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0_15A3FBDA.xml" ContentType="application/vnd.ms-powerpoint.comments+xml"/>
  <Override PartName="/ppt/comments/modernComment_101_CA22154F.xml" ContentType="application/vnd.ms-powerpoint.comments+xml"/>
  <Override PartName="/ppt/comments/modernComment_16C_19C3792F.xml" ContentType="application/vnd.ms-powerpoint.comments+xml"/>
  <Override PartName="/ppt/comments/modernComment_105_68CB4397.xml" ContentType="application/vnd.ms-powerpoint.comments+xml"/>
  <Override PartName="/ppt/comments/modernComment_108_ED4940D2.xml" ContentType="application/vnd.ms-powerpoint.comments+xml"/>
  <Override PartName="/ppt/comments/modernComment_10A_2B71FCC0.xml" ContentType="application/vnd.ms-powerpoint.comments+xml"/>
  <Override PartName="/ppt/comments/modernComment_10B_3ECA264D.xml" ContentType="application/vnd.ms-powerpoint.comments+xml"/>
  <Override PartName="/ppt/comments/modernComment_16D_86C69090.xml" ContentType="application/vnd.ms-powerpoint.comments+xml"/>
  <Override PartName="/ppt/comments/modernComment_16E_23C39DBE.xml" ContentType="application/vnd.ms-powerpoint.comments+xml"/>
  <Override PartName="/ppt/comments/modernComment_16F_58219EB1.xml" ContentType="application/vnd.ms-powerpoint.comments+xml"/>
  <Override PartName="/ppt/comments/modernComment_173_8BDCBE70.xml" ContentType="application/vnd.ms-powerpoint.comments+xml"/>
  <Override PartName="/ppt/comments/modernComment_175_A7CE3B52.xml" ContentType="application/vnd.ms-powerpoint.comments+xml"/>
  <Override PartName="/ppt/comments/modernComment_176_52BBE996.xml" ContentType="application/vnd.ms-powerpoint.comments+xml"/>
  <Override PartName="/ppt/comments/modernComment_177_6E75F116.xml" ContentType="application/vnd.ms-powerpoint.comments+xml"/>
  <Override PartName="/ppt/comments/modernComment_17B_4E0DD4CF.xml" ContentType="application/vnd.ms-powerpoint.comments+xml"/>
  <Override PartName="/ppt/comments/modernComment_13B_8DEF98A9.xml" ContentType="application/vnd.ms-powerpoint.comments+xml"/>
  <Override PartName="/ppt/comments/modernComment_13F_B53C6C05.xml" ContentType="application/vnd.ms-powerpoint.comments+xml"/>
  <Override PartName="/ppt/comments/modernComment_15B_FD69AB47.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258" r:id="rId7"/>
    <p:sldId id="364" r:id="rId8"/>
    <p:sldId id="261" r:id="rId9"/>
    <p:sldId id="264" r:id="rId10"/>
    <p:sldId id="265" r:id="rId11"/>
    <p:sldId id="266" r:id="rId12"/>
    <p:sldId id="267" r:id="rId13"/>
    <p:sldId id="268" r:id="rId14"/>
    <p:sldId id="296" r:id="rId15"/>
    <p:sldId id="365" r:id="rId16"/>
    <p:sldId id="366" r:id="rId17"/>
    <p:sldId id="367"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15" r:id="rId33"/>
    <p:sldId id="319" r:id="rId34"/>
    <p:sldId id="384" r:id="rId35"/>
    <p:sldId id="347"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5">
          <p15:clr>
            <a:srgbClr val="A4A3A4"/>
          </p15:clr>
        </p15:guide>
        <p15:guide id="2" pos="6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6D3001-7022-7C61-6637-2CE2559DD278}" name="Trudy Kennell" initials="TK" userId="60226b6baa546a7a" providerId="Windows Live"/>
  <p188:author id="{A5B0E102-E221-BD35-7E65-B4883EC309D4}" name="Alice Villanueva" initials="AV" userId="Alice Villanueva" providerId="None"/>
  <p188:author id="{D9DC2D73-443B-E5AB-0B95-14A5DDAA2500}" name="Tamara Jorgic" initials="TJ" userId="S::tamara@awes.ca::477189fc-ea64-4397-b69e-e5cc815b2749" providerId="AD"/>
  <p188:author id="{B35207D9-0F65-7A30-090B-94B057BCC1AF}" name="Arpine Petrosyan" initials="AP" userId="S::arpine@awes.ca::4ef9d0bf-d300-45ff-8e11-6742411177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094"/>
    <a:srgbClr val="5A8E22"/>
    <a:srgbClr val="F18A00"/>
    <a:srgbClr val="AB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64EDF-5577-D8A3-C4DA-4E030ECA76E9}" v="1" dt="2023-12-15T06:56:11.458"/>
    <p1510:client id="{2EC78447-21C5-4B5E-A97A-CCD7B4C18C92}" v="3" dt="2023-12-15T17:31:39.611"/>
    <p1510:client id="{54BBCEB5-B963-EAC5-9408-B38C7D8109A7}" v="5" dt="2023-12-15T06:38:56.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956" autoAdjust="0"/>
  </p:normalViewPr>
  <p:slideViewPr>
    <p:cSldViewPr snapToGrid="0">
      <p:cViewPr varScale="1">
        <p:scale>
          <a:sx n="68" d="100"/>
          <a:sy n="68" d="100"/>
        </p:scale>
        <p:origin x="1160" y="64"/>
      </p:cViewPr>
      <p:guideLst>
        <p:guide orient="horz" pos="1025"/>
        <p:guide pos="640"/>
      </p:guideLst>
    </p:cSldViewPr>
  </p:slideViewPr>
  <p:notesTextViewPr>
    <p:cViewPr>
      <p:scale>
        <a:sx n="1" d="1"/>
        <a:sy n="1" d="1"/>
      </p:scale>
      <p:origin x="0" y="0"/>
    </p:cViewPr>
  </p:notesTextViewPr>
  <p:notesViewPr>
    <p:cSldViewPr snapToGrid="0">
      <p:cViewPr varScale="1">
        <p:scale>
          <a:sx n="84" d="100"/>
          <a:sy n="84" d="100"/>
        </p:scale>
        <p:origin x="1026" y="-5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omments/modernComment_100_15A3FBDA.xml><?xml version="1.0" encoding="utf-8"?>
<p188:cmLst xmlns:a="http://schemas.openxmlformats.org/drawingml/2006/main" xmlns:r="http://schemas.openxmlformats.org/officeDocument/2006/relationships" xmlns:p188="http://schemas.microsoft.com/office/powerpoint/2018/8/main">
  <p188:cm id="{3484E6E3-1ED1-4094-8130-095DDEF2E839}" authorId="{B35207D9-0F65-7A30-090B-94B057BCC1AF}" created="2023-12-15T17:34:43.451">
    <ac:txMkLst xmlns:ac="http://schemas.microsoft.com/office/drawing/2013/main/command">
      <pc:docMk xmlns:pc="http://schemas.microsoft.com/office/powerpoint/2013/main/command"/>
      <pc:sldMk xmlns:pc="http://schemas.microsoft.com/office/powerpoint/2013/main/command" cId="363068378" sldId="256"/>
      <ac:spMk id="5" creationId="{4EDEDF56-EA05-5495-8495-265DC4D70F1F}"/>
      <ac:txMk cp="0" len="13">
        <ac:context len="14" hash="2552079734"/>
      </ac:txMk>
    </ac:txMkLst>
    <p188:pos x="4851822" y="417111"/>
    <p188:txBody>
      <a:bodyPr/>
      <a:lstStyle/>
      <a:p>
        <a:r>
          <a:rPr lang="en-CA"/>
          <a:t>Note: The page numbers on the slides and in the instructor notes have not been updated. They will need to be updated after the workbooks are designed.</a:t>
        </a:r>
      </a:p>
    </p188:txBody>
  </p188:cm>
</p188:cmLst>
</file>

<file path=ppt/comments/modernComment_101_CA22154F.xml><?xml version="1.0" encoding="utf-8"?>
<p188:cmLst xmlns:a="http://schemas.openxmlformats.org/drawingml/2006/main" xmlns:r="http://schemas.openxmlformats.org/officeDocument/2006/relationships" xmlns:p188="http://schemas.microsoft.com/office/powerpoint/2018/8/main">
  <p188:cm id="{9BC05C93-1BCD-4032-8204-06FCB8DF00C4}" authorId="{6D6D3001-7022-7C61-6637-2CE2559DD278}" created="2023-09-27T13:54:05.468">
    <ac:txMkLst xmlns:ac="http://schemas.microsoft.com/office/drawing/2013/main/command">
      <pc:docMk xmlns:pc="http://schemas.microsoft.com/office/powerpoint/2013/main/command"/>
      <pc:sldMk xmlns:pc="http://schemas.microsoft.com/office/powerpoint/2013/main/command" cId="3391231311" sldId="257"/>
      <ac:spMk id="5" creationId="{4883DA02-2D12-5D4E-ADF7-9DB84E0E0027}"/>
      <ac:txMk cp="40" len="12">
        <ac:context len="79" hash="3116994830"/>
      </ac:txMk>
    </ac:txMkLst>
    <p188:pos x="2643864" y="1848293"/>
    <p188:replyLst>
      <p188:reply id="{411BC608-4576-4C52-BBB0-D831D53B7861}" authorId="{A5B0E102-E221-BD35-7E65-B4883EC309D4}" created="2023-12-13T19:05:29.061">
        <p188:txBody>
          <a:bodyPr/>
          <a:lstStyle/>
          <a:p>
            <a:r>
              <a:rPr lang="en-CA"/>
              <a:t>Revised</a:t>
            </a:r>
          </a:p>
        </p188:txBody>
      </p188:reply>
    </p188:replyLst>
    <p188:txBody>
      <a:bodyPr/>
      <a:lstStyle/>
      <a:p>
        <a:r>
          <a:rPr lang="en-CA"/>
          <a:t>Instructor's</a:t>
        </a:r>
      </a:p>
    </p188:txBody>
  </p188:cm>
</p188:cmLst>
</file>

<file path=ppt/comments/modernComment_105_68CB4397.xml><?xml version="1.0" encoding="utf-8"?>
<p188:cmLst xmlns:a="http://schemas.openxmlformats.org/drawingml/2006/main" xmlns:r="http://schemas.openxmlformats.org/officeDocument/2006/relationships" xmlns:p188="http://schemas.microsoft.com/office/powerpoint/2018/8/main">
  <p188:cm id="{7C25D8A8-3541-4BDE-890F-08CEBC739A5F}" authorId="{6D6D3001-7022-7C61-6637-2CE2559DD278}" created="2023-09-27T13:57:39.878">
    <ac:deMkLst xmlns:ac="http://schemas.microsoft.com/office/drawing/2013/main/command">
      <pc:docMk xmlns:pc="http://schemas.microsoft.com/office/powerpoint/2013/main/command"/>
      <pc:sldMk xmlns:pc="http://schemas.microsoft.com/office/powerpoint/2013/main/command" cId="1758151575" sldId="261"/>
      <ac:spMk id="5" creationId="{4883DA02-2D12-5D4E-ADF7-9DB84E0E0027}"/>
    </ac:deMkLst>
    <p188:replyLst>
      <p188:reply id="{346A5004-411C-4222-8577-480C247EE4AE}" authorId="{A5B0E102-E221-BD35-7E65-B4883EC309D4}" created="2023-12-14T00:02:32.031">
        <p188:txBody>
          <a:bodyPr/>
          <a:lstStyle/>
          <a:p>
            <a:r>
              <a:rPr lang="en-CA"/>
              <a:t>No change as per consultation with Barb, Arpine and Trudy.</a:t>
            </a:r>
          </a:p>
        </p188:txBody>
      </p188:reply>
    </p188:replyLst>
    <p188:txBody>
      <a:bodyPr/>
      <a:lstStyle/>
      <a:p>
        <a:r>
          <a:rPr lang="en-CA"/>
          <a:t>Remove colon, remove caps from bullets and add period to end of list. </a:t>
        </a:r>
      </a:p>
    </p188:txBody>
  </p188:cm>
</p188:cmLst>
</file>

<file path=ppt/comments/modernComment_108_ED4940D2.xml><?xml version="1.0" encoding="utf-8"?>
<p188:cmLst xmlns:a="http://schemas.openxmlformats.org/drawingml/2006/main" xmlns:r="http://schemas.openxmlformats.org/officeDocument/2006/relationships" xmlns:p188="http://schemas.microsoft.com/office/powerpoint/2018/8/main">
  <p188:cm id="{2976D315-82F1-4F62-B742-A7C18A040F0B}" authorId="{6D6D3001-7022-7C61-6637-2CE2559DD278}" created="2023-09-27T14:16:22.438">
    <pc:sldMkLst xmlns:pc="http://schemas.microsoft.com/office/powerpoint/2013/main/command">
      <pc:docMk/>
      <pc:sldMk cId="3981000914" sldId="264"/>
    </pc:sldMkLst>
    <p188:replyLst>
      <p188:reply id="{C7681286-E38C-46F1-B4B6-8EF3847B9ABE}" authorId="{A5B0E102-E221-BD35-7E65-B4883EC309D4}" created="2023-12-14T16:41:19.808">
        <p188:txBody>
          <a:bodyPr/>
          <a:lstStyle/>
          <a:p>
            <a:r>
              <a:rPr lang="en-US"/>
              <a:t>Not really. If the designer can find some that reflect the ideas, that would be great!</a:t>
            </a:r>
          </a:p>
        </p188:txBody>
      </p188:reply>
    </p188:replyLst>
    <p188:txBody>
      <a:bodyPr/>
      <a:lstStyle/>
      <a:p>
        <a:r>
          <a:rPr lang="en-CA"/>
          <a:t>Are you going to use the same thumbnails here that are on this slide in the other units?</a:t>
        </a:r>
      </a:p>
    </p188:txBody>
  </p188:cm>
  <p188:cm id="{DB7FDF20-E6E4-497A-AE3F-EF52BC0EF1C8}" authorId="{6D6D3001-7022-7C61-6637-2CE2559DD278}" created="2023-09-27T19:55:53.545">
    <pc:sldMkLst xmlns:pc="http://schemas.microsoft.com/office/powerpoint/2013/main/command">
      <pc:docMk/>
      <pc:sldMk cId="3981000914" sldId="264"/>
    </pc:sldMkLst>
    <p188:replyLst>
      <p188:reply id="{68AD4B58-73B5-4CEC-95AD-25355F248430}" authorId="{A5B0E102-E221-BD35-7E65-B4883EC309D4}" created="2023-12-14T00:05:15.929">
        <p188:txBody>
          <a:bodyPr/>
          <a:lstStyle/>
          <a:p>
            <a:r>
              <a:rPr lang="en-CA"/>
              <a:t>Suggest and prioritize tasks are the key vocabulary that needs to be discussed. Added "the".</a:t>
            </a:r>
          </a:p>
        </p188:txBody>
      </p188:reply>
    </p188:replyLst>
    <p188:txBody>
      <a:bodyPr/>
      <a:lstStyle/>
      <a:p>
        <a:r>
          <a:rPr lang="en-CA"/>
          <a:t>In Notes, not sure what is intended by the word "suggest". Rewrite? Ditto for "prioritize tasks". </a:t>
        </a:r>
      </a:p>
    </p188:txBody>
  </p188:cm>
</p188:cmLst>
</file>

<file path=ppt/comments/modernComment_10A_2B71FCC0.xml><?xml version="1.0" encoding="utf-8"?>
<p188:cmLst xmlns:a="http://schemas.openxmlformats.org/drawingml/2006/main" xmlns:r="http://schemas.openxmlformats.org/officeDocument/2006/relationships" xmlns:p188="http://schemas.microsoft.com/office/powerpoint/2018/8/main">
  <p188:cm id="{C7D20994-6E75-4D32-B8E7-2428E9870E76}" authorId="{6D6D3001-7022-7C61-6637-2CE2559DD278}" created="2023-09-27T19:56:26.507">
    <pc:sldMkLst xmlns:pc="http://schemas.microsoft.com/office/powerpoint/2013/main/command">
      <pc:docMk/>
      <pc:sldMk cId="728890560" sldId="266"/>
    </pc:sldMkLst>
    <p188:txBody>
      <a:bodyPr/>
      <a:lstStyle/>
      <a:p>
        <a:r>
          <a:rPr lang="en-CA"/>
          <a:t>In Notes, I reduced oversize font</a:t>
        </a:r>
      </a:p>
    </p188:txBody>
  </p188:cm>
</p188:cmLst>
</file>

<file path=ppt/comments/modernComment_10B_3ECA264D.xml><?xml version="1.0" encoding="utf-8"?>
<p188:cmLst xmlns:a="http://schemas.openxmlformats.org/drawingml/2006/main" xmlns:r="http://schemas.openxmlformats.org/officeDocument/2006/relationships" xmlns:p188="http://schemas.microsoft.com/office/powerpoint/2018/8/main">
  <p188:cm id="{B2C54178-EE18-47B2-952C-C0D5DA5C59C4}" authorId="{6D6D3001-7022-7C61-6637-2CE2559DD278}" created="2023-09-27T14:26:37.424">
    <ac:deMkLst xmlns:ac="http://schemas.microsoft.com/office/drawing/2013/main/command">
      <pc:docMk xmlns:pc="http://schemas.microsoft.com/office/powerpoint/2013/main/command"/>
      <pc:sldMk xmlns:pc="http://schemas.microsoft.com/office/powerpoint/2013/main/command" cId="1053435469" sldId="267"/>
      <ac:picMk id="5" creationId="{72988C3D-DE45-D71C-C424-BB39284DDBAB}"/>
    </ac:deMkLst>
    <p188:replyLst>
      <p188:reply id="{49F6D5CF-E051-443C-AF73-DF9F9AF352CA}" authorId="{B35207D9-0F65-7A30-090B-94B057BCC1AF}" created="2023-12-15T06:41:40.763">
        <p188:txBody>
          <a:bodyPr/>
          <a:lstStyle/>
          <a:p>
            <a:r>
              <a:rPr lang="en-CA"/>
              <a:t>New screenshot added with the comma removed.</a:t>
            </a:r>
          </a:p>
        </p188:txBody>
      </p188:reply>
    </p188:replyLst>
    <p188:txBody>
      <a:bodyPr/>
      <a:lstStyle/>
      <a:p>
        <a:r>
          <a:rPr lang="en-CA"/>
          <a:t>I think you could remove the comma after review in the second sentence. </a:t>
        </a:r>
      </a:p>
    </p188:txBody>
  </p188:cm>
</p188:cmLst>
</file>

<file path=ppt/comments/modernComment_13B_8DEF98A9.xml><?xml version="1.0" encoding="utf-8"?>
<p188:cmLst xmlns:a="http://schemas.openxmlformats.org/drawingml/2006/main" xmlns:r="http://schemas.openxmlformats.org/officeDocument/2006/relationships" xmlns:p188="http://schemas.microsoft.com/office/powerpoint/2018/8/main">
  <p188:cm id="{817FCDDF-73A7-414D-A307-93A4C0EE051D}" authorId="{6D6D3001-7022-7C61-6637-2CE2559DD278}" created="2023-09-27T20:19:57.369">
    <pc:sldMkLst xmlns:pc="http://schemas.microsoft.com/office/powerpoint/2013/main/command">
      <pc:docMk/>
      <pc:sldMk cId="2381289641" sldId="315"/>
    </pc:sldMkLst>
    <p188:replyLst>
      <p188:reply id="{E491F01A-9FCB-4111-B603-195625F70497}" authorId="{A5B0E102-E221-BD35-7E65-B4883EC309D4}" created="2023-12-14T00:13:04.839">
        <p188:txBody>
          <a:bodyPr/>
          <a:lstStyle/>
          <a:p>
            <a:r>
              <a:rPr lang="en-CA"/>
              <a:t>Revised</a:t>
            </a:r>
          </a:p>
        </p188:txBody>
      </p188:reply>
    </p188:replyLst>
    <p188:txBody>
      <a:bodyPr/>
      <a:lstStyle/>
      <a:p>
        <a:r>
          <a:rPr lang="en-CA"/>
          <a:t>In Notes, add hyphen to "follow-up or probing questions" in the second paragraph. </a:t>
        </a:r>
      </a:p>
    </p188:txBody>
  </p188:cm>
  <p188:cm id="{3F3DB230-3441-436A-A262-B14290B196AD}" authorId="{6D6D3001-7022-7C61-6637-2CE2559DD278}" created="2023-09-27T20:20:46.523">
    <pc:sldMkLst xmlns:pc="http://schemas.microsoft.com/office/powerpoint/2013/main/command">
      <pc:docMk/>
      <pc:sldMk cId="2381289641" sldId="315"/>
    </pc:sldMkLst>
    <p188:txBody>
      <a:bodyPr/>
      <a:lstStyle/>
      <a:p>
        <a:r>
          <a:rPr lang="en-CA"/>
          <a:t>In Notes (and on slide?), add "and page 30" to workbook page reference</a:t>
        </a:r>
      </a:p>
    </p188:txBody>
  </p188:cm>
</p188:cmLst>
</file>

<file path=ppt/comments/modernComment_13F_B53C6C05.xml><?xml version="1.0" encoding="utf-8"?>
<p188:cmLst xmlns:a="http://schemas.openxmlformats.org/drawingml/2006/main" xmlns:r="http://schemas.openxmlformats.org/officeDocument/2006/relationships" xmlns:p188="http://schemas.microsoft.com/office/powerpoint/2018/8/main">
  <p188:cm id="{C4B218E1-8028-4E4B-8142-DF6E0769827F}" authorId="{6D6D3001-7022-7C61-6637-2CE2559DD278}" created="2023-09-27T15:16:32.208">
    <ac:deMkLst xmlns:ac="http://schemas.microsoft.com/office/drawing/2013/main/command">
      <pc:docMk xmlns:pc="http://schemas.microsoft.com/office/powerpoint/2013/main/command"/>
      <pc:sldMk xmlns:pc="http://schemas.microsoft.com/office/powerpoint/2013/main/command" cId="3040635909" sldId="319"/>
      <ac:spMk id="6" creationId="{5759534C-4756-2ED8-F481-70EEDA2258C2}"/>
    </ac:deMkLst>
    <p188:replyLst>
      <p188:reply id="{9568CE6C-8C4A-4205-ADCB-7D72CCFC1A4E}" authorId="{A5B0E102-E221-BD35-7E65-B4883EC309D4}" created="2023-12-14T16:47:50.081">
        <p188:txBody>
          <a:bodyPr/>
          <a:lstStyle/>
          <a:p>
            <a:r>
              <a:rPr lang="en-CA"/>
              <a:t>Added hyphen to higher-level</a:t>
            </a:r>
          </a:p>
        </p188:txBody>
      </p188:reply>
    </p188:replyLst>
    <p188:txBody>
      <a:bodyPr/>
      <a:lstStyle/>
      <a:p>
        <a:r>
          <a:rPr lang="en-CA"/>
          <a:t>Remove colon, remove caps on bullets and add period at end of list. 
Add hyphen to "higher-level"</a:t>
        </a:r>
      </a:p>
    </p188:txBody>
  </p188:cm>
</p188:cmLst>
</file>

<file path=ppt/comments/modernComment_15B_FD69AB47.xml><?xml version="1.0" encoding="utf-8"?>
<p188:cmLst xmlns:a="http://schemas.openxmlformats.org/drawingml/2006/main" xmlns:r="http://schemas.openxmlformats.org/officeDocument/2006/relationships" xmlns:p188="http://schemas.microsoft.com/office/powerpoint/2018/8/main">
  <p188:cm id="{B4244194-D7EF-4956-82DC-47AB31BDAB63}" authorId="{6D6D3001-7022-7C61-6637-2CE2559DD278}" created="2023-09-27T20:26:50.643">
    <pc:sldMkLst xmlns:pc="http://schemas.microsoft.com/office/powerpoint/2013/main/command">
      <pc:docMk/>
      <pc:sldMk cId="4251560775" sldId="347"/>
    </pc:sldMkLst>
    <p188:replyLst>
      <p188:reply id="{98A2FC4A-4270-466F-B03F-38863DEFBD79}" authorId="{A5B0E102-E221-BD35-7E65-B4883EC309D4}" created="2023-12-13T23:54:45.270">
        <p188:txBody>
          <a:bodyPr/>
          <a:lstStyle/>
          <a:p>
            <a:r>
              <a:rPr lang="en-CA"/>
              <a:t>Revised</a:t>
            </a:r>
          </a:p>
        </p188:txBody>
      </p188:reply>
    </p188:replyLst>
    <p188:txBody>
      <a:bodyPr/>
      <a:lstStyle/>
      <a:p>
        <a:r>
          <a:rPr lang="en-CA"/>
          <a:t>In Notes, add hyphen to "self-evaluation" on first line of NOTE. </a:t>
        </a:r>
      </a:p>
    </p188:txBody>
  </p188:cm>
</p188:cmLst>
</file>

<file path=ppt/comments/modernComment_16C_19C3792F.xml><?xml version="1.0" encoding="utf-8"?>
<p188:cmLst xmlns:a="http://schemas.openxmlformats.org/drawingml/2006/main" xmlns:r="http://schemas.openxmlformats.org/officeDocument/2006/relationships" xmlns:p188="http://schemas.microsoft.com/office/powerpoint/2018/8/main">
  <p188:cm id="{05C6E6B1-BB86-4C25-B7B6-B2A3BAE2DDCF}" authorId="{6D6D3001-7022-7C61-6637-2CE2559DD278}" created="2023-09-27T13:56:16.624">
    <pc:sldMkLst xmlns:pc="http://schemas.microsoft.com/office/powerpoint/2013/main/command">
      <pc:docMk/>
      <pc:sldMk cId="432240943" sldId="364"/>
    </pc:sldMkLst>
    <p188:replyLst>
      <p188:reply id="{1FD1ACFD-3337-4B23-863F-AAF7A18CAA74}" authorId="{A5B0E102-E221-BD35-7E65-B4883EC309D4}" created="2023-12-13T23:57:46.629">
        <p188:txBody>
          <a:bodyPr/>
          <a:lstStyle/>
          <a:p>
            <a:r>
              <a:rPr lang="en-CA"/>
              <a:t>For colon: No change as per consultation with Barb, Arpine and Trudy.</a:t>
            </a:r>
          </a:p>
        </p188:txBody>
      </p188:reply>
      <p188:reply id="{624E9B75-97A6-4547-A182-AF433223C5AD}" authorId="{A5B0E102-E221-BD35-7E65-B4883EC309D4}" created="2023-12-13T23:58:30.986">
        <p188:txBody>
          <a:bodyPr/>
          <a:lstStyle/>
          <a:p>
            <a:r>
              <a:rPr lang="en-CA"/>
              <a:t>Added "the" and removed serial comma.</a:t>
            </a:r>
          </a:p>
        </p188:txBody>
      </p188:reply>
    </p188:replyLst>
    <p188:txBody>
      <a:bodyPr/>
      <a:lstStyle/>
      <a:p>
        <a:r>
          <a:rPr lang="en-CA"/>
          <a:t>Remove colon, remove caps on bullets and add period at end of list. 
I think if you add "the" in front of progress, it will be more obvious that progress is a noun rather than a verb.
Remove serial comma after "training"</a:t>
        </a:r>
      </a:p>
    </p188:txBody>
  </p188:cm>
  <p188:cm id="{F67DF0FA-ABA6-42B8-A834-461FA91B7210}" authorId="{6D6D3001-7022-7C61-6637-2CE2559DD278}" created="2023-09-27T20:44:12.209">
    <pc:sldMkLst xmlns:pc="http://schemas.microsoft.com/office/powerpoint/2013/main/command">
      <pc:docMk/>
      <pc:sldMk cId="432240943" sldId="364"/>
    </pc:sldMkLst>
    <p188:replyLst>
      <p188:reply id="{87EEF491-D799-4D52-B4A6-1DF64FDB0410}" authorId="{A5B0E102-E221-BD35-7E65-B4883EC309D4}" created="2023-12-14T00:02:24.647">
        <p188:txBody>
          <a:bodyPr/>
          <a:lstStyle/>
          <a:p>
            <a:r>
              <a:rPr lang="en-CA"/>
              <a:t>Revised</a:t>
            </a:r>
          </a:p>
        </p188:txBody>
      </p188:reply>
    </p188:replyLst>
    <p188:txBody>
      <a:bodyPr/>
      <a:lstStyle/>
      <a:p>
        <a:r>
          <a:rPr lang="en-CA"/>
          <a:t>In Notes, throughout all of the PPT presentations, the NOTE sometimes says "This slide has animations" and sometimes says "This slide has animation". It should be consistent throughout. </a:t>
        </a:r>
      </a:p>
    </p188:txBody>
  </p188:cm>
</p188:cmLst>
</file>

<file path=ppt/comments/modernComment_16D_86C69090.xml><?xml version="1.0" encoding="utf-8"?>
<p188:cmLst xmlns:a="http://schemas.openxmlformats.org/drawingml/2006/main" xmlns:r="http://schemas.openxmlformats.org/officeDocument/2006/relationships" xmlns:p188="http://schemas.microsoft.com/office/powerpoint/2018/8/main">
  <p188:cm id="{43ACF2C2-81EB-4B01-83CA-6921A2E7C5C1}" authorId="{6D6D3001-7022-7C61-6637-2CE2559DD278}" created="2023-09-27T14:28:36.746">
    <ac:deMkLst xmlns:ac="http://schemas.microsoft.com/office/drawing/2013/main/command">
      <pc:docMk xmlns:pc="http://schemas.microsoft.com/office/powerpoint/2013/main/command"/>
      <pc:sldMk xmlns:pc="http://schemas.microsoft.com/office/powerpoint/2013/main/command" cId="2261160080" sldId="365"/>
      <ac:spMk id="5" creationId="{4617954A-0DDB-101C-FDF4-141FFFA63103}"/>
    </ac:deMkLst>
    <p188:replyLst>
      <p188:reply id="{D1996CDE-2216-4687-9F6A-1D0019E7BA23}" authorId="{A5B0E102-E221-BD35-7E65-B4883EC309D4}" created="2023-12-14T00:06:35.299">
        <p188:txBody>
          <a:bodyPr/>
          <a:lstStyle/>
          <a:p>
            <a:r>
              <a:rPr lang="en-CA"/>
              <a:t>Revised</a:t>
            </a:r>
          </a:p>
        </p188:txBody>
      </p188:reply>
    </p188:replyLst>
    <p188:txBody>
      <a:bodyPr/>
      <a:lstStyle/>
      <a:p>
        <a:r>
          <a:rPr lang="en-CA"/>
          <a:t>Remove serial comma after "team" in the third paragraph</a:t>
        </a:r>
      </a:p>
    </p188:txBody>
  </p188:cm>
  <p188:cm id="{CAD8D518-65C2-4461-916D-F813301121CF}" authorId="{6D6D3001-7022-7C61-6637-2CE2559DD278}" created="2023-09-27T20:01:04.597">
    <pc:sldMkLst xmlns:pc="http://schemas.microsoft.com/office/powerpoint/2013/main/command">
      <pc:docMk/>
      <pc:sldMk cId="2261160080" sldId="365"/>
    </pc:sldMkLst>
    <p188:replyLst>
      <p188:reply id="{D0B91D12-4E9F-4DF2-B28A-3320BECF7958}" authorId="{A5B0E102-E221-BD35-7E65-B4883EC309D4}" created="2023-12-14T16:44:12.960">
        <p188:txBody>
          <a:bodyPr/>
          <a:lstStyle/>
          <a:p>
            <a:r>
              <a:rPr lang="en-CA"/>
              <a:t>It is intended for this slide since instructors will ask learners to read and answer the questions.</a:t>
            </a:r>
          </a:p>
        </p188:txBody>
      </p188:reply>
    </p188:replyLst>
    <p188:txBody>
      <a:bodyPr/>
      <a:lstStyle/>
      <a:p>
        <a:r>
          <a:rPr lang="en-CA"/>
          <a:t>In Notes, add "you" between help and thrive in first sentence. 
Remove the Activity time here since the task is not mentioned till the next page? </a:t>
        </a:r>
      </a:p>
    </p188:txBody>
  </p188:cm>
</p188:cmLst>
</file>

<file path=ppt/comments/modernComment_16E_23C39DBE.xml><?xml version="1.0" encoding="utf-8"?>
<p188:cmLst xmlns:a="http://schemas.openxmlformats.org/drawingml/2006/main" xmlns:r="http://schemas.openxmlformats.org/officeDocument/2006/relationships" xmlns:p188="http://schemas.microsoft.com/office/powerpoint/2018/8/main">
  <p188:cm id="{BB194D2C-6107-40AC-8C9F-734914A0BB59}" authorId="{6D6D3001-7022-7C61-6637-2CE2559DD278}" created="2023-09-27T20:03:21.692">
    <pc:sldMkLst xmlns:pc="http://schemas.microsoft.com/office/powerpoint/2013/main/command">
      <pc:docMk/>
      <pc:sldMk cId="600022462" sldId="366"/>
    </pc:sldMkLst>
    <p188:txBody>
      <a:bodyPr/>
      <a:lstStyle/>
      <a:p>
        <a:r>
          <a:rPr lang="en-CA"/>
          <a:t>In Notes, add "and page 10" to location of Task.</a:t>
        </a:r>
      </a:p>
    </p188:txBody>
  </p188:cm>
</p188:cmLst>
</file>

<file path=ppt/comments/modernComment_16F_58219EB1.xml><?xml version="1.0" encoding="utf-8"?>
<p188:cmLst xmlns:a="http://schemas.openxmlformats.org/drawingml/2006/main" xmlns:r="http://schemas.openxmlformats.org/officeDocument/2006/relationships" xmlns:p188="http://schemas.microsoft.com/office/powerpoint/2018/8/main">
  <p188:cm id="{5E14D7B0-ACD6-4298-B4B3-1F19C45931AF}" authorId="{6D6D3001-7022-7C61-6637-2CE2559DD278}" created="2023-09-27T14:29:28.974">
    <ac:txMkLst xmlns:ac="http://schemas.microsoft.com/office/drawing/2013/main/command">
      <pc:docMk xmlns:pc="http://schemas.microsoft.com/office/powerpoint/2013/main/command"/>
      <pc:sldMk xmlns:pc="http://schemas.microsoft.com/office/powerpoint/2013/main/command" cId="1478598321" sldId="367"/>
      <ac:spMk id="10" creationId="{E5F68D4A-7DCB-65F2-DD47-1C11F752FDC8}"/>
      <ac:txMk cp="50" len="8">
        <ac:context len="70" hash="2393907993"/>
      </ac:txMk>
    </ac:txMkLst>
    <p188:pos x="4511592" y="1313052"/>
    <p188:replyLst>
      <p188:reply id="{353740CD-11FE-463B-AC5F-D6BDDCBA03C4}" authorId="{A5B0E102-E221-BD35-7E65-B4883EC309D4}" created="2023-12-13T23:54:59.879">
        <p188:txBody>
          <a:bodyPr/>
          <a:lstStyle/>
          <a:p>
            <a:r>
              <a:rPr lang="en-CA"/>
              <a:t>Revised</a:t>
            </a:r>
          </a:p>
        </p188:txBody>
      </p188:reply>
    </p188:replyLst>
    <p188:txBody>
      <a:bodyPr/>
      <a:lstStyle/>
      <a:p>
        <a:r>
          <a:rPr lang="en-CA"/>
          <a:t>Change to "practise"</a:t>
        </a:r>
      </a:p>
    </p188:txBody>
  </p188:cm>
</p188:cmLst>
</file>

<file path=ppt/comments/modernComment_173_8BDCBE70.xml><?xml version="1.0" encoding="utf-8"?>
<p188:cmLst xmlns:a="http://schemas.openxmlformats.org/drawingml/2006/main" xmlns:r="http://schemas.openxmlformats.org/officeDocument/2006/relationships" xmlns:p188="http://schemas.microsoft.com/office/powerpoint/2018/8/main">
  <p188:cm id="{D20CA506-6CE9-4901-ACE5-3ED242D86BB3}" authorId="{6D6D3001-7022-7C61-6637-2CE2559DD278}" created="2023-09-27T20:08:48.299">
    <pc:sldMkLst xmlns:pc="http://schemas.microsoft.com/office/powerpoint/2013/main/command">
      <pc:docMk/>
      <pc:sldMk cId="2346499696" sldId="371"/>
    </pc:sldMkLst>
    <p188:replyLst>
      <p188:reply id="{65A87307-A1E5-4E59-8165-354C2B1ADD80}" authorId="{A5B0E102-E221-BD35-7E65-B4883EC309D4}" created="2023-12-14T00:09:09.516">
        <p188:txBody>
          <a:bodyPr/>
          <a:lstStyle/>
          <a:p>
            <a:r>
              <a:rPr lang="en-CA"/>
              <a:t>Revised</a:t>
            </a:r>
          </a:p>
        </p188:txBody>
      </p188:reply>
    </p188:replyLst>
    <p188:txBody>
      <a:bodyPr/>
      <a:lstStyle/>
      <a:p>
        <a:r>
          <a:rPr lang="en-CA"/>
          <a:t>In Notes, add "to" in third to last line, between responding and feedback. 
</a:t>
        </a:r>
      </a:p>
    </p188:txBody>
  </p188:cm>
</p188:cmLst>
</file>

<file path=ppt/comments/modernComment_175_A7CE3B52.xml><?xml version="1.0" encoding="utf-8"?>
<p188:cmLst xmlns:a="http://schemas.openxmlformats.org/drawingml/2006/main" xmlns:r="http://schemas.openxmlformats.org/officeDocument/2006/relationships" xmlns:p188="http://schemas.microsoft.com/office/powerpoint/2018/8/main">
  <p188:cm id="{DB9D3F28-793E-427C-A0D3-443719591652}" authorId="{6D6D3001-7022-7C61-6637-2CE2559DD278}" created="2023-09-27T14:30:56.505">
    <ac:deMkLst xmlns:ac="http://schemas.microsoft.com/office/drawing/2013/main/command">
      <pc:docMk xmlns:pc="http://schemas.microsoft.com/office/powerpoint/2013/main/command"/>
      <pc:sldMk xmlns:pc="http://schemas.microsoft.com/office/powerpoint/2013/main/command" cId="2815310674" sldId="373"/>
      <ac:spMk id="10" creationId="{E5F68D4A-7DCB-65F2-DD47-1C11F752FDC8}"/>
    </ac:deMkLst>
    <p188:replyLst>
      <p188:reply id="{A7F50623-84B9-4B54-8B7F-3A20189D84EE}" authorId="{A5B0E102-E221-BD35-7E65-B4883EC309D4}" created="2023-12-13T23:55:33.743">
        <p188:txBody>
          <a:bodyPr/>
          <a:lstStyle/>
          <a:p>
            <a:r>
              <a:rPr lang="en-CA"/>
              <a:t>Revised</a:t>
            </a:r>
          </a:p>
        </p188:txBody>
      </p188:reply>
    </p188:replyLst>
    <p188:txBody>
      <a:bodyPr/>
      <a:lstStyle/>
      <a:p>
        <a:r>
          <a:rPr lang="en-CA"/>
          <a:t>Change to "Practise"</a:t>
        </a:r>
      </a:p>
    </p188:txBody>
  </p188:cm>
  <p188:cm id="{A6B20D1D-7268-455A-ADA5-6E97A1D68A56}" authorId="{6D6D3001-7022-7C61-6637-2CE2559DD278}" created="2023-09-27T20:09:49.163">
    <ac:deMkLst xmlns:ac="http://schemas.microsoft.com/office/drawing/2013/main/command">
      <pc:docMk xmlns:pc="http://schemas.microsoft.com/office/powerpoint/2013/main/command"/>
      <pc:sldMk xmlns:pc="http://schemas.microsoft.com/office/powerpoint/2013/main/command" cId="2815310674" sldId="373"/>
      <ac:spMk id="10" creationId="{E5F68D4A-7DCB-65F2-DD47-1C11F752FDC8}"/>
    </ac:deMkLst>
    <p188:replyLst>
      <p188:reply id="{1528B6EC-7120-4F98-8455-4F04AFD00028}" authorId="{A5B0E102-E221-BD35-7E65-B4883EC309D4}" created="2023-12-13T23:55:41.213">
        <p188:txBody>
          <a:bodyPr/>
          <a:lstStyle/>
          <a:p>
            <a:r>
              <a:rPr lang="en-CA"/>
              <a:t>Revised</a:t>
            </a:r>
          </a:p>
        </p188:txBody>
      </p188:reply>
    </p188:replyLst>
    <p188:txBody>
      <a:bodyPr/>
      <a:lstStyle/>
      <a:p>
        <a:r>
          <a:rPr lang="en-CA"/>
          <a:t>In Notes, change to "practise" in last sentence. </a:t>
        </a:r>
      </a:p>
    </p188:txBody>
  </p188:cm>
</p188:cmLst>
</file>

<file path=ppt/comments/modernComment_176_52BBE996.xml><?xml version="1.0" encoding="utf-8"?>
<p188:cmLst xmlns:a="http://schemas.openxmlformats.org/drawingml/2006/main" xmlns:r="http://schemas.openxmlformats.org/officeDocument/2006/relationships" xmlns:p188="http://schemas.microsoft.com/office/powerpoint/2018/8/main">
  <p188:cm id="{9D6FA400-DEC0-4FAC-BF4E-20108F977C2E}" authorId="{6D6D3001-7022-7C61-6637-2CE2559DD278}" created="2023-09-27T14:31:30.879">
    <ac:deMkLst xmlns:ac="http://schemas.microsoft.com/office/drawing/2013/main/command">
      <pc:docMk xmlns:pc="http://schemas.microsoft.com/office/powerpoint/2013/main/command"/>
      <pc:sldMk xmlns:pc="http://schemas.microsoft.com/office/powerpoint/2013/main/command" cId="1388046742" sldId="374"/>
      <ac:spMk id="10" creationId="{E5F68D4A-7DCB-65F2-DD47-1C11F752FDC8}"/>
    </ac:deMkLst>
    <p188:replyLst>
      <p188:reply id="{1F289271-70D8-4C6C-933A-E887E129EB52}" authorId="{A5B0E102-E221-BD35-7E65-B4883EC309D4}" created="2023-12-13T23:55:53.865">
        <p188:txBody>
          <a:bodyPr/>
          <a:lstStyle/>
          <a:p>
            <a:r>
              <a:rPr lang="en-CA"/>
              <a:t>Revised</a:t>
            </a:r>
          </a:p>
        </p188:txBody>
      </p188:reply>
    </p188:replyLst>
    <p188:txBody>
      <a:bodyPr/>
      <a:lstStyle/>
      <a:p>
        <a:r>
          <a:rPr lang="en-CA"/>
          <a:t>Change to "Practise"</a:t>
        </a:r>
      </a:p>
    </p188:txBody>
  </p188:cm>
  <p188:cm id="{4A1A7815-8856-4D08-BEF9-B4438EC70424}" authorId="{6D6D3001-7022-7C61-6637-2CE2559DD278}" created="2023-09-27T20:42:24.125">
    <pc:sldMkLst xmlns:pc="http://schemas.microsoft.com/office/powerpoint/2013/main/command">
      <pc:docMk/>
      <pc:sldMk cId="1388046742" sldId="374"/>
    </pc:sldMkLst>
    <p188:replyLst>
      <p188:reply id="{091D224E-0EC8-4B86-A376-AAF2263D0C9F}" authorId="{A5B0E102-E221-BD35-7E65-B4883EC309D4}" created="2023-12-14T00:10:09.398">
        <p188:txBody>
          <a:bodyPr/>
          <a:lstStyle/>
          <a:p>
            <a:r>
              <a:rPr lang="en-CA"/>
              <a:t>Added animations.</a:t>
            </a:r>
          </a:p>
        </p188:txBody>
      </p188:reply>
    </p188:replyLst>
    <p188:txBody>
      <a:bodyPr/>
      <a:lstStyle/>
      <a:p>
        <a:r>
          <a:rPr lang="en-CA"/>
          <a:t>In Notes, the NOTE says there is animation, but the slide is static. </a:t>
        </a:r>
      </a:p>
    </p188:txBody>
  </p188:cm>
</p188:cmLst>
</file>

<file path=ppt/comments/modernComment_177_6E75F116.xml><?xml version="1.0" encoding="utf-8"?>
<p188:cmLst xmlns:a="http://schemas.openxmlformats.org/drawingml/2006/main" xmlns:r="http://schemas.openxmlformats.org/officeDocument/2006/relationships" xmlns:p188="http://schemas.microsoft.com/office/powerpoint/2018/8/main">
  <p188:cm id="{36065C5C-93A2-4EC2-9349-8D0C663A5424}" authorId="{6D6D3001-7022-7C61-6637-2CE2559DD278}" created="2023-09-27T14:32:13.749">
    <ac:deMkLst xmlns:ac="http://schemas.microsoft.com/office/drawing/2013/main/command">
      <pc:docMk xmlns:pc="http://schemas.microsoft.com/office/powerpoint/2013/main/command"/>
      <pc:sldMk xmlns:pc="http://schemas.microsoft.com/office/powerpoint/2013/main/command" cId="1853223190" sldId="375"/>
      <ac:spMk id="10" creationId="{E5F68D4A-7DCB-65F2-DD47-1C11F752FDC8}"/>
    </ac:deMkLst>
    <p188:replyLst>
      <p188:reply id="{51291C2C-8EA2-4580-9EC5-442DB04E7E3F}" authorId="{A5B0E102-E221-BD35-7E65-B4883EC309D4}" created="2023-12-13T23:56:47.137">
        <p188:txBody>
          <a:bodyPr/>
          <a:lstStyle/>
          <a:p>
            <a:r>
              <a:rPr lang="en-CA"/>
              <a:t>Revised</a:t>
            </a:r>
          </a:p>
        </p188:txBody>
      </p188:reply>
    </p188:replyLst>
    <p188:txBody>
      <a:bodyPr/>
      <a:lstStyle/>
      <a:p>
        <a:r>
          <a:rPr lang="en-CA"/>
          <a:t>Change to "Practise"</a:t>
        </a:r>
      </a:p>
    </p188:txBody>
  </p188:cm>
  <p188:cm id="{37D2A328-6BB1-4A8F-B152-78D1F95EF817}" authorId="{6D6D3001-7022-7C61-6637-2CE2559DD278}" created="2023-09-27T20:42:52.756">
    <pc:sldMkLst xmlns:pc="http://schemas.microsoft.com/office/powerpoint/2013/main/command">
      <pc:docMk/>
      <pc:sldMk cId="1853223190" sldId="375"/>
    </pc:sldMkLst>
    <p188:replyLst>
      <p188:reply id="{96F5995C-3974-4366-8EC2-0ADBFDA27FE8}" authorId="{A5B0E102-E221-BD35-7E65-B4883EC309D4}" created="2023-12-14T00:11:20.761">
        <p188:txBody>
          <a:bodyPr/>
          <a:lstStyle/>
          <a:p>
            <a:r>
              <a:rPr lang="en-CA"/>
              <a:t>Added animations.</a:t>
            </a:r>
          </a:p>
        </p188:txBody>
      </p188:reply>
    </p188:replyLst>
    <p188:txBody>
      <a:bodyPr/>
      <a:lstStyle/>
      <a:p>
        <a:r>
          <a:rPr lang="en-CA"/>
          <a:t>In Notes, it says the slide is animated, but it is static. </a:t>
        </a:r>
      </a:p>
    </p188:txBody>
  </p188:cm>
</p188:cmLst>
</file>

<file path=ppt/comments/modernComment_17B_4E0DD4CF.xml><?xml version="1.0" encoding="utf-8"?>
<p188:cmLst xmlns:a="http://schemas.openxmlformats.org/drawingml/2006/main" xmlns:r="http://schemas.openxmlformats.org/officeDocument/2006/relationships" xmlns:p188="http://schemas.microsoft.com/office/powerpoint/2018/8/main">
  <p188:cm id="{9772AFE9-E966-4D9C-BD55-51DA9E19D00A}" authorId="{6D6D3001-7022-7C61-6637-2CE2559DD278}" created="2023-09-27T15:10:14.124">
    <pc:sldMkLst xmlns:pc="http://schemas.microsoft.com/office/powerpoint/2013/main/command">
      <pc:docMk/>
      <pc:sldMk cId="1309529295" sldId="379"/>
    </pc:sldMkLst>
    <p188:replyLst>
      <p188:reply id="{7F6E17C7-1B7D-4FB7-8F5E-E8065BC214E3}" authorId="{A5B0E102-E221-BD35-7E65-B4883EC309D4}" created="2023-12-14T00:12:08.589">
        <p188:txBody>
          <a:bodyPr/>
          <a:lstStyle/>
          <a:p>
            <a:r>
              <a:rPr lang="en-CA"/>
              <a:t>No change as per consultation with Barb, Arpine and Trudy.</a:t>
            </a:r>
          </a:p>
        </p188:txBody>
      </p188:reply>
    </p188:replyLst>
    <p188:txBody>
      <a:bodyPr/>
      <a:lstStyle/>
      <a:p>
        <a:r>
          <a:rPr lang="en-CA"/>
          <a:t>Remove colon, remove caps from list items and add period at the end. </a:t>
        </a:r>
      </a:p>
    </p188:txBody>
  </p188:cm>
  <p188:cm id="{07FFE57F-3354-47F2-B8EE-D040B4D3F251}" authorId="{6D6D3001-7022-7C61-6637-2CE2559DD278}" created="2023-09-27T20:12:40.249">
    <pc:sldMkLst xmlns:pc="http://schemas.microsoft.com/office/powerpoint/2013/main/command">
      <pc:docMk/>
      <pc:sldMk cId="1309529295" sldId="379"/>
    </pc:sldMkLst>
    <p188:replyLst>
      <p188:reply id="{94EFE2DF-1229-425F-91AC-48E7B03BBC9C}" authorId="{A5B0E102-E221-BD35-7E65-B4883EC309D4}" created="2023-12-14T00:12:34.049">
        <p188:txBody>
          <a:bodyPr/>
          <a:lstStyle/>
          <a:p>
            <a:r>
              <a:rPr lang="en-CA"/>
              <a:t>Revised</a:t>
            </a:r>
          </a:p>
        </p188:txBody>
      </p188:reply>
    </p188:replyLst>
    <p188:txBody>
      <a:bodyPr/>
      <a:lstStyle/>
      <a:p>
        <a:r>
          <a:rPr lang="en-CA"/>
          <a:t>In Notes, change more clear to "clearer."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FEE5B-04A4-47F7-A872-742A5B7B4CD9}"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1D258-4312-4579-B35D-5408F216C435}" type="slidenum">
              <a:rPr lang="en-US" smtClean="0"/>
              <a:t>‹#›</a:t>
            </a:fld>
            <a:endParaRPr lang="en-US"/>
          </a:p>
        </p:txBody>
      </p:sp>
    </p:spTree>
    <p:extLst>
      <p:ext uri="{BB962C8B-B14F-4D97-AF65-F5344CB8AC3E}">
        <p14:creationId xmlns:p14="http://schemas.microsoft.com/office/powerpoint/2010/main" val="57033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5"/>
          </p:nvPr>
        </p:nvSpPr>
        <p:spPr/>
        <p:txBody>
          <a:bodyPr/>
          <a:lstStyle/>
          <a:p>
            <a:fld id="{F7A1D258-4312-4579-B35D-5408F216C435}" type="slidenum">
              <a:rPr lang="en-US" smtClean="0"/>
              <a:t>1</a:t>
            </a:fld>
            <a:endParaRPr lang="en-US"/>
          </a:p>
        </p:txBody>
      </p:sp>
    </p:spTree>
    <p:extLst>
      <p:ext uri="{BB962C8B-B14F-4D97-AF65-F5344CB8AC3E}">
        <p14:creationId xmlns:p14="http://schemas.microsoft.com/office/powerpoint/2010/main" val="313543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slide has animations.</a:t>
            </a:r>
          </a:p>
          <a:p>
            <a:endParaRPr lang="en-US" dirty="0"/>
          </a:p>
          <a:p>
            <a:r>
              <a:rPr lang="en-US" dirty="0"/>
              <a:t>Workbook, page 6 - 7</a:t>
            </a:r>
          </a:p>
          <a:p>
            <a:endParaRPr lang="en-US" dirty="0"/>
          </a:p>
          <a:p>
            <a:r>
              <a:rPr lang="en-US" b="1" dirty="0"/>
              <a:t>Task (page 6)</a:t>
            </a:r>
          </a:p>
          <a:p>
            <a:endParaRPr lang="en-US" dirty="0"/>
          </a:p>
          <a:p>
            <a:r>
              <a:rPr lang="en-US" dirty="0"/>
              <a:t>Click to show the text. </a:t>
            </a:r>
          </a:p>
          <a:p>
            <a:endParaRPr lang="en-US" dirty="0"/>
          </a:p>
          <a:p>
            <a:r>
              <a:rPr lang="en-US" dirty="0"/>
              <a:t>Click to show “Do the task on page 6” and let learners know that they will be doing that task. </a:t>
            </a:r>
          </a:p>
          <a:p>
            <a:endParaRPr lang="en-US" dirty="0"/>
          </a:p>
          <a:p>
            <a:r>
              <a:rPr lang="en-US" dirty="0"/>
              <a:t>Ask a learner to read the instructions. Check for understanding. </a:t>
            </a:r>
          </a:p>
          <a:p>
            <a:endParaRPr lang="en-US" dirty="0"/>
          </a:p>
          <a:p>
            <a:r>
              <a:rPr lang="en-US" dirty="0"/>
              <a:t>Allow learners 3-5 minutes to complete the task. Remind them that they can find the answers in the story. </a:t>
            </a:r>
          </a:p>
          <a:p>
            <a:endParaRPr lang="en-US" dirty="0"/>
          </a:p>
          <a:p>
            <a:r>
              <a:rPr lang="en-US" dirty="0"/>
              <a:t>When they have completed, share the answers in small groups or as a class. </a:t>
            </a:r>
          </a:p>
          <a:p>
            <a:endParaRPr lang="en-US" dirty="0"/>
          </a:p>
          <a:p>
            <a:r>
              <a:rPr lang="en-US" b="1" dirty="0"/>
              <a:t>Reflect (page 7)</a:t>
            </a:r>
          </a:p>
          <a:p>
            <a:endParaRPr lang="en-US" b="1" dirty="0"/>
          </a:p>
          <a:p>
            <a:r>
              <a:rPr lang="en-US" b="0" dirty="0"/>
              <a:t>Click to show “Reflect”.</a:t>
            </a:r>
          </a:p>
          <a:p>
            <a:endParaRPr lang="en-US" b="1" dirty="0"/>
          </a:p>
          <a:p>
            <a:r>
              <a:rPr lang="en-US" b="0" dirty="0"/>
              <a:t>Give learners 5 minutes to reflect on the questions. </a:t>
            </a:r>
          </a:p>
          <a:p>
            <a:endParaRPr lang="en-US" b="0" dirty="0"/>
          </a:p>
          <a:p>
            <a:r>
              <a:rPr lang="en-US" b="0" dirty="0"/>
              <a:t>Ask some learners to share their answers.</a:t>
            </a:r>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10</a:t>
            </a:fld>
            <a:endParaRPr lang="en-US"/>
          </a:p>
        </p:txBody>
      </p:sp>
    </p:spTree>
    <p:extLst>
      <p:ext uri="{BB962C8B-B14F-4D97-AF65-F5344CB8AC3E}">
        <p14:creationId xmlns:p14="http://schemas.microsoft.com/office/powerpoint/2010/main" val="252942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slide has animations.</a:t>
            </a:r>
          </a:p>
          <a:p>
            <a:endParaRPr lang="en-US" dirty="0"/>
          </a:p>
          <a:p>
            <a:r>
              <a:rPr lang="en-US" dirty="0"/>
              <a:t>Workbook, page 8</a:t>
            </a:r>
          </a:p>
          <a:p>
            <a:endParaRPr lang="en-US" dirty="0"/>
          </a:p>
          <a:p>
            <a:pPr>
              <a:lnSpc>
                <a:spcPct val="115000"/>
              </a:lnSpc>
              <a:spcAft>
                <a:spcPts val="800"/>
              </a:spcAft>
            </a:pPr>
            <a:r>
              <a:rPr lang="en-US" b="1" dirty="0"/>
              <a:t>Task</a:t>
            </a:r>
          </a:p>
          <a:p>
            <a:r>
              <a:rPr lang="en-US" dirty="0"/>
              <a:t>Click to show the question. </a:t>
            </a:r>
          </a:p>
          <a:p>
            <a:endParaRPr lang="en-US" dirty="0"/>
          </a:p>
          <a:p>
            <a:r>
              <a:rPr lang="en-US" dirty="0"/>
              <a:t>Click to show “Do the task on page 8” and let learners know that they will be doing that task. </a:t>
            </a:r>
          </a:p>
          <a:p>
            <a:endParaRPr lang="en-US" dirty="0"/>
          </a:p>
          <a:p>
            <a:r>
              <a:rPr lang="en-US" dirty="0"/>
              <a:t>Ask a learner to read the instructions. Check for understanding. </a:t>
            </a:r>
          </a:p>
          <a:p>
            <a:endParaRPr lang="en-US" dirty="0"/>
          </a:p>
          <a:p>
            <a:r>
              <a:rPr lang="en-US" dirty="0"/>
              <a:t>Allow learners 3-5 minutes to complete the task. </a:t>
            </a:r>
          </a:p>
          <a:p>
            <a:endParaRPr lang="en-US" dirty="0"/>
          </a:p>
          <a:p>
            <a:r>
              <a:rPr lang="en-US" dirty="0"/>
              <a:t>When they have completed, share the answers in small groups or as a class. </a:t>
            </a:r>
          </a:p>
          <a:p>
            <a:pPr>
              <a:lnSpc>
                <a:spcPct val="115000"/>
              </a:lnSpc>
              <a:spcAft>
                <a:spcPts val="800"/>
              </a:spcAft>
            </a:pPr>
            <a:endParaRPr lang="en-US" b="1" dirty="0"/>
          </a:p>
          <a:p>
            <a:r>
              <a:rPr lang="en-US" b="1" dirty="0"/>
              <a:t>Reflect </a:t>
            </a:r>
          </a:p>
          <a:p>
            <a:endParaRPr lang="en-US" b="1" dirty="0"/>
          </a:p>
          <a:p>
            <a:r>
              <a:rPr lang="en-US" b="0" dirty="0"/>
              <a:t>Click to show “Reflect”.</a:t>
            </a:r>
          </a:p>
          <a:p>
            <a:endParaRPr lang="en-US" b="1" dirty="0"/>
          </a:p>
          <a:p>
            <a:r>
              <a:rPr lang="en-US" b="0" dirty="0"/>
              <a:t>Give learners 5 minutes to reflect on the questions. </a:t>
            </a:r>
          </a:p>
          <a:p>
            <a:endParaRPr lang="en-US" b="0" dirty="0"/>
          </a:p>
          <a:p>
            <a:r>
              <a:rPr lang="en-US" b="0" dirty="0"/>
              <a:t>Ask some learners to share their answers.</a:t>
            </a:r>
          </a:p>
          <a:p>
            <a:pPr>
              <a:lnSpc>
                <a:spcPct val="115000"/>
              </a:lnSpc>
              <a:spcAft>
                <a:spcPts val="800"/>
              </a:spcAft>
            </a:pP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11</a:t>
            </a:fld>
            <a:endParaRPr lang="en-US"/>
          </a:p>
        </p:txBody>
      </p:sp>
    </p:spTree>
    <p:extLst>
      <p:ext uri="{BB962C8B-B14F-4D97-AF65-F5344CB8AC3E}">
        <p14:creationId xmlns:p14="http://schemas.microsoft.com/office/powerpoint/2010/main" val="130356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slide has animations.</a:t>
            </a:r>
          </a:p>
          <a:p>
            <a:endParaRPr lang="en-US" dirty="0"/>
          </a:p>
          <a:p>
            <a:r>
              <a:rPr lang="en-US" dirty="0"/>
              <a:t>Workbook, page 9</a:t>
            </a:r>
          </a:p>
          <a:p>
            <a:endParaRPr lang="en-US" dirty="0"/>
          </a:p>
          <a:p>
            <a:r>
              <a:rPr lang="en-US" dirty="0"/>
              <a:t>Ask learners “Why is collaboration important?  How can it help you thrive at work?” Click to show the first paragraph. Read it for learners or ask one of them to do it. </a:t>
            </a:r>
          </a:p>
          <a:p>
            <a:endParaRPr lang="en-US" dirty="0"/>
          </a:p>
          <a:p>
            <a:r>
              <a:rPr lang="en-US" dirty="0"/>
              <a:t>Ask learners “Why can collaborating sometimes be hard?’ Click to show the second paragraph. Read it for learners or ask one of them to do it. </a:t>
            </a:r>
          </a:p>
          <a:p>
            <a:endParaRPr lang="en-US" dirty="0"/>
          </a:p>
          <a:p>
            <a:r>
              <a:rPr lang="en-US" dirty="0"/>
              <a:t>Click to show the third paragraph. Read it for learners.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Activity time: 3 – 5 minutes</a:t>
            </a:r>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12</a:t>
            </a:fld>
            <a:endParaRPr lang="en-US"/>
          </a:p>
        </p:txBody>
      </p:sp>
    </p:spTree>
    <p:extLst>
      <p:ext uri="{BB962C8B-B14F-4D97-AF65-F5344CB8AC3E}">
        <p14:creationId xmlns:p14="http://schemas.microsoft.com/office/powerpoint/2010/main" val="380661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 </a:t>
            </a:r>
          </a:p>
          <a:p>
            <a:pPr>
              <a:lnSpc>
                <a:spcPct val="115000"/>
              </a:lnSpc>
              <a:spcAft>
                <a:spcPts val="800"/>
              </a:spcAft>
            </a:pPr>
            <a:endParaRPr lang="en-US" b="1" dirty="0"/>
          </a:p>
          <a:p>
            <a:pPr>
              <a:lnSpc>
                <a:spcPct val="115000"/>
              </a:lnSpc>
              <a:spcAft>
                <a:spcPts val="800"/>
              </a:spcAft>
            </a:pPr>
            <a:r>
              <a:rPr lang="en-US" b="0" dirty="0"/>
              <a:t>Workbook, page 9 - 10</a:t>
            </a:r>
          </a:p>
          <a:p>
            <a:pPr>
              <a:lnSpc>
                <a:spcPct val="115000"/>
              </a:lnSpc>
              <a:spcAft>
                <a:spcPts val="800"/>
              </a:spcAft>
            </a:pPr>
            <a:endParaRPr lang="en-US" b="1" dirty="0"/>
          </a:p>
          <a:p>
            <a:pPr>
              <a:lnSpc>
                <a:spcPct val="115000"/>
              </a:lnSpc>
              <a:spcAft>
                <a:spcPts val="800"/>
              </a:spcAft>
            </a:pPr>
            <a:r>
              <a:rPr lang="en-US" b="1" dirty="0"/>
              <a:t>Task (page 9)</a:t>
            </a:r>
          </a:p>
          <a:p>
            <a:endParaRPr lang="en-US" dirty="0"/>
          </a:p>
          <a:p>
            <a:r>
              <a:rPr lang="en-US" dirty="0"/>
              <a:t>Click to show “Do the task on page 9” and let learners know that they will be doing that task. </a:t>
            </a:r>
          </a:p>
          <a:p>
            <a:endParaRPr lang="en-US" dirty="0"/>
          </a:p>
          <a:p>
            <a:r>
              <a:rPr lang="en-US" dirty="0"/>
              <a:t>Ask a learner to read the instructions. Check for understanding. </a:t>
            </a:r>
          </a:p>
          <a:p>
            <a:endParaRPr lang="en-US" dirty="0"/>
          </a:p>
          <a:p>
            <a:r>
              <a:rPr lang="en-US" dirty="0"/>
              <a:t>Allow learners 3-5 minutes to complete the task. </a:t>
            </a:r>
          </a:p>
          <a:p>
            <a:endParaRPr lang="en-US" dirty="0"/>
          </a:p>
          <a:p>
            <a:r>
              <a:rPr lang="en-US" dirty="0"/>
              <a:t>When they have completed, share the answers in small groups or as a class. </a:t>
            </a:r>
          </a:p>
          <a:p>
            <a:pPr>
              <a:lnSpc>
                <a:spcPct val="115000"/>
              </a:lnSpc>
              <a:spcAft>
                <a:spcPts val="800"/>
              </a:spcAft>
            </a:pPr>
            <a:endParaRPr lang="en-US" b="1" dirty="0"/>
          </a:p>
          <a:p>
            <a:r>
              <a:rPr lang="en-US" b="1" dirty="0"/>
              <a:t>Reflect (page 10)</a:t>
            </a:r>
          </a:p>
          <a:p>
            <a:endParaRPr lang="en-US" b="1" dirty="0"/>
          </a:p>
          <a:p>
            <a:r>
              <a:rPr lang="en-US" b="0" dirty="0"/>
              <a:t>Click to show “Reflect”.</a:t>
            </a:r>
          </a:p>
          <a:p>
            <a:endParaRPr lang="en-US" b="1" dirty="0"/>
          </a:p>
          <a:p>
            <a:r>
              <a:rPr lang="en-US" b="0" dirty="0"/>
              <a:t>Give learners 5 minutes to reflect on the questions. </a:t>
            </a:r>
          </a:p>
          <a:p>
            <a:endParaRPr lang="en-US" b="0" dirty="0"/>
          </a:p>
          <a:p>
            <a:r>
              <a:rPr lang="en-US" b="0" dirty="0"/>
              <a:t>Ask some learners to share their answers.</a:t>
            </a:r>
          </a:p>
          <a:p>
            <a:pPr>
              <a:lnSpc>
                <a:spcPct val="115000"/>
              </a:lnSpc>
              <a:spcAft>
                <a:spcPts val="800"/>
              </a:spcAft>
            </a:pPr>
            <a:endParaRPr lang="en-US" b="1"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13</a:t>
            </a:fld>
            <a:endParaRPr lang="en-US"/>
          </a:p>
        </p:txBody>
      </p:sp>
    </p:spTree>
    <p:extLst>
      <p:ext uri="{BB962C8B-B14F-4D97-AF65-F5344CB8AC3E}">
        <p14:creationId xmlns:p14="http://schemas.microsoft.com/office/powerpoint/2010/main" val="144283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11</a:t>
            </a:r>
          </a:p>
          <a:p>
            <a:endParaRPr lang="en-US" dirty="0"/>
          </a:p>
          <a:p>
            <a:r>
              <a:rPr lang="en-US" dirty="0"/>
              <a:t>Click to show the text. Let learners know that in this section, they will discuss strategies. </a:t>
            </a:r>
          </a:p>
          <a:p>
            <a:endParaRPr lang="en-US" dirty="0"/>
          </a:p>
          <a:p>
            <a:r>
              <a:rPr lang="en-US" b="1" dirty="0"/>
              <a:t>Reflect</a:t>
            </a:r>
          </a:p>
          <a:p>
            <a:r>
              <a:rPr lang="en-US" dirty="0"/>
              <a:t>Click to show “Reflect.”</a:t>
            </a:r>
          </a:p>
          <a:p>
            <a:r>
              <a:rPr lang="en-US" dirty="0"/>
              <a:t>Allow learners 5 minutes to reflect on the questions.</a:t>
            </a:r>
          </a:p>
          <a:p>
            <a:r>
              <a:rPr lang="en-US" dirty="0"/>
              <a:t>Ask some of them to share their answers. </a:t>
            </a:r>
          </a:p>
          <a:p>
            <a:endParaRPr lang="en-US" dirty="0"/>
          </a:p>
          <a:p>
            <a:r>
              <a:rPr lang="en-US" dirty="0"/>
              <a:t>Click to show the sets of strategies one by one. </a:t>
            </a:r>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14</a:t>
            </a:fld>
            <a:endParaRPr lang="en-US"/>
          </a:p>
        </p:txBody>
      </p:sp>
    </p:spTree>
    <p:extLst>
      <p:ext uri="{BB962C8B-B14F-4D97-AF65-F5344CB8AC3E}">
        <p14:creationId xmlns:p14="http://schemas.microsoft.com/office/powerpoint/2010/main" val="19606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12 </a:t>
            </a:r>
          </a:p>
          <a:p>
            <a:pPr>
              <a:lnSpc>
                <a:spcPct val="115000"/>
              </a:lnSpc>
              <a:spcAft>
                <a:spcPts val="800"/>
              </a:spcAft>
            </a:pPr>
            <a:endParaRPr lang="en-US" b="0" dirty="0"/>
          </a:p>
          <a:p>
            <a:pPr>
              <a:lnSpc>
                <a:spcPct val="115000"/>
              </a:lnSpc>
              <a:spcAft>
                <a:spcPts val="800"/>
              </a:spcAft>
            </a:pPr>
            <a:r>
              <a:rPr lang="en-US" b="0" dirty="0"/>
              <a:t>Ask learners, “Why is giving feedback a way to collaborate? How can it help?”</a:t>
            </a:r>
          </a:p>
          <a:p>
            <a:pPr>
              <a:lnSpc>
                <a:spcPct val="115000"/>
              </a:lnSpc>
              <a:spcAft>
                <a:spcPts val="800"/>
              </a:spcAft>
            </a:pPr>
            <a:endParaRPr lang="en-US" b="0" dirty="0"/>
          </a:p>
          <a:p>
            <a:pPr marL="0" marR="0" lvl="0" indent="0" algn="l" defTabSz="914400" rtl="0" eaLnBrk="1" fontAlgn="auto" latinLnBrk="0" hangingPunct="1">
              <a:lnSpc>
                <a:spcPct val="115000"/>
              </a:lnSpc>
              <a:spcBef>
                <a:spcPts val="0"/>
              </a:spcBef>
              <a:spcAft>
                <a:spcPts val="800"/>
              </a:spcAft>
              <a:buClrTx/>
              <a:buSzTx/>
              <a:buFontTx/>
              <a:buNone/>
              <a:tabLst/>
              <a:defRPr/>
            </a:pPr>
            <a:r>
              <a:rPr lang="en-US" dirty="0"/>
              <a:t>Click to show the first paragraph.</a:t>
            </a:r>
          </a:p>
          <a:p>
            <a:pPr>
              <a:lnSpc>
                <a:spcPct val="115000"/>
              </a:lnSpc>
              <a:spcAft>
                <a:spcPts val="800"/>
              </a:spcAft>
            </a:pPr>
            <a:endParaRPr lang="en-US" b="0" dirty="0"/>
          </a:p>
          <a:p>
            <a:pPr>
              <a:lnSpc>
                <a:spcPct val="115000"/>
              </a:lnSpc>
              <a:spcAft>
                <a:spcPts val="800"/>
              </a:spcAft>
            </a:pPr>
            <a:endParaRPr lang="en-US" b="0" dirty="0"/>
          </a:p>
          <a:p>
            <a:pPr>
              <a:lnSpc>
                <a:spcPct val="115000"/>
              </a:lnSpc>
              <a:spcAft>
                <a:spcPts val="800"/>
              </a:spcAft>
            </a:pPr>
            <a:r>
              <a:rPr lang="en-US" b="0" dirty="0"/>
              <a:t>Ask learners, “Why is it important to give feedback in a positive way?”</a:t>
            </a:r>
          </a:p>
          <a:p>
            <a:endParaRPr lang="en-US" dirty="0"/>
          </a:p>
          <a:p>
            <a:r>
              <a:rPr lang="en-US" dirty="0"/>
              <a:t>Click to show the second paragraph. </a:t>
            </a:r>
          </a:p>
          <a:p>
            <a:endParaRPr lang="en-US" b="1" dirty="0"/>
          </a:p>
          <a:p>
            <a:r>
              <a:rPr lang="en-US" dirty="0"/>
              <a:t>Let learners know that they will now discuss strategies to give feedback in a positive 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Activity time: 3 – 5 minutes</a:t>
            </a:r>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15</a:t>
            </a:fld>
            <a:endParaRPr lang="en-US"/>
          </a:p>
        </p:txBody>
      </p:sp>
    </p:spTree>
    <p:extLst>
      <p:ext uri="{BB962C8B-B14F-4D97-AF65-F5344CB8AC3E}">
        <p14:creationId xmlns:p14="http://schemas.microsoft.com/office/powerpoint/2010/main" val="3396930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12 - 13</a:t>
            </a:r>
          </a:p>
          <a:p>
            <a:pPr marL="0" indent="0">
              <a:buFontTx/>
              <a:buNone/>
            </a:pPr>
            <a:endParaRPr lang="en-CA" b="0" dirty="0"/>
          </a:p>
          <a:p>
            <a:pPr marL="0" indent="0">
              <a:buFontTx/>
              <a:buNone/>
            </a:pPr>
            <a:r>
              <a:rPr lang="en-CA" b="0" dirty="0"/>
              <a:t>Ask learners, “What strategies can Denise use to give feedback in a positive way?”</a:t>
            </a:r>
          </a:p>
          <a:p>
            <a:pPr marL="0" indent="0">
              <a:buFontTx/>
              <a:buNone/>
            </a:pPr>
            <a:r>
              <a:rPr lang="en-CA" b="0" dirty="0"/>
              <a:t>Have some of them share their ideas.</a:t>
            </a:r>
          </a:p>
          <a:p>
            <a:pPr marL="0" indent="0">
              <a:buFontTx/>
              <a:buNone/>
            </a:pPr>
            <a:endParaRPr lang="en-CA" b="0" dirty="0"/>
          </a:p>
          <a:p>
            <a:pPr marL="0" indent="0">
              <a:buFontTx/>
              <a:buNone/>
            </a:pPr>
            <a:r>
              <a:rPr lang="en-CA" b="0" dirty="0"/>
              <a:t>Click to show first strategy.</a:t>
            </a:r>
          </a:p>
          <a:p>
            <a:pPr marL="0" indent="0">
              <a:buFontTx/>
              <a:buNone/>
            </a:pPr>
            <a:r>
              <a:rPr lang="en-CA" b="0" dirty="0"/>
              <a:t>Ask a learner to read to the class the explanation in the workbook for “Decide if you should give feedback”. </a:t>
            </a:r>
          </a:p>
          <a:p>
            <a:pPr marL="0" indent="0">
              <a:buFontTx/>
              <a:buNone/>
            </a:pPr>
            <a:r>
              <a:rPr lang="en-CA" b="0" dirty="0"/>
              <a:t>Discuss to reinforce the points for the strategy. </a:t>
            </a:r>
          </a:p>
          <a:p>
            <a:pPr marL="0" indent="0">
              <a:buFontTx/>
              <a:buNone/>
            </a:pPr>
            <a:r>
              <a:rPr lang="en-CA" b="0" dirty="0"/>
              <a:t>Have a brief discussion about boundaries (reminder in the orange box). Remind them that they can get a refresher about boundaries in Collaboration: Unit 2. </a:t>
            </a:r>
          </a:p>
          <a:p>
            <a:pPr marL="0" indent="0">
              <a:buFontTx/>
              <a:buNone/>
            </a:pPr>
            <a:endParaRPr lang="en-CA" b="0" dirty="0"/>
          </a:p>
          <a:p>
            <a:pPr marL="0" indent="0">
              <a:buFontTx/>
              <a:buNone/>
            </a:pPr>
            <a:r>
              <a:rPr lang="en-CA" b="0" dirty="0"/>
              <a:t>Repeat the process for the other strategies.</a:t>
            </a:r>
          </a:p>
          <a:p>
            <a:pPr marL="0" indent="0">
              <a:buFontTx/>
              <a:buNone/>
            </a:pPr>
            <a:endParaRPr lang="en-CA" b="0" dirty="0"/>
          </a:p>
          <a:p>
            <a:pPr marL="0" indent="0">
              <a:buFontTx/>
              <a:buNone/>
            </a:pPr>
            <a:endParaRPr lang="en-CA" b="0" dirty="0"/>
          </a:p>
          <a:p>
            <a:pPr marL="0" indent="0">
              <a:buFontTx/>
              <a:buNone/>
            </a:pPr>
            <a:r>
              <a:rPr lang="en-CA" b="0" dirty="0"/>
              <a:t>At the last strategy, discuss vocabulary: positive role model </a:t>
            </a:r>
          </a:p>
          <a:p>
            <a:pPr marL="0" indent="0">
              <a:buFontTx/>
              <a:buNone/>
            </a:pPr>
            <a:endParaRPr lang="en-CA" b="0" dirty="0"/>
          </a:p>
          <a:p>
            <a:pPr marL="0" indent="0">
              <a:buFontTx/>
              <a:buNone/>
            </a:pPr>
            <a:r>
              <a:rPr lang="en-CA" b="0" dirty="0"/>
              <a:t>Ask learners to think about who their positive role model is. </a:t>
            </a:r>
          </a:p>
          <a:p>
            <a:pPr marL="0" indent="0">
              <a:buFontTx/>
              <a:buNone/>
            </a:pPr>
            <a:r>
              <a:rPr lang="en-CA" b="0" dirty="0"/>
              <a:t>Ask why they are a positive role model.</a:t>
            </a:r>
          </a:p>
          <a:p>
            <a:pPr marL="0" indent="0">
              <a:buFontTx/>
              <a:buNone/>
            </a:pPr>
            <a:endParaRPr lang="en-CA" b="0" dirty="0"/>
          </a:p>
          <a:p>
            <a:pPr marL="0" indent="0">
              <a:buFontTx/>
              <a:buNone/>
            </a:pPr>
            <a:r>
              <a:rPr lang="en-CA" b="0" dirty="0"/>
              <a:t>Have a brief discussion about responding to feedback in a positive way. Remind learners that they can get a refresher on this in Collaboration: Unit 1. </a:t>
            </a:r>
          </a:p>
          <a:p>
            <a:pPr marL="0" indent="0">
              <a:buFontTx/>
              <a:buNone/>
            </a:pPr>
            <a:endParaRPr lang="en-CA" b="0" dirty="0"/>
          </a:p>
          <a:p>
            <a:pPr marL="0" indent="0">
              <a:buFontTx/>
              <a:buNone/>
            </a:pPr>
            <a:r>
              <a:rPr lang="en-CA" b="0" dirty="0"/>
              <a:t>As well, remind learners that giving and responding to feedback in a positive way is a transferable skill. Encourage them to use it in program, in their job and everyday life.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Activity time: 7 – 10 minutes</a:t>
            </a:r>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16</a:t>
            </a:fld>
            <a:endParaRPr lang="en-US"/>
          </a:p>
        </p:txBody>
      </p:sp>
    </p:spTree>
    <p:extLst>
      <p:ext uri="{BB962C8B-B14F-4D97-AF65-F5344CB8AC3E}">
        <p14:creationId xmlns:p14="http://schemas.microsoft.com/office/powerpoint/2010/main" val="2502445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14 - 16</a:t>
            </a:r>
          </a:p>
          <a:p>
            <a:pPr>
              <a:lnSpc>
                <a:spcPct val="115000"/>
              </a:lnSpc>
              <a:spcAft>
                <a:spcPts val="800"/>
              </a:spcAft>
            </a:pPr>
            <a:endParaRPr lang="en-US" b="0" dirty="0"/>
          </a:p>
          <a:p>
            <a:pPr>
              <a:lnSpc>
                <a:spcPct val="115000"/>
              </a:lnSpc>
              <a:spcAft>
                <a:spcPts val="800"/>
              </a:spcAft>
            </a:pPr>
            <a:endParaRPr lang="en-US" b="1" dirty="0"/>
          </a:p>
          <a:p>
            <a:pPr>
              <a:lnSpc>
                <a:spcPct val="115000"/>
              </a:lnSpc>
              <a:spcAft>
                <a:spcPts val="800"/>
              </a:spcAft>
            </a:pPr>
            <a:r>
              <a:rPr lang="en-US" b="1" dirty="0"/>
              <a:t>Task 1 (page 14)</a:t>
            </a:r>
          </a:p>
          <a:p>
            <a:endParaRPr lang="en-US" dirty="0"/>
          </a:p>
          <a:p>
            <a:r>
              <a:rPr lang="en-US" dirty="0"/>
              <a:t>Click to show “Do task 1 on page 14” and let learners know that they will be doing that task. </a:t>
            </a:r>
          </a:p>
          <a:p>
            <a:endParaRPr lang="en-US" dirty="0"/>
          </a:p>
          <a:p>
            <a:r>
              <a:rPr lang="en-US" dirty="0"/>
              <a:t>Ask a learner to read the instructions. Check for understanding. </a:t>
            </a:r>
          </a:p>
          <a:p>
            <a:endParaRPr lang="en-US" dirty="0"/>
          </a:p>
          <a:p>
            <a:r>
              <a:rPr lang="en-US" dirty="0"/>
              <a:t>Allow learners 3-5 minutes to complete the task. </a:t>
            </a:r>
          </a:p>
          <a:p>
            <a:endParaRPr lang="en-US" dirty="0"/>
          </a:p>
          <a:p>
            <a:r>
              <a:rPr lang="en-US" dirty="0"/>
              <a:t>When they have completed, share the answers in small groups or as a class. </a:t>
            </a:r>
          </a:p>
          <a:p>
            <a:endParaRPr lang="en-US" dirty="0"/>
          </a:p>
          <a:p>
            <a:pPr>
              <a:lnSpc>
                <a:spcPct val="115000"/>
              </a:lnSpc>
              <a:spcAft>
                <a:spcPts val="800"/>
              </a:spcAft>
            </a:pPr>
            <a:r>
              <a:rPr lang="en-US" b="1" dirty="0"/>
              <a:t>Task 2 (page 15)</a:t>
            </a:r>
          </a:p>
          <a:p>
            <a:endParaRPr lang="en-US" dirty="0"/>
          </a:p>
          <a:p>
            <a:r>
              <a:rPr lang="en-US" dirty="0"/>
              <a:t>Click to show “Do task 2 on page 15” and let learners know that they will be doing that task. </a:t>
            </a:r>
          </a:p>
          <a:p>
            <a:endParaRPr lang="en-US" dirty="0"/>
          </a:p>
          <a:p>
            <a:r>
              <a:rPr lang="en-US" dirty="0"/>
              <a:t>Ask a learner to read the instructions. Check for understanding. </a:t>
            </a:r>
          </a:p>
          <a:p>
            <a:endParaRPr lang="en-US" dirty="0"/>
          </a:p>
          <a:p>
            <a:r>
              <a:rPr lang="en-US" dirty="0"/>
              <a:t>Allow learners 3-5 minutes to complete the task. </a:t>
            </a:r>
          </a:p>
          <a:p>
            <a:endParaRPr lang="en-US" dirty="0"/>
          </a:p>
          <a:p>
            <a:r>
              <a:rPr lang="en-US" dirty="0"/>
              <a:t>When they have completed, share the answers in small groups or as a class. </a:t>
            </a:r>
          </a:p>
          <a:p>
            <a:endParaRPr lang="en-US" dirty="0"/>
          </a:p>
          <a:p>
            <a:pPr>
              <a:lnSpc>
                <a:spcPct val="115000"/>
              </a:lnSpc>
              <a:spcAft>
                <a:spcPts val="800"/>
              </a:spcAft>
            </a:pPr>
            <a:endParaRPr lang="en-US" b="1" dirty="0"/>
          </a:p>
          <a:p>
            <a:r>
              <a:rPr lang="en-US" b="1" dirty="0"/>
              <a:t>Reflect (page 16)</a:t>
            </a:r>
          </a:p>
          <a:p>
            <a:endParaRPr lang="en-US" b="1" dirty="0"/>
          </a:p>
          <a:p>
            <a:r>
              <a:rPr lang="en-US" b="0" dirty="0"/>
              <a:t>Click to show “Reflect”.</a:t>
            </a:r>
          </a:p>
          <a:p>
            <a:endParaRPr lang="en-US" b="1" dirty="0"/>
          </a:p>
          <a:p>
            <a:r>
              <a:rPr lang="en-US" b="0" dirty="0"/>
              <a:t>Give learners 5 minutes to reflect on the questions. </a:t>
            </a:r>
          </a:p>
          <a:p>
            <a:endParaRPr lang="en-US" b="0" dirty="0"/>
          </a:p>
          <a:p>
            <a:r>
              <a:rPr lang="en-US" b="0" dirty="0"/>
              <a:t>Ask some learners to share their answers.</a:t>
            </a:r>
          </a:p>
          <a:p>
            <a:pPr>
              <a:lnSpc>
                <a:spcPct val="115000"/>
              </a:lnSpc>
              <a:spcAft>
                <a:spcPts val="800"/>
              </a:spcAft>
            </a:pPr>
            <a:endParaRPr lang="en-US" b="0" dirty="0"/>
          </a:p>
          <a:p>
            <a:pPr marL="0" indent="0">
              <a:buFontTx/>
              <a:buNone/>
            </a:pPr>
            <a:endParaRPr lang="en-CA" b="0"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17</a:t>
            </a:fld>
            <a:endParaRPr lang="en-US"/>
          </a:p>
        </p:txBody>
      </p:sp>
    </p:spTree>
    <p:extLst>
      <p:ext uri="{BB962C8B-B14F-4D97-AF65-F5344CB8AC3E}">
        <p14:creationId xmlns:p14="http://schemas.microsoft.com/office/powerpoint/2010/main" val="3025984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17</a:t>
            </a:r>
          </a:p>
          <a:p>
            <a:pPr>
              <a:lnSpc>
                <a:spcPct val="115000"/>
              </a:lnSpc>
              <a:spcAft>
                <a:spcPts val="800"/>
              </a:spcAft>
            </a:pPr>
            <a:endParaRPr lang="en-US" b="0" dirty="0"/>
          </a:p>
          <a:p>
            <a:pPr marL="0" marR="0" lvl="0" indent="0" algn="l" defTabSz="914400" rtl="0" eaLnBrk="1" fontAlgn="auto" latinLnBrk="0" hangingPunct="1">
              <a:lnSpc>
                <a:spcPct val="115000"/>
              </a:lnSpc>
              <a:spcBef>
                <a:spcPts val="0"/>
              </a:spcBef>
              <a:spcAft>
                <a:spcPts val="800"/>
              </a:spcAft>
              <a:buClrTx/>
              <a:buSzTx/>
              <a:buFontTx/>
              <a:buNone/>
              <a:tabLst/>
              <a:defRPr/>
            </a:pPr>
            <a:r>
              <a:rPr lang="en-US" b="0" dirty="0"/>
              <a:t>Remind learners what “suggest” means. Remind them that making a suggestion is a strategy to give feedback in a positive way. Click to show the first sentence.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b="0" dirty="0"/>
          </a:p>
          <a:p>
            <a:pPr marL="0" marR="0" lvl="0" indent="0" algn="l" defTabSz="914400" rtl="0" eaLnBrk="1" fontAlgn="auto" latinLnBrk="0" hangingPunct="1">
              <a:lnSpc>
                <a:spcPct val="115000"/>
              </a:lnSpc>
              <a:spcBef>
                <a:spcPts val="0"/>
              </a:spcBef>
              <a:spcAft>
                <a:spcPts val="800"/>
              </a:spcAft>
              <a:buClrTx/>
              <a:buSzTx/>
              <a:buFontTx/>
              <a:buNone/>
              <a:tabLst/>
              <a:defRPr/>
            </a:pPr>
            <a:r>
              <a:rPr lang="en-US" b="0" dirty="0"/>
              <a:t>Then, click to show the second sentence. Discuss how making a suggestion can help collaborate better and how telling someone to do something  can create conflict. </a:t>
            </a:r>
          </a:p>
          <a:p>
            <a:pPr>
              <a:lnSpc>
                <a:spcPct val="115000"/>
              </a:lnSpc>
              <a:spcAft>
                <a:spcPts val="800"/>
              </a:spcAft>
            </a:pPr>
            <a:endParaRPr lang="en-US" b="0" dirty="0"/>
          </a:p>
          <a:p>
            <a:pPr>
              <a:lnSpc>
                <a:spcPct val="115000"/>
              </a:lnSpc>
              <a:spcAft>
                <a:spcPts val="800"/>
              </a:spcAft>
            </a:pPr>
            <a:r>
              <a:rPr lang="en-US" b="0" dirty="0"/>
              <a:t>Let learners know that they will </a:t>
            </a:r>
            <a:r>
              <a:rPr lang="en-US" b="0" dirty="0" err="1"/>
              <a:t>practise</a:t>
            </a:r>
            <a:r>
              <a:rPr lang="en-US" b="0" dirty="0"/>
              <a:t> making suggestions now. </a:t>
            </a:r>
          </a:p>
          <a:p>
            <a:pPr>
              <a:lnSpc>
                <a:spcPct val="115000"/>
              </a:lnSpc>
              <a:spcAft>
                <a:spcPts val="800"/>
              </a:spcAft>
            </a:pPr>
            <a:endParaRPr lang="en-US" b="0" dirty="0"/>
          </a:p>
          <a:p>
            <a:pPr marL="0" marR="0" lvl="0" indent="0" algn="l" defTabSz="914400" rtl="0" eaLnBrk="1" fontAlgn="auto" latinLnBrk="0" hangingPunct="1">
              <a:lnSpc>
                <a:spcPct val="115000"/>
              </a:lnSpc>
              <a:spcBef>
                <a:spcPts val="0"/>
              </a:spcBef>
              <a:spcAft>
                <a:spcPts val="800"/>
              </a:spcAft>
              <a:buClrTx/>
              <a:buSzTx/>
              <a:buFontTx/>
              <a:buNone/>
              <a:tabLst/>
              <a:defRPr/>
            </a:pPr>
            <a:r>
              <a:rPr lang="en-CA" dirty="0"/>
              <a:t>Activity time: 3 – 5 minutes</a:t>
            </a:r>
          </a:p>
          <a:p>
            <a:pPr>
              <a:lnSpc>
                <a:spcPct val="115000"/>
              </a:lnSpc>
              <a:spcAft>
                <a:spcPts val="800"/>
              </a:spcAft>
            </a:pPr>
            <a:endParaRPr lang="en-US" b="0" dirty="0"/>
          </a:p>
          <a:p>
            <a:pPr>
              <a:lnSpc>
                <a:spcPct val="115000"/>
              </a:lnSpc>
              <a:spcAft>
                <a:spcPts val="800"/>
              </a:spcAft>
            </a:pPr>
            <a:endParaRPr lang="en-US" b="0" dirty="0"/>
          </a:p>
          <a:p>
            <a:pPr>
              <a:lnSpc>
                <a:spcPct val="115000"/>
              </a:lnSpc>
              <a:spcAft>
                <a:spcPts val="800"/>
              </a:spcAft>
            </a:pPr>
            <a:endParaRPr lang="en-US" b="0" dirty="0"/>
          </a:p>
        </p:txBody>
      </p:sp>
      <p:sp>
        <p:nvSpPr>
          <p:cNvPr id="4" name="Slide Number Placeholder 3"/>
          <p:cNvSpPr>
            <a:spLocks noGrp="1"/>
          </p:cNvSpPr>
          <p:nvPr>
            <p:ph type="sldNum" sz="quarter" idx="5"/>
          </p:nvPr>
        </p:nvSpPr>
        <p:spPr/>
        <p:txBody>
          <a:bodyPr/>
          <a:lstStyle/>
          <a:p>
            <a:fld id="{F7A1D258-4312-4579-B35D-5408F216C435}" type="slidenum">
              <a:rPr lang="en-US" smtClean="0"/>
              <a:t>18</a:t>
            </a:fld>
            <a:endParaRPr lang="en-US"/>
          </a:p>
        </p:txBody>
      </p:sp>
    </p:spTree>
    <p:extLst>
      <p:ext uri="{BB962C8B-B14F-4D97-AF65-F5344CB8AC3E}">
        <p14:creationId xmlns:p14="http://schemas.microsoft.com/office/powerpoint/2010/main" val="3719301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17</a:t>
            </a:r>
          </a:p>
          <a:p>
            <a:pPr>
              <a:lnSpc>
                <a:spcPct val="115000"/>
              </a:lnSpc>
              <a:spcAft>
                <a:spcPts val="800"/>
              </a:spcAft>
            </a:pPr>
            <a:endParaRPr lang="en-US" b="0" dirty="0"/>
          </a:p>
          <a:p>
            <a:r>
              <a:rPr lang="en-US" dirty="0"/>
              <a:t>Ask learners, “How do you make a suggestion? What words do you use?” </a:t>
            </a:r>
          </a:p>
          <a:p>
            <a:endParaRPr lang="en-US" dirty="0"/>
          </a:p>
          <a:p>
            <a:r>
              <a:rPr lang="en-US" dirty="0"/>
              <a:t>Click to show the text. Discuss the words and expressions. Ask learners if they can think of any other words and expressions.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Activity time: 3 – 5 minutes</a:t>
            </a:r>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19</a:t>
            </a:fld>
            <a:endParaRPr lang="en-US"/>
          </a:p>
        </p:txBody>
      </p:sp>
    </p:spTree>
    <p:extLst>
      <p:ext uri="{BB962C8B-B14F-4D97-AF65-F5344CB8AC3E}">
        <p14:creationId xmlns:p14="http://schemas.microsoft.com/office/powerpoint/2010/main" val="352294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F7A1D258-4312-4579-B35D-5408F216C435}" type="slidenum">
              <a:rPr lang="en-US" smtClean="0"/>
              <a:t>2</a:t>
            </a:fld>
            <a:endParaRPr lang="en-US"/>
          </a:p>
        </p:txBody>
      </p:sp>
    </p:spTree>
    <p:extLst>
      <p:ext uri="{BB962C8B-B14F-4D97-AF65-F5344CB8AC3E}">
        <p14:creationId xmlns:p14="http://schemas.microsoft.com/office/powerpoint/2010/main" val="2614124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17</a:t>
            </a:r>
          </a:p>
          <a:p>
            <a:pPr>
              <a:lnSpc>
                <a:spcPct val="115000"/>
              </a:lnSpc>
              <a:spcAft>
                <a:spcPts val="800"/>
              </a:spcAft>
            </a:pPr>
            <a:endParaRPr lang="en-US" b="0" dirty="0"/>
          </a:p>
          <a:p>
            <a:r>
              <a:rPr lang="en-US" dirty="0"/>
              <a:t>Click to show the text. Discuss the questions.  </a:t>
            </a:r>
          </a:p>
          <a:p>
            <a:endParaRPr lang="en-US" dirty="0"/>
          </a:p>
          <a:p>
            <a:r>
              <a:rPr lang="en-US" dirty="0"/>
              <a:t>Ask learners if they can think of any other questions.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Activity time: 3 – 5 minutes</a:t>
            </a:r>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20</a:t>
            </a:fld>
            <a:endParaRPr lang="en-US"/>
          </a:p>
        </p:txBody>
      </p:sp>
    </p:spTree>
    <p:extLst>
      <p:ext uri="{BB962C8B-B14F-4D97-AF65-F5344CB8AC3E}">
        <p14:creationId xmlns:p14="http://schemas.microsoft.com/office/powerpoint/2010/main" val="4021789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18 -19</a:t>
            </a:r>
          </a:p>
          <a:p>
            <a:pPr>
              <a:lnSpc>
                <a:spcPct val="115000"/>
              </a:lnSpc>
              <a:spcAft>
                <a:spcPts val="800"/>
              </a:spcAft>
            </a:pPr>
            <a:endParaRPr lang="en-US" b="1" dirty="0"/>
          </a:p>
          <a:p>
            <a:pPr>
              <a:lnSpc>
                <a:spcPct val="115000"/>
              </a:lnSpc>
              <a:spcAft>
                <a:spcPts val="800"/>
              </a:spcAft>
            </a:pPr>
            <a:r>
              <a:rPr lang="en-US" b="1" dirty="0"/>
              <a:t>Task 1 (page 18)</a:t>
            </a:r>
          </a:p>
          <a:p>
            <a:endParaRPr lang="en-US" dirty="0"/>
          </a:p>
          <a:p>
            <a:r>
              <a:rPr lang="en-US" dirty="0"/>
              <a:t>Click to show “Do task 1 on page 18” and let learners know that they will be doing that task. </a:t>
            </a:r>
          </a:p>
          <a:p>
            <a:endParaRPr lang="en-US" dirty="0"/>
          </a:p>
          <a:p>
            <a:r>
              <a:rPr lang="en-US" dirty="0"/>
              <a:t>Ask a learner to read the instructions. Check for understanding. </a:t>
            </a:r>
          </a:p>
          <a:p>
            <a:endParaRPr lang="en-US" dirty="0"/>
          </a:p>
          <a:p>
            <a:r>
              <a:rPr lang="en-US" dirty="0"/>
              <a:t>Allow learners 3-5 minutes to complete the task. </a:t>
            </a:r>
          </a:p>
          <a:p>
            <a:endParaRPr lang="en-US" dirty="0"/>
          </a:p>
          <a:p>
            <a:r>
              <a:rPr lang="en-US" dirty="0"/>
              <a:t>When they have completed, share the answers in small groups or as a class. </a:t>
            </a:r>
          </a:p>
          <a:p>
            <a:pPr>
              <a:lnSpc>
                <a:spcPct val="115000"/>
              </a:lnSpc>
              <a:spcAft>
                <a:spcPts val="800"/>
              </a:spcAft>
            </a:pPr>
            <a:endParaRPr lang="en-US" b="1" dirty="0"/>
          </a:p>
          <a:p>
            <a:endParaRPr lang="en-US" dirty="0"/>
          </a:p>
          <a:p>
            <a:pPr>
              <a:lnSpc>
                <a:spcPct val="115000"/>
              </a:lnSpc>
              <a:spcAft>
                <a:spcPts val="800"/>
              </a:spcAft>
            </a:pPr>
            <a:r>
              <a:rPr lang="en-US" b="1" dirty="0"/>
              <a:t>Task 2 (page 19)</a:t>
            </a:r>
          </a:p>
          <a:p>
            <a:endParaRPr lang="en-US" dirty="0"/>
          </a:p>
          <a:p>
            <a:r>
              <a:rPr lang="en-US" dirty="0"/>
              <a:t>Click to show “Do task 2 on page 19” and let learners know that they will be doing that task. </a:t>
            </a:r>
          </a:p>
          <a:p>
            <a:endParaRPr lang="en-US" dirty="0"/>
          </a:p>
          <a:p>
            <a:r>
              <a:rPr lang="en-US" dirty="0"/>
              <a:t>Ask a learner to read the instructions. Check for understanding. </a:t>
            </a:r>
          </a:p>
          <a:p>
            <a:endParaRPr lang="en-US" dirty="0"/>
          </a:p>
          <a:p>
            <a:r>
              <a:rPr lang="en-US" dirty="0"/>
              <a:t>Allow learners 3-5 minutes to complete the task. </a:t>
            </a:r>
          </a:p>
          <a:p>
            <a:endParaRPr lang="en-US" dirty="0"/>
          </a:p>
          <a:p>
            <a:r>
              <a:rPr lang="en-US" dirty="0"/>
              <a:t>When they have completed, share the answers in small groups or as a class. </a:t>
            </a:r>
          </a:p>
          <a:p>
            <a:endParaRPr lang="en-US" dirty="0"/>
          </a:p>
          <a:p>
            <a:pPr>
              <a:lnSpc>
                <a:spcPct val="115000"/>
              </a:lnSpc>
              <a:spcAft>
                <a:spcPts val="800"/>
              </a:spcAft>
            </a:pPr>
            <a:endParaRPr lang="en-US" b="1"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21</a:t>
            </a:fld>
            <a:endParaRPr lang="en-US"/>
          </a:p>
        </p:txBody>
      </p:sp>
    </p:spTree>
    <p:extLst>
      <p:ext uri="{BB962C8B-B14F-4D97-AF65-F5344CB8AC3E}">
        <p14:creationId xmlns:p14="http://schemas.microsoft.com/office/powerpoint/2010/main" val="1253995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20</a:t>
            </a:r>
          </a:p>
          <a:p>
            <a:pPr>
              <a:lnSpc>
                <a:spcPct val="115000"/>
              </a:lnSpc>
              <a:spcAft>
                <a:spcPts val="800"/>
              </a:spcAft>
            </a:pPr>
            <a:endParaRPr lang="en-US" b="0" dirty="0"/>
          </a:p>
          <a:p>
            <a:pPr>
              <a:lnSpc>
                <a:spcPct val="115000"/>
              </a:lnSpc>
              <a:spcAft>
                <a:spcPts val="800"/>
              </a:spcAft>
            </a:pPr>
            <a:r>
              <a:rPr lang="en-US" b="0" dirty="0"/>
              <a:t>Ask learners, “Why is it important to give clear instructions?”</a:t>
            </a:r>
          </a:p>
          <a:p>
            <a:pPr>
              <a:lnSpc>
                <a:spcPct val="115000"/>
              </a:lnSpc>
              <a:spcAft>
                <a:spcPts val="800"/>
              </a:spcAft>
            </a:pPr>
            <a:r>
              <a:rPr lang="en-US" b="0" dirty="0"/>
              <a:t>Click to show the first paragraph. </a:t>
            </a:r>
          </a:p>
          <a:p>
            <a:pPr>
              <a:lnSpc>
                <a:spcPct val="115000"/>
              </a:lnSpc>
              <a:spcAft>
                <a:spcPts val="800"/>
              </a:spcAft>
            </a:pPr>
            <a:endParaRPr lang="en-US" b="0" dirty="0"/>
          </a:p>
          <a:p>
            <a:pPr>
              <a:lnSpc>
                <a:spcPct val="115000"/>
              </a:lnSpc>
              <a:spcAft>
                <a:spcPts val="800"/>
              </a:spcAft>
            </a:pPr>
            <a:r>
              <a:rPr lang="en-US" b="0" dirty="0"/>
              <a:t>Ask learners, “When do you give instructions to your co-workers?” </a:t>
            </a:r>
          </a:p>
          <a:p>
            <a:pPr>
              <a:lnSpc>
                <a:spcPct val="115000"/>
              </a:lnSpc>
              <a:spcAft>
                <a:spcPts val="800"/>
              </a:spcAft>
            </a:pPr>
            <a:r>
              <a:rPr lang="en-US" b="0" dirty="0"/>
              <a:t>Click to show the second paragraph. </a:t>
            </a:r>
          </a:p>
          <a:p>
            <a:pPr>
              <a:lnSpc>
                <a:spcPct val="115000"/>
              </a:lnSpc>
              <a:spcAft>
                <a:spcPts val="800"/>
              </a:spcAft>
            </a:pPr>
            <a:endParaRPr lang="en-US" b="0" dirty="0"/>
          </a:p>
          <a:p>
            <a:pPr>
              <a:lnSpc>
                <a:spcPct val="115000"/>
              </a:lnSpc>
              <a:spcAft>
                <a:spcPts val="800"/>
              </a:spcAft>
            </a:pPr>
            <a:r>
              <a:rPr lang="en-US" b="0" dirty="0"/>
              <a:t>Then, click to show the third paragraph. </a:t>
            </a:r>
          </a:p>
          <a:p>
            <a:pPr>
              <a:lnSpc>
                <a:spcPct val="115000"/>
              </a:lnSpc>
              <a:spcAft>
                <a:spcPts val="800"/>
              </a:spcAft>
            </a:pPr>
            <a:endParaRPr lang="en-US" b="0" dirty="0"/>
          </a:p>
          <a:p>
            <a:pPr marL="0" marR="0" lvl="0" indent="0" algn="l" defTabSz="914400" rtl="0" eaLnBrk="1" fontAlgn="auto" latinLnBrk="0" hangingPunct="1">
              <a:lnSpc>
                <a:spcPct val="115000"/>
              </a:lnSpc>
              <a:spcBef>
                <a:spcPts val="0"/>
              </a:spcBef>
              <a:spcAft>
                <a:spcPts val="800"/>
              </a:spcAft>
              <a:buClrTx/>
              <a:buSzTx/>
              <a:buFontTx/>
              <a:buNone/>
              <a:tabLst/>
              <a:defRPr/>
            </a:pPr>
            <a:r>
              <a:rPr lang="en-CA" dirty="0"/>
              <a:t>Activity time: 3 – 5 minutes</a:t>
            </a:r>
          </a:p>
          <a:p>
            <a:pPr>
              <a:lnSpc>
                <a:spcPct val="115000"/>
              </a:lnSpc>
              <a:spcAft>
                <a:spcPts val="800"/>
              </a:spcAft>
            </a:pPr>
            <a:endParaRPr lang="en-US" b="0" dirty="0"/>
          </a:p>
          <a:p>
            <a:pPr>
              <a:lnSpc>
                <a:spcPct val="115000"/>
              </a:lnSpc>
              <a:spcAft>
                <a:spcPts val="800"/>
              </a:spcAft>
            </a:pPr>
            <a:endParaRPr lang="en-US" b="0" dirty="0"/>
          </a:p>
          <a:p>
            <a:pPr>
              <a:lnSpc>
                <a:spcPct val="115000"/>
              </a:lnSpc>
              <a:spcAft>
                <a:spcPts val="800"/>
              </a:spcAft>
            </a:pPr>
            <a:endParaRPr lang="en-US" b="0" dirty="0"/>
          </a:p>
          <a:p>
            <a:pPr>
              <a:lnSpc>
                <a:spcPct val="115000"/>
              </a:lnSpc>
              <a:spcAft>
                <a:spcPts val="800"/>
              </a:spcAft>
            </a:pP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22</a:t>
            </a:fld>
            <a:endParaRPr lang="en-US"/>
          </a:p>
        </p:txBody>
      </p:sp>
    </p:spTree>
    <p:extLst>
      <p:ext uri="{BB962C8B-B14F-4D97-AF65-F5344CB8AC3E}">
        <p14:creationId xmlns:p14="http://schemas.microsoft.com/office/powerpoint/2010/main" val="3435293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20</a:t>
            </a:r>
          </a:p>
          <a:p>
            <a:pPr>
              <a:lnSpc>
                <a:spcPct val="115000"/>
              </a:lnSpc>
              <a:spcAft>
                <a:spcPts val="800"/>
              </a:spcAft>
            </a:pPr>
            <a:endParaRPr lang="en-US" b="0" dirty="0"/>
          </a:p>
          <a:p>
            <a:pPr>
              <a:lnSpc>
                <a:spcPct val="115000"/>
              </a:lnSpc>
              <a:spcAft>
                <a:spcPts val="800"/>
              </a:spcAft>
            </a:pPr>
            <a:r>
              <a:rPr lang="en-US" b="0" dirty="0"/>
              <a:t>Ask learners, “How do you make sure your instructions are clear? How do you organize the information?”</a:t>
            </a:r>
          </a:p>
          <a:p>
            <a:pPr>
              <a:lnSpc>
                <a:spcPct val="115000"/>
              </a:lnSpc>
              <a:spcAft>
                <a:spcPts val="800"/>
              </a:spcAft>
            </a:pPr>
            <a:endParaRPr lang="en-US" b="0" dirty="0"/>
          </a:p>
          <a:p>
            <a:pPr>
              <a:lnSpc>
                <a:spcPct val="115000"/>
              </a:lnSpc>
              <a:spcAft>
                <a:spcPts val="800"/>
              </a:spcAft>
            </a:pPr>
            <a:r>
              <a:rPr lang="en-US" b="0" dirty="0"/>
              <a:t>Let learners know that they will discuss steps for clear instructions now. </a:t>
            </a:r>
          </a:p>
          <a:p>
            <a:pPr>
              <a:lnSpc>
                <a:spcPct val="115000"/>
              </a:lnSpc>
              <a:spcAft>
                <a:spcPts val="800"/>
              </a:spcAft>
            </a:pPr>
            <a:endParaRPr lang="en-US" b="0" dirty="0"/>
          </a:p>
          <a:p>
            <a:pPr>
              <a:lnSpc>
                <a:spcPct val="115000"/>
              </a:lnSpc>
              <a:spcAft>
                <a:spcPts val="800"/>
              </a:spcAft>
            </a:pPr>
            <a:r>
              <a:rPr lang="en-US" b="0" dirty="0"/>
              <a:t>Click to show the steps one by one. Discuss the language points where applicable. </a:t>
            </a:r>
          </a:p>
          <a:p>
            <a:pPr>
              <a:lnSpc>
                <a:spcPct val="115000"/>
              </a:lnSpc>
              <a:spcAft>
                <a:spcPts val="800"/>
              </a:spcAft>
            </a:pPr>
            <a:endParaRPr lang="en-US" b="1" dirty="0"/>
          </a:p>
          <a:p>
            <a:pPr marL="0" marR="0" lvl="0" indent="0" algn="l" defTabSz="914400" rtl="0" eaLnBrk="1" fontAlgn="auto" latinLnBrk="0" hangingPunct="1">
              <a:lnSpc>
                <a:spcPct val="115000"/>
              </a:lnSpc>
              <a:spcBef>
                <a:spcPts val="0"/>
              </a:spcBef>
              <a:spcAft>
                <a:spcPts val="800"/>
              </a:spcAft>
              <a:buClrTx/>
              <a:buSzTx/>
              <a:buFontTx/>
              <a:buNone/>
              <a:tabLst/>
              <a:defRPr/>
            </a:pPr>
            <a:r>
              <a:rPr lang="en-CA" dirty="0"/>
              <a:t>Activity time: 7 – 10 minutes</a:t>
            </a:r>
          </a:p>
          <a:p>
            <a:pPr>
              <a:lnSpc>
                <a:spcPct val="115000"/>
              </a:lnSpc>
              <a:spcAft>
                <a:spcPts val="800"/>
              </a:spcAft>
            </a:pP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23</a:t>
            </a:fld>
            <a:endParaRPr lang="en-US"/>
          </a:p>
        </p:txBody>
      </p:sp>
    </p:spTree>
    <p:extLst>
      <p:ext uri="{BB962C8B-B14F-4D97-AF65-F5344CB8AC3E}">
        <p14:creationId xmlns:p14="http://schemas.microsoft.com/office/powerpoint/2010/main" val="2506098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20 </a:t>
            </a:r>
          </a:p>
          <a:p>
            <a:pPr>
              <a:lnSpc>
                <a:spcPct val="115000"/>
              </a:lnSpc>
              <a:spcAft>
                <a:spcPts val="800"/>
              </a:spcAft>
            </a:pPr>
            <a:endParaRPr lang="en-US" b="0" dirty="0"/>
          </a:p>
          <a:p>
            <a:pPr>
              <a:lnSpc>
                <a:spcPct val="115000"/>
              </a:lnSpc>
              <a:spcAft>
                <a:spcPts val="800"/>
              </a:spcAft>
            </a:pPr>
            <a:r>
              <a:rPr lang="en-US" b="0" dirty="0"/>
              <a:t>Ask learners, “What words and expressions do you use to emphasize important information in your instructions?”</a:t>
            </a:r>
          </a:p>
          <a:p>
            <a:pPr>
              <a:lnSpc>
                <a:spcPct val="115000"/>
              </a:lnSpc>
              <a:spcAft>
                <a:spcPts val="800"/>
              </a:spcAft>
            </a:pPr>
            <a:endParaRPr lang="en-US" b="0" dirty="0"/>
          </a:p>
          <a:p>
            <a:pPr>
              <a:lnSpc>
                <a:spcPct val="115000"/>
              </a:lnSpc>
              <a:spcAft>
                <a:spcPts val="800"/>
              </a:spcAft>
            </a:pPr>
            <a:r>
              <a:rPr lang="en-US" b="0" dirty="0"/>
              <a:t>Click to show the tip box. Encourage learners to use those words to make their instructions clearer.</a:t>
            </a:r>
          </a:p>
          <a:p>
            <a:pPr>
              <a:lnSpc>
                <a:spcPct val="115000"/>
              </a:lnSpc>
              <a:spcAft>
                <a:spcPts val="800"/>
              </a:spcAft>
            </a:pPr>
            <a:endParaRPr lang="en-US" b="0" dirty="0"/>
          </a:p>
          <a:p>
            <a:pPr marL="0" marR="0" lvl="0" indent="0" algn="l" defTabSz="914400" rtl="0" eaLnBrk="1" fontAlgn="auto" latinLnBrk="0" hangingPunct="1">
              <a:lnSpc>
                <a:spcPct val="115000"/>
              </a:lnSpc>
              <a:spcBef>
                <a:spcPts val="0"/>
              </a:spcBef>
              <a:spcAft>
                <a:spcPts val="800"/>
              </a:spcAft>
              <a:buClrTx/>
              <a:buSzTx/>
              <a:buFontTx/>
              <a:buNone/>
              <a:tabLst/>
              <a:defRPr/>
            </a:pPr>
            <a:r>
              <a:rPr lang="en-US" b="0" dirty="0"/>
              <a:t> </a:t>
            </a:r>
            <a:r>
              <a:rPr lang="en-CA" dirty="0"/>
              <a:t>Activity time: 3 – 5 minutes</a:t>
            </a:r>
          </a:p>
          <a:p>
            <a:pPr>
              <a:lnSpc>
                <a:spcPct val="115000"/>
              </a:lnSpc>
              <a:spcAft>
                <a:spcPts val="800"/>
              </a:spcAft>
            </a:pPr>
            <a:endParaRPr lang="en-US" b="0" dirty="0"/>
          </a:p>
          <a:p>
            <a:pPr>
              <a:lnSpc>
                <a:spcPct val="115000"/>
              </a:lnSpc>
              <a:spcAft>
                <a:spcPts val="800"/>
              </a:spcAft>
            </a:pP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24</a:t>
            </a:fld>
            <a:endParaRPr lang="en-US"/>
          </a:p>
        </p:txBody>
      </p:sp>
    </p:spTree>
    <p:extLst>
      <p:ext uri="{BB962C8B-B14F-4D97-AF65-F5344CB8AC3E}">
        <p14:creationId xmlns:p14="http://schemas.microsoft.com/office/powerpoint/2010/main" val="417912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US" b="1" dirty="0"/>
          </a:p>
          <a:p>
            <a:r>
              <a:rPr lang="en-US" dirty="0"/>
              <a:t>NOTE: This slide has animations.</a:t>
            </a:r>
          </a:p>
          <a:p>
            <a:endParaRPr lang="en-US" dirty="0"/>
          </a:p>
          <a:p>
            <a:r>
              <a:rPr lang="en-US" dirty="0"/>
              <a:t>Workbook, page 21 - </a:t>
            </a:r>
            <a:r>
              <a:rPr lang="en-US" dirty="0" smtClean="0"/>
              <a:t>25</a:t>
            </a:r>
            <a:endParaRPr lang="en-US" dirty="0"/>
          </a:p>
          <a:p>
            <a:pPr>
              <a:lnSpc>
                <a:spcPct val="115000"/>
              </a:lnSpc>
              <a:spcAft>
                <a:spcPts val="800"/>
              </a:spcAft>
            </a:pPr>
            <a:endParaRPr lang="en-US" b="1" dirty="0"/>
          </a:p>
          <a:p>
            <a:pPr>
              <a:lnSpc>
                <a:spcPct val="115000"/>
              </a:lnSpc>
              <a:spcAft>
                <a:spcPts val="800"/>
              </a:spcAft>
            </a:pPr>
            <a:r>
              <a:rPr lang="en-US" b="1" dirty="0"/>
              <a:t>Task 1 (page 21)</a:t>
            </a:r>
          </a:p>
          <a:p>
            <a:endParaRPr lang="en-US" dirty="0"/>
          </a:p>
          <a:p>
            <a:r>
              <a:rPr lang="en-US" dirty="0"/>
              <a:t>Click to show “Do task 1 on page 21” and let learners know that they will be doing that task. </a:t>
            </a:r>
          </a:p>
          <a:p>
            <a:endParaRPr lang="en-US" dirty="0"/>
          </a:p>
          <a:p>
            <a:r>
              <a:rPr lang="en-US" dirty="0"/>
              <a:t>Ask a learner to read the instructions. Check for understanding. </a:t>
            </a:r>
          </a:p>
          <a:p>
            <a:endParaRPr lang="en-US" dirty="0"/>
          </a:p>
          <a:p>
            <a:r>
              <a:rPr lang="en-US" dirty="0"/>
              <a:t>Discuss vocabulary: troubleshoot</a:t>
            </a:r>
          </a:p>
          <a:p>
            <a:endParaRPr lang="en-US" dirty="0"/>
          </a:p>
          <a:p>
            <a:r>
              <a:rPr lang="en-US" dirty="0"/>
              <a:t>Allow learners 3-5 minutes to complete the task. </a:t>
            </a:r>
          </a:p>
          <a:p>
            <a:endParaRPr lang="en-US" dirty="0"/>
          </a:p>
          <a:p>
            <a:r>
              <a:rPr lang="en-US" dirty="0"/>
              <a:t>When they have completed, share the answers in small groups or as a class. </a:t>
            </a:r>
          </a:p>
          <a:p>
            <a:pPr>
              <a:lnSpc>
                <a:spcPct val="115000"/>
              </a:lnSpc>
              <a:spcAft>
                <a:spcPts val="800"/>
              </a:spcAft>
            </a:pPr>
            <a:endParaRPr lang="en-US" b="1" dirty="0"/>
          </a:p>
          <a:p>
            <a:endParaRPr lang="en-US" dirty="0"/>
          </a:p>
          <a:p>
            <a:pPr>
              <a:lnSpc>
                <a:spcPct val="115000"/>
              </a:lnSpc>
              <a:spcAft>
                <a:spcPts val="800"/>
              </a:spcAft>
            </a:pPr>
            <a:r>
              <a:rPr lang="en-US" b="1" dirty="0"/>
              <a:t>Task 2 (page </a:t>
            </a:r>
            <a:r>
              <a:rPr lang="en-US" b="1" dirty="0" smtClean="0"/>
              <a:t>22-23)</a:t>
            </a:r>
            <a:endParaRPr lang="en-US" b="1" dirty="0"/>
          </a:p>
          <a:p>
            <a:endParaRPr lang="en-US" dirty="0"/>
          </a:p>
          <a:p>
            <a:r>
              <a:rPr lang="en-US" dirty="0"/>
              <a:t>Click to show “Do task 2 on page </a:t>
            </a:r>
            <a:r>
              <a:rPr lang="en-US" dirty="0" smtClean="0"/>
              <a:t>22” </a:t>
            </a:r>
            <a:r>
              <a:rPr lang="en-US" dirty="0"/>
              <a:t>and let learners know that they will be doing that task. </a:t>
            </a:r>
          </a:p>
          <a:p>
            <a:endParaRPr lang="en-US" dirty="0"/>
          </a:p>
          <a:p>
            <a:r>
              <a:rPr lang="en-US" dirty="0"/>
              <a:t>Ask a learner to read the instructions. Check for understanding. </a:t>
            </a:r>
          </a:p>
          <a:p>
            <a:r>
              <a:rPr lang="en-US" dirty="0"/>
              <a:t>For this task, learners can rewrite all the instructions, or make changes in the box.  </a:t>
            </a:r>
          </a:p>
          <a:p>
            <a:endParaRPr lang="en-US" dirty="0"/>
          </a:p>
          <a:p>
            <a:r>
              <a:rPr lang="en-US" dirty="0"/>
              <a:t>Allow learners 5 - 7 minutes to complete the task. </a:t>
            </a:r>
          </a:p>
          <a:p>
            <a:endParaRPr lang="en-US" dirty="0"/>
          </a:p>
          <a:p>
            <a:r>
              <a:rPr lang="en-US" dirty="0"/>
              <a:t>When they have completed, share the answers in small groups or as a class. </a:t>
            </a:r>
          </a:p>
          <a:p>
            <a:endParaRPr lang="en-US" dirty="0"/>
          </a:p>
          <a:p>
            <a:pPr>
              <a:lnSpc>
                <a:spcPct val="115000"/>
              </a:lnSpc>
              <a:spcAft>
                <a:spcPts val="800"/>
              </a:spcAft>
            </a:pPr>
            <a:r>
              <a:rPr lang="en-US" b="1" dirty="0"/>
              <a:t>Task 3 (page </a:t>
            </a:r>
            <a:r>
              <a:rPr lang="en-US" b="1" dirty="0" smtClean="0"/>
              <a:t>24-25)</a:t>
            </a:r>
            <a:endParaRPr lang="en-US" b="1" dirty="0"/>
          </a:p>
          <a:p>
            <a:endParaRPr lang="en-US" dirty="0"/>
          </a:p>
          <a:p>
            <a:r>
              <a:rPr lang="en-US" dirty="0"/>
              <a:t>Click to show “Do task 3 on page </a:t>
            </a:r>
            <a:r>
              <a:rPr lang="en-US" dirty="0" smtClean="0"/>
              <a:t>24” </a:t>
            </a:r>
            <a:r>
              <a:rPr lang="en-US" dirty="0"/>
              <a:t>and let learners know that they will be doing that task. </a:t>
            </a:r>
          </a:p>
          <a:p>
            <a:endParaRPr lang="en-US" dirty="0"/>
          </a:p>
          <a:p>
            <a:r>
              <a:rPr lang="en-US" dirty="0"/>
              <a:t>Ask a learner to read the instructions. Check for understanding. </a:t>
            </a:r>
          </a:p>
          <a:p>
            <a:endParaRPr lang="en-US" dirty="0"/>
          </a:p>
          <a:p>
            <a:r>
              <a:rPr lang="en-US" dirty="0"/>
              <a:t>Discuss vocabulary: activity log</a:t>
            </a:r>
          </a:p>
          <a:p>
            <a:endParaRPr lang="en-US" b="0" dirty="0"/>
          </a:p>
          <a:p>
            <a:r>
              <a:rPr lang="en-US" b="0" dirty="0"/>
              <a:t>Discuss the structure of the document (Activity log) if learners need to understand it better. </a:t>
            </a:r>
          </a:p>
          <a:p>
            <a:endParaRPr lang="en-US" dirty="0"/>
          </a:p>
          <a:p>
            <a:r>
              <a:rPr lang="en-US" dirty="0"/>
              <a:t>Allow them 5 - 7 minutes to complete the task. </a:t>
            </a:r>
          </a:p>
          <a:p>
            <a:endParaRPr lang="en-US" dirty="0"/>
          </a:p>
          <a:p>
            <a:r>
              <a:rPr lang="en-US" dirty="0"/>
              <a:t>When they have completed, share the answers in small groups or as a class. </a:t>
            </a:r>
          </a:p>
          <a:p>
            <a:pPr>
              <a:lnSpc>
                <a:spcPct val="115000"/>
              </a:lnSpc>
              <a:spcAft>
                <a:spcPts val="800"/>
              </a:spcAft>
            </a:pPr>
            <a:endParaRPr lang="en-US" b="1" dirty="0"/>
          </a:p>
          <a:p>
            <a:pPr>
              <a:lnSpc>
                <a:spcPct val="115000"/>
              </a:lnSpc>
              <a:spcAft>
                <a:spcPts val="800"/>
              </a:spcAft>
            </a:pPr>
            <a:r>
              <a:rPr lang="en-US" b="1" dirty="0"/>
              <a:t>Task 4 (page </a:t>
            </a:r>
            <a:r>
              <a:rPr lang="en-US" b="1" dirty="0" smtClean="0"/>
              <a:t>25)</a:t>
            </a:r>
            <a:endParaRPr lang="en-US" b="1" dirty="0"/>
          </a:p>
          <a:p>
            <a:endParaRPr lang="en-US" dirty="0"/>
          </a:p>
          <a:p>
            <a:r>
              <a:rPr lang="en-US" dirty="0"/>
              <a:t>Click to show “Do task 4 on page </a:t>
            </a:r>
            <a:r>
              <a:rPr lang="en-US" dirty="0" smtClean="0"/>
              <a:t>25” </a:t>
            </a:r>
            <a:r>
              <a:rPr lang="en-US" dirty="0"/>
              <a:t>and let learners know that they will be doing that task. </a:t>
            </a:r>
          </a:p>
          <a:p>
            <a:endParaRPr lang="en-US" dirty="0"/>
          </a:p>
          <a:p>
            <a:r>
              <a:rPr lang="en-US" dirty="0"/>
              <a:t>Ask a learner to read the instructions. Check for understanding. </a:t>
            </a:r>
          </a:p>
          <a:p>
            <a:endParaRPr lang="en-US" dirty="0"/>
          </a:p>
          <a:p>
            <a:r>
              <a:rPr lang="en-US" dirty="0"/>
              <a:t>Allow learners 5 minutes to complete the task. </a:t>
            </a:r>
          </a:p>
          <a:p>
            <a:endParaRPr lang="en-US" dirty="0"/>
          </a:p>
          <a:p>
            <a:r>
              <a:rPr lang="en-US" dirty="0"/>
              <a:t>When they have completed, ask some learners to share their answers. Discuss if their instructions are clear.  </a:t>
            </a:r>
          </a:p>
          <a:p>
            <a:endParaRPr lang="en-US" dirty="0"/>
          </a:p>
          <a:p>
            <a:r>
              <a:rPr lang="en-US" dirty="0"/>
              <a:t>If possible, have them try out following the instructions with each other in pairs.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25</a:t>
            </a:fld>
            <a:endParaRPr lang="en-US"/>
          </a:p>
        </p:txBody>
      </p:sp>
    </p:spTree>
    <p:extLst>
      <p:ext uri="{BB962C8B-B14F-4D97-AF65-F5344CB8AC3E}">
        <p14:creationId xmlns:p14="http://schemas.microsoft.com/office/powerpoint/2010/main" val="509443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a:t>
            </a:r>
            <a:r>
              <a:rPr lang="en-US" b="0" dirty="0" smtClean="0"/>
              <a:t>26</a:t>
            </a:r>
            <a:endParaRPr lang="en-US" b="0" dirty="0"/>
          </a:p>
          <a:p>
            <a:pPr>
              <a:lnSpc>
                <a:spcPct val="115000"/>
              </a:lnSpc>
              <a:spcAft>
                <a:spcPts val="800"/>
              </a:spcAft>
            </a:pPr>
            <a:endParaRPr lang="en-US" b="0" dirty="0"/>
          </a:p>
          <a:p>
            <a:pPr>
              <a:lnSpc>
                <a:spcPct val="115000"/>
              </a:lnSpc>
              <a:spcAft>
                <a:spcPts val="800"/>
              </a:spcAft>
            </a:pPr>
            <a:r>
              <a:rPr lang="en-US" b="0" dirty="0"/>
              <a:t>Ask learners, “Why is it important to prioritize tasks? How does it help collaborate better?”</a:t>
            </a:r>
          </a:p>
          <a:p>
            <a:pPr>
              <a:lnSpc>
                <a:spcPct val="115000"/>
              </a:lnSpc>
              <a:spcAft>
                <a:spcPts val="800"/>
              </a:spcAft>
            </a:pPr>
            <a:endParaRPr lang="en-US" b="0" dirty="0"/>
          </a:p>
          <a:p>
            <a:pPr>
              <a:lnSpc>
                <a:spcPct val="115000"/>
              </a:lnSpc>
              <a:spcAft>
                <a:spcPts val="800"/>
              </a:spcAft>
            </a:pPr>
            <a:r>
              <a:rPr lang="en-US" b="0" dirty="0"/>
              <a:t>Click to show the text.</a:t>
            </a:r>
          </a:p>
          <a:p>
            <a:pPr>
              <a:lnSpc>
                <a:spcPct val="115000"/>
              </a:lnSpc>
              <a:spcAft>
                <a:spcPts val="800"/>
              </a:spcAft>
            </a:pPr>
            <a:endParaRPr lang="en-US" b="0" dirty="0"/>
          </a:p>
          <a:p>
            <a:pPr marL="0" marR="0" lvl="0" indent="0" algn="l" defTabSz="914400" rtl="0" eaLnBrk="1" fontAlgn="auto" latinLnBrk="0" hangingPunct="1">
              <a:lnSpc>
                <a:spcPct val="115000"/>
              </a:lnSpc>
              <a:spcBef>
                <a:spcPts val="0"/>
              </a:spcBef>
              <a:spcAft>
                <a:spcPts val="800"/>
              </a:spcAft>
              <a:buClrTx/>
              <a:buSzTx/>
              <a:buFontTx/>
              <a:buNone/>
              <a:tabLst/>
              <a:defRPr/>
            </a:pPr>
            <a:r>
              <a:rPr lang="en-CA" dirty="0"/>
              <a:t>Activity time: 3 – 5 minutes</a:t>
            </a:r>
          </a:p>
          <a:p>
            <a:pPr>
              <a:lnSpc>
                <a:spcPct val="115000"/>
              </a:lnSpc>
              <a:spcAft>
                <a:spcPts val="800"/>
              </a:spcAft>
            </a:pPr>
            <a:endParaRPr lang="en-US" b="0" dirty="0"/>
          </a:p>
        </p:txBody>
      </p:sp>
      <p:sp>
        <p:nvSpPr>
          <p:cNvPr id="4" name="Slide Number Placeholder 3"/>
          <p:cNvSpPr>
            <a:spLocks noGrp="1"/>
          </p:cNvSpPr>
          <p:nvPr>
            <p:ph type="sldNum" sz="quarter" idx="5"/>
          </p:nvPr>
        </p:nvSpPr>
        <p:spPr/>
        <p:txBody>
          <a:bodyPr/>
          <a:lstStyle/>
          <a:p>
            <a:fld id="{F7A1D258-4312-4579-B35D-5408F216C435}" type="slidenum">
              <a:rPr lang="en-US" smtClean="0"/>
              <a:t>26</a:t>
            </a:fld>
            <a:endParaRPr lang="en-US"/>
          </a:p>
        </p:txBody>
      </p:sp>
    </p:spTree>
    <p:extLst>
      <p:ext uri="{BB962C8B-B14F-4D97-AF65-F5344CB8AC3E}">
        <p14:creationId xmlns:p14="http://schemas.microsoft.com/office/powerpoint/2010/main" val="2268535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a:t>
            </a:r>
            <a:r>
              <a:rPr lang="en-US" b="0" dirty="0" smtClean="0"/>
              <a:t>26</a:t>
            </a:r>
            <a:endParaRPr lang="en-US" b="0" dirty="0"/>
          </a:p>
          <a:p>
            <a:pPr>
              <a:lnSpc>
                <a:spcPct val="115000"/>
              </a:lnSpc>
              <a:spcAft>
                <a:spcPts val="800"/>
              </a:spcAft>
            </a:pPr>
            <a:endParaRPr lang="en-US" b="0" dirty="0"/>
          </a:p>
          <a:p>
            <a:pPr>
              <a:lnSpc>
                <a:spcPct val="115000"/>
              </a:lnSpc>
              <a:spcAft>
                <a:spcPts val="800"/>
              </a:spcAft>
            </a:pPr>
            <a:r>
              <a:rPr lang="en-US" b="0" dirty="0"/>
              <a:t>Ask learners if they remember what “prioritizing tasks” means. </a:t>
            </a:r>
          </a:p>
          <a:p>
            <a:pPr>
              <a:lnSpc>
                <a:spcPct val="115000"/>
              </a:lnSpc>
              <a:spcAft>
                <a:spcPts val="800"/>
              </a:spcAft>
            </a:pPr>
            <a:endParaRPr lang="en-US" b="0" dirty="0"/>
          </a:p>
          <a:p>
            <a:pPr>
              <a:lnSpc>
                <a:spcPct val="115000"/>
              </a:lnSpc>
              <a:spcAft>
                <a:spcPts val="800"/>
              </a:spcAft>
            </a:pPr>
            <a:r>
              <a:rPr lang="en-US" b="0" dirty="0"/>
              <a:t>Remind learners that Denise fell behind with her tasks a few times because she has been doing extra tasks. </a:t>
            </a:r>
            <a:endParaRPr lang="en-CA" b="0" dirty="0"/>
          </a:p>
          <a:p>
            <a:pPr marL="0" indent="0">
              <a:buFontTx/>
              <a:buNone/>
            </a:pPr>
            <a:r>
              <a:rPr lang="en-CA" b="0" dirty="0"/>
              <a:t>Ask learners, “What strategies can Denise use to prioritize tasks better?”</a:t>
            </a:r>
          </a:p>
          <a:p>
            <a:pPr marL="0" indent="0">
              <a:buFontTx/>
              <a:buNone/>
            </a:pPr>
            <a:r>
              <a:rPr lang="en-CA" b="0" dirty="0"/>
              <a:t>Have some of them share their ideas.</a:t>
            </a:r>
          </a:p>
          <a:p>
            <a:pPr marL="0" indent="0">
              <a:buFontTx/>
              <a:buNone/>
            </a:pPr>
            <a:endParaRPr lang="en-CA" b="0" dirty="0"/>
          </a:p>
          <a:p>
            <a:pPr marL="0" indent="0">
              <a:buFontTx/>
              <a:buNone/>
            </a:pPr>
            <a:r>
              <a:rPr lang="en-CA" b="0" dirty="0"/>
              <a:t>Click to show first strategy.</a:t>
            </a:r>
          </a:p>
          <a:p>
            <a:pPr marL="0" indent="0">
              <a:buFontTx/>
              <a:buNone/>
            </a:pPr>
            <a:r>
              <a:rPr lang="en-CA" b="0" dirty="0"/>
              <a:t>Ask a learner to read to the class the explanation in the workbook for “Prioritize tasks with close deadlines”. </a:t>
            </a:r>
          </a:p>
          <a:p>
            <a:pPr marL="0" indent="0">
              <a:buFontTx/>
              <a:buNone/>
            </a:pPr>
            <a:r>
              <a:rPr lang="en-CA" b="0" dirty="0"/>
              <a:t>Discuss to reinforce the points for the strategy. </a:t>
            </a:r>
          </a:p>
          <a:p>
            <a:pPr marL="0" indent="0">
              <a:buFontTx/>
              <a:buNone/>
            </a:pPr>
            <a:endParaRPr lang="en-CA" b="0" dirty="0"/>
          </a:p>
          <a:p>
            <a:pPr marL="0" indent="0">
              <a:buFontTx/>
              <a:buNone/>
            </a:pPr>
            <a:endParaRPr lang="en-CA" b="0" dirty="0"/>
          </a:p>
          <a:p>
            <a:pPr marL="0" indent="0">
              <a:buFontTx/>
              <a:buNone/>
            </a:pPr>
            <a:r>
              <a:rPr lang="en-CA" b="0" dirty="0"/>
              <a:t>Repeat the process for the other strategies.</a:t>
            </a:r>
          </a:p>
          <a:p>
            <a:pPr marL="0" indent="0">
              <a:buFontTx/>
              <a:buNone/>
            </a:pPr>
            <a:endParaRPr lang="en-CA" b="0" dirty="0"/>
          </a:p>
          <a:p>
            <a:pPr marL="0" indent="0">
              <a:buFontTx/>
              <a:buNone/>
            </a:pPr>
            <a:r>
              <a:rPr lang="en-CA" b="0" dirty="0"/>
              <a:t>At the last strategy, you can have a brief discussion on dividing big tasks into small ones. Let learners know that they can get a refresher on this in Collaboration: Unit 1. </a:t>
            </a:r>
          </a:p>
          <a:p>
            <a:pPr marL="0" indent="0">
              <a:buFontTx/>
              <a:buNone/>
            </a:pPr>
            <a:r>
              <a:rPr lang="en-CA" b="0" dirty="0"/>
              <a:t>As well, remind learners that prioritizing tasks is a transferable skill. Encourage them to use it in the program, in their job, and in everyday life. </a:t>
            </a:r>
          </a:p>
          <a:p>
            <a:pPr marL="0" indent="0">
              <a:buFontTx/>
              <a:buNone/>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Activity time: 7 – 10 minutes</a:t>
            </a:r>
          </a:p>
          <a:p>
            <a:pPr marL="0" indent="0">
              <a:buFontTx/>
              <a:buNone/>
            </a:pPr>
            <a:endParaRPr lang="en-CA" b="0"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27</a:t>
            </a:fld>
            <a:endParaRPr lang="en-US"/>
          </a:p>
        </p:txBody>
      </p:sp>
    </p:spTree>
    <p:extLst>
      <p:ext uri="{BB962C8B-B14F-4D97-AF65-F5344CB8AC3E}">
        <p14:creationId xmlns:p14="http://schemas.microsoft.com/office/powerpoint/2010/main" val="3841062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b="0" dirty="0"/>
              <a:t>NOTE: This slide has animations.</a:t>
            </a:r>
          </a:p>
          <a:p>
            <a:pPr>
              <a:lnSpc>
                <a:spcPct val="115000"/>
              </a:lnSpc>
              <a:spcAft>
                <a:spcPts val="800"/>
              </a:spcAft>
            </a:pPr>
            <a:endParaRPr lang="en-US" b="0" dirty="0"/>
          </a:p>
          <a:p>
            <a:pPr>
              <a:lnSpc>
                <a:spcPct val="115000"/>
              </a:lnSpc>
              <a:spcAft>
                <a:spcPts val="800"/>
              </a:spcAft>
            </a:pPr>
            <a:r>
              <a:rPr lang="en-US" b="0" dirty="0"/>
              <a:t>Workbook, page 26 - 28</a:t>
            </a:r>
          </a:p>
          <a:p>
            <a:pPr>
              <a:lnSpc>
                <a:spcPct val="115000"/>
              </a:lnSpc>
              <a:spcAft>
                <a:spcPts val="800"/>
              </a:spcAft>
            </a:pPr>
            <a:endParaRPr lang="en-US" b="0" dirty="0"/>
          </a:p>
          <a:p>
            <a:pPr>
              <a:lnSpc>
                <a:spcPct val="115000"/>
              </a:lnSpc>
              <a:spcAft>
                <a:spcPts val="800"/>
              </a:spcAft>
            </a:pPr>
            <a:r>
              <a:rPr lang="en-US" b="1" dirty="0"/>
              <a:t>Task 1 (page </a:t>
            </a:r>
            <a:r>
              <a:rPr lang="en-US" b="1" dirty="0" smtClean="0"/>
              <a:t>27)</a:t>
            </a:r>
            <a:endParaRPr lang="en-US" b="1" dirty="0"/>
          </a:p>
          <a:p>
            <a:endParaRPr lang="en-US" dirty="0"/>
          </a:p>
          <a:p>
            <a:r>
              <a:rPr lang="en-US" dirty="0"/>
              <a:t>Click to show “Do task 1 on page </a:t>
            </a:r>
            <a:r>
              <a:rPr lang="en-US" dirty="0" smtClean="0"/>
              <a:t>27” </a:t>
            </a:r>
            <a:r>
              <a:rPr lang="en-US" dirty="0"/>
              <a:t>and let learners know that they will be doing that task. </a:t>
            </a:r>
          </a:p>
          <a:p>
            <a:endParaRPr lang="en-US" dirty="0"/>
          </a:p>
          <a:p>
            <a:r>
              <a:rPr lang="en-US" dirty="0"/>
              <a:t>Ask a learner to read the instructions. Check for understanding. </a:t>
            </a:r>
          </a:p>
          <a:p>
            <a:endParaRPr lang="en-US" dirty="0"/>
          </a:p>
          <a:p>
            <a:r>
              <a:rPr lang="en-US" dirty="0"/>
              <a:t>Allow learners 3-5 minutes to complete the task. </a:t>
            </a:r>
          </a:p>
          <a:p>
            <a:endParaRPr lang="en-US" dirty="0"/>
          </a:p>
          <a:p>
            <a:r>
              <a:rPr lang="en-US" dirty="0"/>
              <a:t>When they have completed, share the answers in small groups or as a class. </a:t>
            </a:r>
          </a:p>
          <a:p>
            <a:pPr>
              <a:lnSpc>
                <a:spcPct val="115000"/>
              </a:lnSpc>
              <a:spcAft>
                <a:spcPts val="800"/>
              </a:spcAft>
            </a:pPr>
            <a:endParaRPr lang="en-US" b="1" dirty="0"/>
          </a:p>
          <a:p>
            <a:endParaRPr lang="en-US" dirty="0"/>
          </a:p>
          <a:p>
            <a:pPr>
              <a:lnSpc>
                <a:spcPct val="115000"/>
              </a:lnSpc>
              <a:spcAft>
                <a:spcPts val="800"/>
              </a:spcAft>
            </a:pPr>
            <a:r>
              <a:rPr lang="en-US" b="1" dirty="0"/>
              <a:t>Task 2 (page </a:t>
            </a:r>
            <a:r>
              <a:rPr lang="en-US" b="1" dirty="0" smtClean="0"/>
              <a:t>28)</a:t>
            </a:r>
            <a:endParaRPr lang="en-US" b="1" dirty="0"/>
          </a:p>
          <a:p>
            <a:endParaRPr lang="en-US" dirty="0"/>
          </a:p>
          <a:p>
            <a:r>
              <a:rPr lang="en-US" dirty="0"/>
              <a:t>Click to show “Do task 2 on page </a:t>
            </a:r>
            <a:r>
              <a:rPr lang="en-US" dirty="0" smtClean="0"/>
              <a:t>28” </a:t>
            </a:r>
            <a:r>
              <a:rPr lang="en-US" dirty="0"/>
              <a:t>and let learners know that they will be doing that task. </a:t>
            </a:r>
          </a:p>
          <a:p>
            <a:endParaRPr lang="en-US" dirty="0"/>
          </a:p>
          <a:p>
            <a:r>
              <a:rPr lang="en-US" dirty="0"/>
              <a:t>Ask a learner to read the instructions. Check for understanding. </a:t>
            </a:r>
          </a:p>
          <a:p>
            <a:endParaRPr lang="en-US" dirty="0"/>
          </a:p>
          <a:p>
            <a:r>
              <a:rPr lang="en-US" dirty="0"/>
              <a:t>Allow learners 5 - 7 minutes to complete the task. </a:t>
            </a:r>
          </a:p>
          <a:p>
            <a:endParaRPr lang="en-US" dirty="0"/>
          </a:p>
          <a:p>
            <a:r>
              <a:rPr lang="en-US" dirty="0"/>
              <a:t>When they have completed, share the answers in small groups or as a class. </a:t>
            </a:r>
          </a:p>
          <a:p>
            <a:endParaRPr lang="en-US" dirty="0"/>
          </a:p>
          <a:p>
            <a:pPr>
              <a:lnSpc>
                <a:spcPct val="115000"/>
              </a:lnSpc>
              <a:spcAft>
                <a:spcPts val="800"/>
              </a:spcAft>
            </a:pPr>
            <a:r>
              <a:rPr lang="en-US" b="1" dirty="0"/>
              <a:t>Task 3 (page </a:t>
            </a:r>
            <a:r>
              <a:rPr lang="en-US" b="1" dirty="0" smtClean="0"/>
              <a:t>29)</a:t>
            </a:r>
            <a:endParaRPr lang="en-US" b="1" dirty="0"/>
          </a:p>
          <a:p>
            <a:endParaRPr lang="en-US" dirty="0"/>
          </a:p>
          <a:p>
            <a:r>
              <a:rPr lang="en-US" dirty="0"/>
              <a:t>Click to show “Do task 3 on page </a:t>
            </a:r>
            <a:r>
              <a:rPr lang="en-US" dirty="0" smtClean="0"/>
              <a:t>29” </a:t>
            </a:r>
            <a:r>
              <a:rPr lang="en-US" dirty="0"/>
              <a:t>and let learners know that they will be doing that task. </a:t>
            </a:r>
          </a:p>
          <a:p>
            <a:endParaRPr lang="en-US" dirty="0"/>
          </a:p>
          <a:p>
            <a:r>
              <a:rPr lang="en-US" dirty="0"/>
              <a:t>Ask a learner to read the instructions. Check for understanding. </a:t>
            </a:r>
          </a:p>
          <a:p>
            <a:endParaRPr lang="en-US" dirty="0"/>
          </a:p>
          <a:p>
            <a:endParaRPr lang="en-US" b="0" dirty="0"/>
          </a:p>
          <a:p>
            <a:r>
              <a:rPr lang="en-US" dirty="0"/>
              <a:t>Allow them 5 - 7 minutes to complete the task. </a:t>
            </a:r>
          </a:p>
          <a:p>
            <a:endParaRPr lang="en-US" dirty="0"/>
          </a:p>
          <a:p>
            <a:r>
              <a:rPr lang="en-US" dirty="0"/>
              <a:t>When they have completed, share the answers in small groups or as a class. </a:t>
            </a:r>
          </a:p>
          <a:p>
            <a:pPr>
              <a:lnSpc>
                <a:spcPct val="115000"/>
              </a:lnSpc>
              <a:spcAft>
                <a:spcPts val="800"/>
              </a:spcAft>
            </a:pPr>
            <a:endParaRPr lang="en-US" b="1" dirty="0"/>
          </a:p>
          <a:p>
            <a:pPr>
              <a:lnSpc>
                <a:spcPct val="115000"/>
              </a:lnSpc>
              <a:spcAft>
                <a:spcPts val="800"/>
              </a:spcAft>
            </a:pPr>
            <a:r>
              <a:rPr lang="en-US" b="1" dirty="0"/>
              <a:t>Reflect (page </a:t>
            </a:r>
            <a:r>
              <a:rPr lang="en-US" b="1" dirty="0" smtClean="0"/>
              <a:t>29)</a:t>
            </a:r>
            <a:endParaRPr lang="en-US" b="1" dirty="0"/>
          </a:p>
          <a:p>
            <a:pPr>
              <a:lnSpc>
                <a:spcPct val="115000"/>
              </a:lnSpc>
              <a:spcAft>
                <a:spcPts val="800"/>
              </a:spcAft>
            </a:pPr>
            <a:endParaRPr lang="en-US" b="1" dirty="0"/>
          </a:p>
          <a:p>
            <a:r>
              <a:rPr lang="en-US" b="0" dirty="0"/>
              <a:t>Click to show “Reflect”.</a:t>
            </a:r>
          </a:p>
          <a:p>
            <a:endParaRPr lang="en-US" b="1" dirty="0"/>
          </a:p>
          <a:p>
            <a:r>
              <a:rPr lang="en-US" b="0" dirty="0"/>
              <a:t>Give learners 3 - 5 minutes to reflect on the questions. </a:t>
            </a:r>
          </a:p>
          <a:p>
            <a:endParaRPr lang="en-US" b="0" dirty="0"/>
          </a:p>
          <a:p>
            <a:r>
              <a:rPr lang="en-US" b="0" dirty="0"/>
              <a:t>Ask some learners to share their answers.</a:t>
            </a:r>
          </a:p>
          <a:p>
            <a:pPr>
              <a:lnSpc>
                <a:spcPct val="115000"/>
              </a:lnSpc>
              <a:spcAft>
                <a:spcPts val="800"/>
              </a:spcAft>
            </a:pPr>
            <a:endParaRPr lang="en-US" b="1" dirty="0"/>
          </a:p>
          <a:p>
            <a:pPr>
              <a:lnSpc>
                <a:spcPct val="115000"/>
              </a:lnSpc>
              <a:spcAft>
                <a:spcPts val="800"/>
              </a:spcAft>
            </a:pPr>
            <a:endParaRPr lang="en-US" b="1"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28</a:t>
            </a:fld>
            <a:endParaRPr lang="en-US"/>
          </a:p>
        </p:txBody>
      </p:sp>
    </p:spTree>
    <p:extLst>
      <p:ext uri="{BB962C8B-B14F-4D97-AF65-F5344CB8AC3E}">
        <p14:creationId xmlns:p14="http://schemas.microsoft.com/office/powerpoint/2010/main" val="1983166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dirty="0"/>
              <a:t>Workbook, page </a:t>
            </a:r>
            <a:r>
              <a:rPr lang="en-CA" dirty="0" smtClean="0"/>
              <a:t>30-31</a:t>
            </a:r>
            <a:endParaRPr lang="en-CA" dirty="0"/>
          </a:p>
          <a:p>
            <a:pPr marL="0" indent="0">
              <a:buFontTx/>
              <a:buNone/>
            </a:pPr>
            <a:endParaRPr lang="en-CA" dirty="0"/>
          </a:p>
          <a:p>
            <a:pPr algn="l" rtl="0" fontAlgn="base"/>
            <a:r>
              <a:rPr lang="en-CA" b="0" i="0" u="none" strike="noStrike" dirty="0">
                <a:solidFill>
                  <a:srgbClr val="000000"/>
                </a:solidFill>
                <a:effectLst/>
                <a:latin typeface="Calibri" panose="020F0502020204030204" pitchFamily="34" charset="0"/>
              </a:rPr>
              <a:t>Allow the learners 7-10 minutes to complete the quiz.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CA" b="0" i="0" dirty="0">
                <a:solidFill>
                  <a:srgbClr val="000000"/>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b="0" i="0" u="none" strike="noStrike" dirty="0">
                <a:solidFill>
                  <a:srgbClr val="000000"/>
                </a:solidFill>
                <a:effectLst/>
                <a:latin typeface="Calibri" panose="020F0502020204030204" pitchFamily="34" charset="0"/>
              </a:rPr>
              <a:t>Encourage them to use the strategies and tips that they have learned in this unit.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CA" b="0" i="0" dirty="0">
                <a:solidFill>
                  <a:srgbClr val="000000"/>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b="0" i="0" u="none" strike="noStrike" dirty="0">
                <a:solidFill>
                  <a:srgbClr val="000000"/>
                </a:solidFill>
                <a:effectLst/>
                <a:latin typeface="Calibri" panose="020F0502020204030204" pitchFamily="34" charset="0"/>
              </a:rPr>
              <a:t>As the learners are completing the quiz, you can go around and check the answers with them one-on-one. There is no right or wrong answer. However, if the learner chooses an answer that indicates that they are not applying the strategies discussed in the unit, you can ask follow-up or probing questions to identify needs for coaching or other wraparound supports.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CA" b="0" i="0" dirty="0">
                <a:solidFill>
                  <a:srgbClr val="000000"/>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b="0" i="0" dirty="0">
                <a:solidFill>
                  <a:srgbClr val="000000"/>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marL="0" indent="0">
              <a:buFontTx/>
              <a:buNone/>
            </a:pPr>
            <a:endParaRPr lang="en-CA" dirty="0"/>
          </a:p>
        </p:txBody>
      </p:sp>
      <p:sp>
        <p:nvSpPr>
          <p:cNvPr id="4" name="Slide Number Placeholder 3"/>
          <p:cNvSpPr>
            <a:spLocks noGrp="1"/>
          </p:cNvSpPr>
          <p:nvPr>
            <p:ph type="sldNum" sz="quarter" idx="5"/>
          </p:nvPr>
        </p:nvSpPr>
        <p:spPr/>
        <p:txBody>
          <a:bodyPr/>
          <a:lstStyle/>
          <a:p>
            <a:fld id="{F7A1D258-4312-4579-B35D-5408F216C435}" type="slidenum">
              <a:rPr lang="en-US" smtClean="0"/>
              <a:t>29</a:t>
            </a:fld>
            <a:endParaRPr lang="en-US"/>
          </a:p>
        </p:txBody>
      </p:sp>
    </p:spTree>
    <p:extLst>
      <p:ext uri="{BB962C8B-B14F-4D97-AF65-F5344CB8AC3E}">
        <p14:creationId xmlns:p14="http://schemas.microsoft.com/office/powerpoint/2010/main" val="195108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slide has animations. </a:t>
            </a:r>
          </a:p>
          <a:p>
            <a:endParaRPr lang="en-US" dirty="0"/>
          </a:p>
          <a:p>
            <a:r>
              <a:rPr lang="en-US" dirty="0"/>
              <a:t>Workbook, page 2</a:t>
            </a:r>
          </a:p>
          <a:p>
            <a:endParaRPr lang="en-US" dirty="0"/>
          </a:p>
          <a:p>
            <a:r>
              <a:rPr lang="en-US" dirty="0"/>
              <a:t>Ask learners, “What is collaboration?”</a:t>
            </a:r>
          </a:p>
          <a:p>
            <a:endParaRPr lang="en-US" dirty="0"/>
          </a:p>
          <a:p>
            <a:r>
              <a:rPr lang="en-US" dirty="0"/>
              <a:t>After some learners have shared, click to show the definition from the workbook. </a:t>
            </a:r>
          </a:p>
          <a:p>
            <a:endParaRPr lang="en-US" dirty="0"/>
          </a:p>
          <a:p>
            <a:r>
              <a:rPr lang="en-US" dirty="0"/>
              <a:t>Let learners know that this unit is about how they can collaborate to thrive at work. </a:t>
            </a:r>
          </a:p>
          <a:p>
            <a:endParaRPr lang="en-US" dirty="0"/>
          </a:p>
          <a:p>
            <a:r>
              <a:rPr lang="en-US" dirty="0"/>
              <a:t>Ask learners, “What does thrive mean?” </a:t>
            </a:r>
          </a:p>
          <a:p>
            <a:endParaRPr lang="en-US" dirty="0"/>
          </a:p>
          <a:p>
            <a:r>
              <a:rPr lang="en-US" dirty="0"/>
              <a:t>After some learners have shared, click to show the vocabulary box. </a:t>
            </a:r>
          </a:p>
          <a:p>
            <a:endParaRPr lang="en-US" dirty="0"/>
          </a:p>
          <a:p>
            <a:r>
              <a:rPr lang="en-US" dirty="0"/>
              <a:t>Activity time: 3 – 5 minutes </a:t>
            </a:r>
          </a:p>
        </p:txBody>
      </p:sp>
      <p:sp>
        <p:nvSpPr>
          <p:cNvPr id="4" name="Slide Number Placeholder 3"/>
          <p:cNvSpPr>
            <a:spLocks noGrp="1"/>
          </p:cNvSpPr>
          <p:nvPr>
            <p:ph type="sldNum" sz="quarter" idx="5"/>
          </p:nvPr>
        </p:nvSpPr>
        <p:spPr/>
        <p:txBody>
          <a:bodyPr/>
          <a:lstStyle/>
          <a:p>
            <a:fld id="{F7A1D258-4312-4579-B35D-5408F216C435}" type="slidenum">
              <a:rPr lang="en-US" smtClean="0"/>
              <a:t>3</a:t>
            </a:fld>
            <a:endParaRPr lang="en-US"/>
          </a:p>
        </p:txBody>
      </p:sp>
    </p:spTree>
    <p:extLst>
      <p:ext uri="{BB962C8B-B14F-4D97-AF65-F5344CB8AC3E}">
        <p14:creationId xmlns:p14="http://schemas.microsoft.com/office/powerpoint/2010/main" val="1097531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This slide has animations.</a:t>
            </a:r>
          </a:p>
          <a:p>
            <a:endParaRPr lang="en-CA" dirty="0"/>
          </a:p>
          <a:p>
            <a:r>
              <a:rPr lang="en-CA" dirty="0"/>
              <a:t>Workbook, page </a:t>
            </a:r>
            <a:r>
              <a:rPr lang="en-CA" dirty="0" smtClean="0"/>
              <a:t>32</a:t>
            </a:r>
            <a:endParaRPr lang="en-CA" dirty="0"/>
          </a:p>
          <a:p>
            <a:endParaRPr lang="en-CA" dirty="0"/>
          </a:p>
          <a:p>
            <a:r>
              <a:rPr lang="en-CA" dirty="0"/>
              <a:t>Ask learners, “What are some reasons you would like to be promoted? </a:t>
            </a:r>
          </a:p>
          <a:p>
            <a:endParaRPr lang="en-CA" dirty="0"/>
          </a:p>
          <a:p>
            <a:r>
              <a:rPr lang="en-CA" dirty="0"/>
              <a:t>Click to show the reasons included in the workbook.</a:t>
            </a:r>
          </a:p>
          <a:p>
            <a:endParaRPr lang="en-CA" dirty="0"/>
          </a:p>
          <a:p>
            <a:r>
              <a:rPr lang="en-CA" dirty="0"/>
              <a:t>Activity time: 3-5 minutes</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F7A1D258-4312-4579-B35D-5408F216C435}" type="slidenum">
              <a:rPr lang="en-US" smtClean="0"/>
              <a:t>30</a:t>
            </a:fld>
            <a:endParaRPr lang="en-US"/>
          </a:p>
        </p:txBody>
      </p:sp>
    </p:spTree>
    <p:extLst>
      <p:ext uri="{BB962C8B-B14F-4D97-AF65-F5344CB8AC3E}">
        <p14:creationId xmlns:p14="http://schemas.microsoft.com/office/powerpoint/2010/main" val="92621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This slide has animations. </a:t>
            </a:r>
          </a:p>
          <a:p>
            <a:endParaRPr lang="en-CA" dirty="0"/>
          </a:p>
          <a:p>
            <a:r>
              <a:rPr lang="en-CA" dirty="0"/>
              <a:t>Workbook, page </a:t>
            </a:r>
            <a:r>
              <a:rPr lang="en-CA" dirty="0" smtClean="0"/>
              <a:t>32 </a:t>
            </a:r>
            <a:r>
              <a:rPr lang="en-CA" dirty="0"/>
              <a:t>-</a:t>
            </a:r>
            <a:r>
              <a:rPr lang="en-CA" dirty="0" smtClean="0"/>
              <a:t>33</a:t>
            </a:r>
            <a:endParaRPr lang="en-CA" dirty="0"/>
          </a:p>
          <a:p>
            <a:endParaRPr lang="en-CA" dirty="0"/>
          </a:p>
          <a:p>
            <a:r>
              <a:rPr lang="en-CA" dirty="0"/>
              <a:t>Click  to show the bullet points. Let learners know that they should talk about positive things. Encourage them not to talk about how the promotion could help solve personal problems. </a:t>
            </a:r>
          </a:p>
          <a:p>
            <a:endParaRPr lang="en-CA" dirty="0"/>
          </a:p>
          <a:p>
            <a:pPr>
              <a:lnSpc>
                <a:spcPct val="115000"/>
              </a:lnSpc>
              <a:spcAft>
                <a:spcPts val="800"/>
              </a:spcAft>
            </a:pPr>
            <a:r>
              <a:rPr lang="en-US" b="1" dirty="0"/>
              <a:t>Task 1 (page </a:t>
            </a:r>
            <a:r>
              <a:rPr lang="en-US" b="1" dirty="0" smtClean="0"/>
              <a:t>32)</a:t>
            </a:r>
            <a:endParaRPr lang="en-US" b="1" dirty="0"/>
          </a:p>
          <a:p>
            <a:endParaRPr lang="en-US" dirty="0"/>
          </a:p>
          <a:p>
            <a:r>
              <a:rPr lang="en-US" dirty="0"/>
              <a:t>Click to show “Do task 1 on page </a:t>
            </a:r>
            <a:r>
              <a:rPr lang="en-US" dirty="0" smtClean="0"/>
              <a:t>32” </a:t>
            </a:r>
            <a:r>
              <a:rPr lang="en-US" dirty="0"/>
              <a:t>and let learners know that they will be doing that task. </a:t>
            </a:r>
          </a:p>
          <a:p>
            <a:endParaRPr lang="en-US" dirty="0"/>
          </a:p>
          <a:p>
            <a:r>
              <a:rPr lang="en-US" dirty="0"/>
              <a:t>Ask a learner to read the instructions. Check for understanding. </a:t>
            </a:r>
          </a:p>
          <a:p>
            <a:endParaRPr lang="en-US" dirty="0"/>
          </a:p>
          <a:p>
            <a:r>
              <a:rPr lang="en-US" dirty="0"/>
              <a:t>Allow learners 3-5 minutes to complete the task. </a:t>
            </a:r>
          </a:p>
          <a:p>
            <a:endParaRPr lang="en-US" dirty="0"/>
          </a:p>
          <a:p>
            <a:r>
              <a:rPr lang="en-US" dirty="0"/>
              <a:t>When they have completed, share the answers in small groups or as a class. </a:t>
            </a:r>
          </a:p>
          <a:p>
            <a:endParaRPr lang="en-US" dirty="0"/>
          </a:p>
          <a:p>
            <a:pPr>
              <a:lnSpc>
                <a:spcPct val="115000"/>
              </a:lnSpc>
              <a:spcAft>
                <a:spcPts val="800"/>
              </a:spcAft>
            </a:pPr>
            <a:r>
              <a:rPr lang="en-US" b="1" dirty="0"/>
              <a:t>Task 2 (page </a:t>
            </a:r>
            <a:r>
              <a:rPr lang="en-US" b="1" dirty="0" smtClean="0"/>
              <a:t>33)</a:t>
            </a:r>
            <a:endParaRPr lang="en-US" b="1" dirty="0"/>
          </a:p>
          <a:p>
            <a:endParaRPr lang="en-US" dirty="0"/>
          </a:p>
          <a:p>
            <a:r>
              <a:rPr lang="en-US" dirty="0"/>
              <a:t>Click to show “Do task 2 on page 32” and let learners know that they will be doing that task. </a:t>
            </a:r>
          </a:p>
          <a:p>
            <a:endParaRPr lang="en-US" dirty="0"/>
          </a:p>
          <a:p>
            <a:r>
              <a:rPr lang="en-US" dirty="0"/>
              <a:t>Ask a learner to read the instructions. Check for understanding. </a:t>
            </a:r>
          </a:p>
          <a:p>
            <a:endParaRPr lang="en-US" dirty="0"/>
          </a:p>
          <a:p>
            <a:r>
              <a:rPr lang="en-US" dirty="0"/>
              <a:t>Allow learners 3-5 minutes to complete the task. </a:t>
            </a:r>
          </a:p>
          <a:p>
            <a:endParaRPr lang="en-US" dirty="0"/>
          </a:p>
          <a:p>
            <a:r>
              <a:rPr lang="en-US" dirty="0"/>
              <a:t>When they have completed, share the answers in small groups or as a class. </a:t>
            </a:r>
          </a:p>
          <a:p>
            <a:endParaRPr lang="en-CA" dirty="0"/>
          </a:p>
          <a:p>
            <a:endParaRPr lang="en-US"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F7A1D258-4312-4579-B35D-5408F216C435}" type="slidenum">
              <a:rPr lang="en-US" smtClean="0"/>
              <a:t>31</a:t>
            </a:fld>
            <a:endParaRPr lang="en-US"/>
          </a:p>
        </p:txBody>
      </p:sp>
    </p:spTree>
    <p:extLst>
      <p:ext uri="{BB962C8B-B14F-4D97-AF65-F5344CB8AC3E}">
        <p14:creationId xmlns:p14="http://schemas.microsoft.com/office/powerpoint/2010/main" val="1635640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NOTE: If you used this self-evaluation at the beginning of the unit, learners can repeat it now to reflect on their skills and see if there was any improvement by comparing their answers from the first self-evaluation to this one.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Remind the learners what self-evaluation is and its purpose.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Review the layout of the table and provide examples to the learners on how to complete self-evaluation.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Give them time (2-3 minutes) to complete the Self-evaluation 1 (page </a:t>
            </a:r>
            <a:r>
              <a:rPr lang="en-US" b="0" i="0" u="none" strike="noStrike" dirty="0" smtClean="0">
                <a:solidFill>
                  <a:srgbClr val="000000"/>
                </a:solidFill>
                <a:effectLst/>
                <a:latin typeface="Calibri" panose="020F0502020204030204" pitchFamily="34" charset="0"/>
              </a:rPr>
              <a:t>34). </a:t>
            </a:r>
            <a:r>
              <a:rPr lang="en-US" b="0" i="0" u="none" strike="noStrike" dirty="0">
                <a:solidFill>
                  <a:srgbClr val="000000"/>
                </a:solidFill>
                <a:effectLst/>
                <a:latin typeface="Calibri" panose="020F0502020204030204" pitchFamily="34" charset="0"/>
              </a:rPr>
              <a:t>Show them how to compare answers to the Self-evaluation they did at the beginning of this unit (page 4).</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7A1D258-4312-4579-B35D-5408F216C435}" type="slidenum">
              <a:rPr lang="en-US" smtClean="0"/>
              <a:t>32</a:t>
            </a:fld>
            <a:endParaRPr lang="en-US"/>
          </a:p>
        </p:txBody>
      </p:sp>
    </p:spTree>
    <p:extLst>
      <p:ext uri="{BB962C8B-B14F-4D97-AF65-F5344CB8AC3E}">
        <p14:creationId xmlns:p14="http://schemas.microsoft.com/office/powerpoint/2010/main" val="272683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This slide has animations.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Workbook, page 2</a:t>
            </a:r>
          </a:p>
          <a:p>
            <a:endParaRPr lang="en-CA" dirty="0"/>
          </a:p>
          <a:p>
            <a:endParaRPr lang="en-CA" dirty="0"/>
          </a:p>
          <a:p>
            <a:r>
              <a:rPr lang="en-CA" dirty="0"/>
              <a:t>Ask learners, “What does ‘thriving at work’ mean?”</a:t>
            </a:r>
          </a:p>
          <a:p>
            <a:endParaRPr lang="en-CA" dirty="0"/>
          </a:p>
          <a:p>
            <a:r>
              <a:rPr lang="en-CA" dirty="0"/>
              <a:t>After some learners have shared, click to show the explanation from the workbook. </a:t>
            </a:r>
          </a:p>
          <a:p>
            <a:endParaRPr lang="en-CA" dirty="0"/>
          </a:p>
          <a:p>
            <a:r>
              <a:rPr lang="en-CA" dirty="0"/>
              <a:t>Ask learners, “What is career?”</a:t>
            </a:r>
          </a:p>
          <a:p>
            <a:endParaRPr lang="en-CA" dirty="0"/>
          </a:p>
          <a:p>
            <a:r>
              <a:rPr lang="en-CA" dirty="0"/>
              <a:t>After some learners have shared, click to show the definition from the workbook. </a:t>
            </a:r>
          </a:p>
          <a:p>
            <a:endParaRPr lang="en-CA" dirty="0"/>
          </a:p>
          <a:p>
            <a:r>
              <a:rPr lang="en-CA" dirty="0"/>
              <a:t>Activity time: 3 – 5 minutes</a:t>
            </a:r>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F7A1D258-4312-4579-B35D-5408F216C435}" type="slidenum">
              <a:rPr lang="en-US" smtClean="0"/>
              <a:t>4</a:t>
            </a:fld>
            <a:endParaRPr lang="en-US"/>
          </a:p>
        </p:txBody>
      </p:sp>
    </p:spTree>
    <p:extLst>
      <p:ext uri="{BB962C8B-B14F-4D97-AF65-F5344CB8AC3E}">
        <p14:creationId xmlns:p14="http://schemas.microsoft.com/office/powerpoint/2010/main" val="317080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This slide has animations.</a:t>
            </a:r>
          </a:p>
          <a:p>
            <a:endParaRPr lang="en-US" dirty="0"/>
          </a:p>
          <a:p>
            <a:r>
              <a:rPr lang="en-US" dirty="0"/>
              <a:t>Workbook, page 2</a:t>
            </a:r>
          </a:p>
          <a:p>
            <a:endParaRPr lang="en-US" dirty="0"/>
          </a:p>
          <a:p>
            <a:r>
              <a:rPr lang="en-US" dirty="0"/>
              <a:t>Click to show the learning outcomes of this unit.</a:t>
            </a:r>
          </a:p>
        </p:txBody>
      </p:sp>
      <p:sp>
        <p:nvSpPr>
          <p:cNvPr id="4" name="Slide Number Placeholder 3"/>
          <p:cNvSpPr>
            <a:spLocks noGrp="1"/>
          </p:cNvSpPr>
          <p:nvPr>
            <p:ph type="sldNum" sz="quarter" idx="5"/>
          </p:nvPr>
        </p:nvSpPr>
        <p:spPr/>
        <p:txBody>
          <a:bodyPr/>
          <a:lstStyle/>
          <a:p>
            <a:fld id="{F7A1D258-4312-4579-B35D-5408F216C435}" type="slidenum">
              <a:rPr lang="en-US" smtClean="0"/>
              <a:t>5</a:t>
            </a:fld>
            <a:endParaRPr lang="en-US"/>
          </a:p>
        </p:txBody>
      </p:sp>
    </p:spTree>
    <p:extLst>
      <p:ext uri="{BB962C8B-B14F-4D97-AF65-F5344CB8AC3E}">
        <p14:creationId xmlns:p14="http://schemas.microsoft.com/office/powerpoint/2010/main" val="413386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page 3</a:t>
            </a:r>
          </a:p>
          <a:p>
            <a:endParaRPr lang="en-US" dirty="0"/>
          </a:p>
          <a:p>
            <a:r>
              <a:rPr lang="en-US" dirty="0"/>
              <a:t>Ask if anyone wants to volunteer to read the heading of the first example.  Ask learners why it is an example of collaboration. Ask another volunteer to read the explanation from the workbook.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Repeat the same steps for each example.</a:t>
            </a:r>
          </a:p>
          <a:p>
            <a:endParaRPr lang="en-US" dirty="0"/>
          </a:p>
          <a:p>
            <a:r>
              <a:rPr lang="en-US" b="1" dirty="0"/>
              <a:t>NOTE: </a:t>
            </a:r>
            <a:r>
              <a:rPr lang="en-US" dirty="0"/>
              <a:t>At the second example, discuss the key vocabulary: suggest</a:t>
            </a:r>
          </a:p>
          <a:p>
            <a:r>
              <a:rPr lang="en-US" dirty="0"/>
              <a:t>            At the last example, discuss the key vocabulary: prioritize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Activity time: 7-10 minutes</a:t>
            </a:r>
          </a:p>
        </p:txBody>
      </p:sp>
      <p:sp>
        <p:nvSpPr>
          <p:cNvPr id="4" name="Slide Number Placeholder 3"/>
          <p:cNvSpPr>
            <a:spLocks noGrp="1"/>
          </p:cNvSpPr>
          <p:nvPr>
            <p:ph type="sldNum" sz="quarter" idx="5"/>
          </p:nvPr>
        </p:nvSpPr>
        <p:spPr/>
        <p:txBody>
          <a:bodyPr/>
          <a:lstStyle/>
          <a:p>
            <a:fld id="{F7A1D258-4312-4579-B35D-5408F216C435}" type="slidenum">
              <a:rPr lang="en-US" smtClean="0"/>
              <a:t>6</a:t>
            </a:fld>
            <a:endParaRPr lang="en-US"/>
          </a:p>
        </p:txBody>
      </p:sp>
    </p:spTree>
    <p:extLst>
      <p:ext uri="{BB962C8B-B14F-4D97-AF65-F5344CB8AC3E}">
        <p14:creationId xmlns:p14="http://schemas.microsoft.com/office/powerpoint/2010/main" val="427189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guide, page </a:t>
            </a:r>
            <a:r>
              <a:rPr lang="en-US" dirty="0" smtClean="0"/>
              <a:t>3 </a:t>
            </a:r>
            <a:r>
              <a:rPr lang="en-US" dirty="0"/>
              <a:t>– scoring information</a:t>
            </a:r>
          </a:p>
          <a:p>
            <a:r>
              <a:rPr lang="en-US" dirty="0"/>
              <a:t>Instructor guide, page </a:t>
            </a:r>
            <a:r>
              <a:rPr lang="en-US" dirty="0" smtClean="0"/>
              <a:t>4 </a:t>
            </a:r>
            <a:r>
              <a:rPr lang="en-US" dirty="0"/>
              <a:t>– how to use the self-evaluation</a:t>
            </a:r>
          </a:p>
          <a:p>
            <a:endParaRPr lang="en-US" b="1" dirty="0">
              <a:highlight>
                <a:srgbClr val="FFFF00"/>
              </a:highlight>
            </a:endParaRPr>
          </a:p>
          <a:p>
            <a:r>
              <a:rPr lang="en-US" dirty="0"/>
              <a:t>Workbook, page 4 - Self-evaluation activity for participants</a:t>
            </a:r>
          </a:p>
          <a:p>
            <a:endParaRPr lang="en-US" dirty="0"/>
          </a:p>
          <a:p>
            <a:r>
              <a:rPr lang="en-US" dirty="0"/>
              <a:t>Explain to the learners what self-evaluation is and its purpose.</a:t>
            </a:r>
          </a:p>
          <a:p>
            <a:r>
              <a:rPr lang="en-US" dirty="0"/>
              <a:t>Explain the layout of the table and provide example to the learners on how to complete self-evaluation.</a:t>
            </a:r>
          </a:p>
          <a:p>
            <a:r>
              <a:rPr lang="en-US" dirty="0"/>
              <a:t>Allow them 5 minutes to complete it. </a:t>
            </a:r>
          </a:p>
        </p:txBody>
      </p:sp>
      <p:sp>
        <p:nvSpPr>
          <p:cNvPr id="4" name="Slide Number Placeholder 3"/>
          <p:cNvSpPr>
            <a:spLocks noGrp="1"/>
          </p:cNvSpPr>
          <p:nvPr>
            <p:ph type="sldNum" sz="quarter" idx="5"/>
          </p:nvPr>
        </p:nvSpPr>
        <p:spPr/>
        <p:txBody>
          <a:bodyPr/>
          <a:lstStyle/>
          <a:p>
            <a:fld id="{F7A1D258-4312-4579-B35D-5408F216C435}" type="slidenum">
              <a:rPr lang="en-US" smtClean="0"/>
              <a:t>7</a:t>
            </a:fld>
            <a:endParaRPr lang="en-US"/>
          </a:p>
        </p:txBody>
      </p:sp>
    </p:spTree>
    <p:extLst>
      <p:ext uri="{BB962C8B-B14F-4D97-AF65-F5344CB8AC3E}">
        <p14:creationId xmlns:p14="http://schemas.microsoft.com/office/powerpoint/2010/main" val="800416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rPr>
              <a:t>Workbook, page 5 – Denise’s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 learners know that in this unit, </a:t>
            </a:r>
            <a:r>
              <a:rPr lang="en-CA" sz="1200" dirty="0">
                <a:solidFill>
                  <a:srgbClr val="000000"/>
                </a:solidFill>
                <a:effectLst/>
                <a:latin typeface="Calibri" panose="020F0502020204030204" pitchFamily="34" charset="0"/>
              </a:rPr>
              <a:t>they</a:t>
            </a:r>
            <a:r>
              <a:rPr lang="en-CA" sz="1200" dirty="0">
                <a:solidFill>
                  <a:srgbClr val="000000"/>
                </a:solidFill>
                <a:effectLst/>
                <a:latin typeface="Calibri" panose="020F0502020204030204" pitchFamily="34" charset="0"/>
                <a:ea typeface="Times New Roman" panose="02020603050405020304" pitchFamily="18" charset="0"/>
              </a:rPr>
              <a:t> will read about Denise. She wants to grow at work and become a team lead. </a:t>
            </a:r>
          </a:p>
        </p:txBody>
      </p:sp>
      <p:sp>
        <p:nvSpPr>
          <p:cNvPr id="4" name="Slide Number Placeholder 3"/>
          <p:cNvSpPr>
            <a:spLocks noGrp="1"/>
          </p:cNvSpPr>
          <p:nvPr>
            <p:ph type="sldNum" sz="quarter" idx="5"/>
          </p:nvPr>
        </p:nvSpPr>
        <p:spPr/>
        <p:txBody>
          <a:bodyPr/>
          <a:lstStyle/>
          <a:p>
            <a:fld id="{F7A1D258-4312-4579-B35D-5408F216C435}" type="slidenum">
              <a:rPr lang="en-US" smtClean="0"/>
              <a:t>8</a:t>
            </a:fld>
            <a:endParaRPr lang="en-US"/>
          </a:p>
        </p:txBody>
      </p:sp>
    </p:spTree>
    <p:extLst>
      <p:ext uri="{BB962C8B-B14F-4D97-AF65-F5344CB8AC3E}">
        <p14:creationId xmlns:p14="http://schemas.microsoft.com/office/powerpoint/2010/main" val="19815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rPr>
              <a:t>Workbook, page 5 – Denise’s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rPr>
              <a:t>Allow learners 3-5 minutes to read  Denise’s story on their own.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rPr>
              <a:t>Note: If some of the learners are struggling with reading, you can offer to read the story  or ask someone  to volunteer to do it for the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rPr>
              <a:t>Go over key points of the story to make sure everyone understood 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rPr>
              <a:t>These are some of the questions you can 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0000"/>
              </a:solidFill>
              <a:effectLst/>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rgbClr val="000000"/>
                </a:solidFill>
                <a:effectLst/>
                <a:latin typeface="Calibri" panose="020F0502020204030204" pitchFamily="34" charset="0"/>
                <a:ea typeface="Times New Roman" panose="02020603050405020304" pitchFamily="18" charset="0"/>
              </a:rPr>
              <a:t>Where does Denise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rgbClr val="000000"/>
                </a:solidFill>
                <a:effectLst/>
                <a:latin typeface="Calibri" panose="020F0502020204030204" pitchFamily="34" charset="0"/>
                <a:ea typeface="Times New Roman" panose="02020603050405020304" pitchFamily="18" charset="0"/>
              </a:rPr>
              <a:t>How does she want to thrive at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rgbClr val="000000"/>
                </a:solidFill>
                <a:effectLst/>
                <a:latin typeface="Calibri" panose="020F0502020204030204" pitchFamily="34" charset="0"/>
                <a:ea typeface="Times New Roman" panose="02020603050405020304" pitchFamily="18" charset="0"/>
              </a:rPr>
              <a:t>What has she been assigned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rPr>
              <a:t>Ask learners if there is any vocabulary that you need to discuss with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rPr>
              <a:t>Activity time: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9</a:t>
            </a:fld>
            <a:endParaRPr lang="en-US"/>
          </a:p>
        </p:txBody>
      </p:sp>
    </p:spTree>
    <p:extLst>
      <p:ext uri="{BB962C8B-B14F-4D97-AF65-F5344CB8AC3E}">
        <p14:creationId xmlns:p14="http://schemas.microsoft.com/office/powerpoint/2010/main" val="61761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FA75-B08B-88F2-99DC-509E864525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99C8B9-7DDB-1F6C-4307-24D7D8C72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178822-9218-8A02-A5E9-9ECD40C54F52}"/>
              </a:ext>
            </a:extLst>
          </p:cNvPr>
          <p:cNvSpPr>
            <a:spLocks noGrp="1"/>
          </p:cNvSpPr>
          <p:nvPr>
            <p:ph type="dt" sz="half" idx="10"/>
          </p:nvPr>
        </p:nvSpPr>
        <p:spPr/>
        <p:txBody>
          <a:bodyPr/>
          <a:lstStyle/>
          <a:p>
            <a:fld id="{AA6AE4BE-8FCC-4D5D-B1D1-44937FCD753D}" type="datetimeFigureOut">
              <a:rPr lang="en-US" smtClean="0"/>
              <a:t>6/18/2024</a:t>
            </a:fld>
            <a:endParaRPr lang="en-US"/>
          </a:p>
        </p:txBody>
      </p:sp>
      <p:sp>
        <p:nvSpPr>
          <p:cNvPr id="5" name="Footer Placeholder 4">
            <a:extLst>
              <a:ext uri="{FF2B5EF4-FFF2-40B4-BE49-F238E27FC236}">
                <a16:creationId xmlns:a16="http://schemas.microsoft.com/office/drawing/2014/main" id="{3976E839-F015-858B-178F-92043C24E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92E29-5815-172D-B77A-8BBDBA96A785}"/>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254220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8CBF8-B20E-72AF-5035-5C8C50C623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24849C-A892-3E45-4C59-349D9A149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FBFE5-050A-694D-149C-1416639A2FD7}"/>
              </a:ext>
            </a:extLst>
          </p:cNvPr>
          <p:cNvSpPr>
            <a:spLocks noGrp="1"/>
          </p:cNvSpPr>
          <p:nvPr>
            <p:ph type="dt" sz="half" idx="10"/>
          </p:nvPr>
        </p:nvSpPr>
        <p:spPr/>
        <p:txBody>
          <a:bodyPr/>
          <a:lstStyle/>
          <a:p>
            <a:fld id="{AA6AE4BE-8FCC-4D5D-B1D1-44937FCD753D}" type="datetimeFigureOut">
              <a:rPr lang="en-US" smtClean="0"/>
              <a:t>6/18/2024</a:t>
            </a:fld>
            <a:endParaRPr lang="en-US"/>
          </a:p>
        </p:txBody>
      </p:sp>
      <p:sp>
        <p:nvSpPr>
          <p:cNvPr id="5" name="Footer Placeholder 4">
            <a:extLst>
              <a:ext uri="{FF2B5EF4-FFF2-40B4-BE49-F238E27FC236}">
                <a16:creationId xmlns:a16="http://schemas.microsoft.com/office/drawing/2014/main" id="{1AEE5255-2D7E-975D-7DFD-8E26E9581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085E1-9327-30A6-A4BE-E75E8BFEC419}"/>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400562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6CDBFB-39EB-1861-EC43-D504C2D781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B5E3C0-E453-BA90-1024-4CE2218095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FFB04-2BC5-640E-AAF6-C2AF1957A6E8}"/>
              </a:ext>
            </a:extLst>
          </p:cNvPr>
          <p:cNvSpPr>
            <a:spLocks noGrp="1"/>
          </p:cNvSpPr>
          <p:nvPr>
            <p:ph type="dt" sz="half" idx="10"/>
          </p:nvPr>
        </p:nvSpPr>
        <p:spPr/>
        <p:txBody>
          <a:bodyPr/>
          <a:lstStyle/>
          <a:p>
            <a:fld id="{AA6AE4BE-8FCC-4D5D-B1D1-44937FCD753D}" type="datetimeFigureOut">
              <a:rPr lang="en-US" smtClean="0"/>
              <a:t>6/18/2024</a:t>
            </a:fld>
            <a:endParaRPr lang="en-US"/>
          </a:p>
        </p:txBody>
      </p:sp>
      <p:sp>
        <p:nvSpPr>
          <p:cNvPr id="5" name="Footer Placeholder 4">
            <a:extLst>
              <a:ext uri="{FF2B5EF4-FFF2-40B4-BE49-F238E27FC236}">
                <a16:creationId xmlns:a16="http://schemas.microsoft.com/office/drawing/2014/main" id="{4F14EA29-B456-3984-038B-E9767275E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C3914-A047-8322-6695-34870E52D464}"/>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31064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5399-65AE-7B94-130F-F94F6748E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B16D7-DAF1-D0E3-BB40-0F945FE96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58957-EC88-766D-0AF9-13C9BDE69393}"/>
              </a:ext>
            </a:extLst>
          </p:cNvPr>
          <p:cNvSpPr>
            <a:spLocks noGrp="1"/>
          </p:cNvSpPr>
          <p:nvPr>
            <p:ph type="dt" sz="half" idx="10"/>
          </p:nvPr>
        </p:nvSpPr>
        <p:spPr/>
        <p:txBody>
          <a:bodyPr/>
          <a:lstStyle/>
          <a:p>
            <a:fld id="{AA6AE4BE-8FCC-4D5D-B1D1-44937FCD753D}" type="datetimeFigureOut">
              <a:rPr lang="en-US" smtClean="0"/>
              <a:t>6/18/2024</a:t>
            </a:fld>
            <a:endParaRPr lang="en-US"/>
          </a:p>
        </p:txBody>
      </p:sp>
      <p:sp>
        <p:nvSpPr>
          <p:cNvPr id="5" name="Footer Placeholder 4">
            <a:extLst>
              <a:ext uri="{FF2B5EF4-FFF2-40B4-BE49-F238E27FC236}">
                <a16:creationId xmlns:a16="http://schemas.microsoft.com/office/drawing/2014/main" id="{D6B3BBA2-0333-E0FE-3D34-E6342D6C5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92324-8A80-DEF9-D51C-743137499466}"/>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338550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3E71-37A6-98A7-345C-6EB1841AC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2EF837-8304-08E1-4AA9-A07AEBD0B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34BAD0-0E34-D488-5E17-FDEF8DEBBB86}"/>
              </a:ext>
            </a:extLst>
          </p:cNvPr>
          <p:cNvSpPr>
            <a:spLocks noGrp="1"/>
          </p:cNvSpPr>
          <p:nvPr>
            <p:ph type="dt" sz="half" idx="10"/>
          </p:nvPr>
        </p:nvSpPr>
        <p:spPr/>
        <p:txBody>
          <a:bodyPr/>
          <a:lstStyle/>
          <a:p>
            <a:fld id="{AA6AE4BE-8FCC-4D5D-B1D1-44937FCD753D}" type="datetimeFigureOut">
              <a:rPr lang="en-US" smtClean="0"/>
              <a:t>6/18/2024</a:t>
            </a:fld>
            <a:endParaRPr lang="en-US"/>
          </a:p>
        </p:txBody>
      </p:sp>
      <p:sp>
        <p:nvSpPr>
          <p:cNvPr id="5" name="Footer Placeholder 4">
            <a:extLst>
              <a:ext uri="{FF2B5EF4-FFF2-40B4-BE49-F238E27FC236}">
                <a16:creationId xmlns:a16="http://schemas.microsoft.com/office/drawing/2014/main" id="{20FFEE4B-E35E-ADE2-8A9D-C3816A3C2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E3E55-2D23-F3A7-563B-208EE21503A3}"/>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380541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3C22-606E-F14C-6DF1-F0EFC5368B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FACA18-2656-C3F4-95C2-6EEF6281F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89977B-3434-DE8B-4A5E-33DA8E8CC3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B15A9-B944-0E58-7778-678B61A8318F}"/>
              </a:ext>
            </a:extLst>
          </p:cNvPr>
          <p:cNvSpPr>
            <a:spLocks noGrp="1"/>
          </p:cNvSpPr>
          <p:nvPr>
            <p:ph type="dt" sz="half" idx="10"/>
          </p:nvPr>
        </p:nvSpPr>
        <p:spPr/>
        <p:txBody>
          <a:bodyPr/>
          <a:lstStyle/>
          <a:p>
            <a:fld id="{AA6AE4BE-8FCC-4D5D-B1D1-44937FCD753D}" type="datetimeFigureOut">
              <a:rPr lang="en-US" smtClean="0"/>
              <a:t>6/18/2024</a:t>
            </a:fld>
            <a:endParaRPr lang="en-US"/>
          </a:p>
        </p:txBody>
      </p:sp>
      <p:sp>
        <p:nvSpPr>
          <p:cNvPr id="6" name="Footer Placeholder 5">
            <a:extLst>
              <a:ext uri="{FF2B5EF4-FFF2-40B4-BE49-F238E27FC236}">
                <a16:creationId xmlns:a16="http://schemas.microsoft.com/office/drawing/2014/main" id="{1F63649F-2D89-2BED-99D3-598895C3D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12C0E-79A4-FBE4-7C5D-D170F570FF59}"/>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65978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2004-3A16-D773-8E3C-E8D1CDA8F0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C76A2-9B3D-BDBD-A2AD-7920D98208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CBB1F2-0806-5C88-D0A9-F3B155FAED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C7ADC6-3920-8796-18EE-433FD9384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81D4A9-06EF-C191-BE07-292D818556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F2CCA-C9E5-5068-F588-DFF9B8D9EF20}"/>
              </a:ext>
            </a:extLst>
          </p:cNvPr>
          <p:cNvSpPr>
            <a:spLocks noGrp="1"/>
          </p:cNvSpPr>
          <p:nvPr>
            <p:ph type="dt" sz="half" idx="10"/>
          </p:nvPr>
        </p:nvSpPr>
        <p:spPr/>
        <p:txBody>
          <a:bodyPr/>
          <a:lstStyle/>
          <a:p>
            <a:fld id="{AA6AE4BE-8FCC-4D5D-B1D1-44937FCD753D}" type="datetimeFigureOut">
              <a:rPr lang="en-US" smtClean="0"/>
              <a:t>6/18/2024</a:t>
            </a:fld>
            <a:endParaRPr lang="en-US"/>
          </a:p>
        </p:txBody>
      </p:sp>
      <p:sp>
        <p:nvSpPr>
          <p:cNvPr id="8" name="Footer Placeholder 7">
            <a:extLst>
              <a:ext uri="{FF2B5EF4-FFF2-40B4-BE49-F238E27FC236}">
                <a16:creationId xmlns:a16="http://schemas.microsoft.com/office/drawing/2014/main" id="{BAD0CAD2-E7EC-0372-6FAB-4CB4EB93D0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7F7D5-BA0C-6582-0853-E95C87F87A8E}"/>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112640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D35E-392F-271A-8BE6-4304E2DC5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689609-DE78-04E1-EE0E-A96EB67CBCB2}"/>
              </a:ext>
            </a:extLst>
          </p:cNvPr>
          <p:cNvSpPr>
            <a:spLocks noGrp="1"/>
          </p:cNvSpPr>
          <p:nvPr>
            <p:ph type="dt" sz="half" idx="10"/>
          </p:nvPr>
        </p:nvSpPr>
        <p:spPr/>
        <p:txBody>
          <a:bodyPr/>
          <a:lstStyle/>
          <a:p>
            <a:fld id="{AA6AE4BE-8FCC-4D5D-B1D1-44937FCD753D}" type="datetimeFigureOut">
              <a:rPr lang="en-US" smtClean="0"/>
              <a:t>6/18/2024</a:t>
            </a:fld>
            <a:endParaRPr lang="en-US"/>
          </a:p>
        </p:txBody>
      </p:sp>
      <p:sp>
        <p:nvSpPr>
          <p:cNvPr id="4" name="Footer Placeholder 3">
            <a:extLst>
              <a:ext uri="{FF2B5EF4-FFF2-40B4-BE49-F238E27FC236}">
                <a16:creationId xmlns:a16="http://schemas.microsoft.com/office/drawing/2014/main" id="{698B0E2D-BF1B-EAA2-9F52-9A749947C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7454BA-A719-30F9-D006-81A9E04454DE}"/>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110786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037DC-1041-73E9-0443-1B8DE717031D}"/>
              </a:ext>
            </a:extLst>
          </p:cNvPr>
          <p:cNvSpPr>
            <a:spLocks noGrp="1"/>
          </p:cNvSpPr>
          <p:nvPr>
            <p:ph type="dt" sz="half" idx="10"/>
          </p:nvPr>
        </p:nvSpPr>
        <p:spPr/>
        <p:txBody>
          <a:bodyPr/>
          <a:lstStyle/>
          <a:p>
            <a:fld id="{AA6AE4BE-8FCC-4D5D-B1D1-44937FCD753D}" type="datetimeFigureOut">
              <a:rPr lang="en-US" smtClean="0"/>
              <a:t>6/18/2024</a:t>
            </a:fld>
            <a:endParaRPr lang="en-US"/>
          </a:p>
        </p:txBody>
      </p:sp>
      <p:sp>
        <p:nvSpPr>
          <p:cNvPr id="3" name="Footer Placeholder 2">
            <a:extLst>
              <a:ext uri="{FF2B5EF4-FFF2-40B4-BE49-F238E27FC236}">
                <a16:creationId xmlns:a16="http://schemas.microsoft.com/office/drawing/2014/main" id="{2385E54C-A75F-5E4D-8D3C-3DCCB6B6DB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13E045-8297-238A-B5FC-1DD474A9126E}"/>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408933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310B-D8B6-05B5-90BA-F9D446955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292788-F541-B815-4759-1C7F057A9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4F8627-2596-FAA3-D86F-E702973D7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68CBE9-2AE1-BCCB-3ECC-7C9DFC5B74E1}"/>
              </a:ext>
            </a:extLst>
          </p:cNvPr>
          <p:cNvSpPr>
            <a:spLocks noGrp="1"/>
          </p:cNvSpPr>
          <p:nvPr>
            <p:ph type="dt" sz="half" idx="10"/>
          </p:nvPr>
        </p:nvSpPr>
        <p:spPr/>
        <p:txBody>
          <a:bodyPr/>
          <a:lstStyle/>
          <a:p>
            <a:fld id="{AA6AE4BE-8FCC-4D5D-B1D1-44937FCD753D}" type="datetimeFigureOut">
              <a:rPr lang="en-US" smtClean="0"/>
              <a:t>6/18/2024</a:t>
            </a:fld>
            <a:endParaRPr lang="en-US"/>
          </a:p>
        </p:txBody>
      </p:sp>
      <p:sp>
        <p:nvSpPr>
          <p:cNvPr id="6" name="Footer Placeholder 5">
            <a:extLst>
              <a:ext uri="{FF2B5EF4-FFF2-40B4-BE49-F238E27FC236}">
                <a16:creationId xmlns:a16="http://schemas.microsoft.com/office/drawing/2014/main" id="{8D9B06B0-7830-1242-A463-A57349D8D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2635A-0F39-2791-2164-56D6500CE560}"/>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250415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A84E-A741-8BA0-012A-B38848BE2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4C00CC-02B2-E5F0-52B2-41DB24B69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696D45-63D3-FF05-A72A-85961BD01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B4FA6-9222-921D-7A5A-DEEC693CBF08}"/>
              </a:ext>
            </a:extLst>
          </p:cNvPr>
          <p:cNvSpPr>
            <a:spLocks noGrp="1"/>
          </p:cNvSpPr>
          <p:nvPr>
            <p:ph type="dt" sz="half" idx="10"/>
          </p:nvPr>
        </p:nvSpPr>
        <p:spPr/>
        <p:txBody>
          <a:bodyPr/>
          <a:lstStyle/>
          <a:p>
            <a:fld id="{AA6AE4BE-8FCC-4D5D-B1D1-44937FCD753D}" type="datetimeFigureOut">
              <a:rPr lang="en-US" smtClean="0"/>
              <a:t>6/18/2024</a:t>
            </a:fld>
            <a:endParaRPr lang="en-US"/>
          </a:p>
        </p:txBody>
      </p:sp>
      <p:sp>
        <p:nvSpPr>
          <p:cNvPr id="6" name="Footer Placeholder 5">
            <a:extLst>
              <a:ext uri="{FF2B5EF4-FFF2-40B4-BE49-F238E27FC236}">
                <a16:creationId xmlns:a16="http://schemas.microsoft.com/office/drawing/2014/main" id="{F972307F-7EC2-D803-B4D3-782DF26A2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84D99-939D-4313-AB95-4EB0E9056DB4}"/>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53725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6A8076-2821-3CFD-783B-088D4C6E4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28F65E-FF16-5B17-80B9-398E36F74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E270E-5322-5E8A-CF7C-F50AB1A4F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AE4BE-8FCC-4D5D-B1D1-44937FCD753D}" type="datetimeFigureOut">
              <a:rPr lang="en-US" smtClean="0"/>
              <a:t>6/18/2024</a:t>
            </a:fld>
            <a:endParaRPr lang="en-US"/>
          </a:p>
        </p:txBody>
      </p:sp>
      <p:sp>
        <p:nvSpPr>
          <p:cNvPr id="5" name="Footer Placeholder 4">
            <a:extLst>
              <a:ext uri="{FF2B5EF4-FFF2-40B4-BE49-F238E27FC236}">
                <a16:creationId xmlns:a16="http://schemas.microsoft.com/office/drawing/2014/main" id="{852B1977-5A98-7AA4-691E-A3BAA82ED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FA48CF-9941-8AEA-9D0D-86F72C907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04145-8951-41B0-83BD-CA66B384EA63}" type="slidenum">
              <a:rPr lang="en-US" smtClean="0"/>
              <a:t>‹#›</a:t>
            </a:fld>
            <a:endParaRPr lang="en-US"/>
          </a:p>
        </p:txBody>
      </p:sp>
    </p:spTree>
    <p:extLst>
      <p:ext uri="{BB962C8B-B14F-4D97-AF65-F5344CB8AC3E}">
        <p14:creationId xmlns:p14="http://schemas.microsoft.com/office/powerpoint/2010/main" val="2227148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18/10/relationships/comments" Target="../comments/modernComment_100_15A3FBDA.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microsoft.com/office/2018/10/relationships/comments" Target="../comments/modernComment_16D_86C6909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microsoft.com/office/2018/10/relationships/comments" Target="../comments/modernComment_16E_23C39DBE.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microsoft.com/office/2018/10/relationships/comments" Target="../comments/modernComment_16F_58219EB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microsoft.com/office/2018/10/relationships/comments" Target="../comments/modernComment_173_8BDCBE7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microsoft.com/office/2018/10/relationships/comments" Target="../comments/modernComment_175_A7CE3B5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microsoft.com/office/2018/10/relationships/comments" Target="../comments/modernComment_176_52BBE99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microsoft.com/office/2018/10/relationships/comments" Target="../comments/modernComment_101_CA22154F.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microsoft.com/office/2018/10/relationships/comments" Target="../comments/modernComment_177_6E75F1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microsoft.com/office/2018/10/relationships/comments" Target="../comments/modernComment_17B_4E0DD4CF.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4" Type="http://schemas.microsoft.com/office/2018/10/relationships/comments" Target="../comments/modernComment_13B_8DEF98A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 Id="rId4" Type="http://schemas.microsoft.com/office/2018/10/relationships/comments" Target="../comments/modernComment_13F_B53C6C0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 Id="rId5" Type="http://schemas.microsoft.com/office/2018/10/relationships/comments" Target="../comments/modernComment_15B_FD69AB4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microsoft.com/office/2018/10/relationships/comments" Target="../comments/modernComment_16C_19C3792F.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hemeOverride" Target="../theme/themeOverride1.xml"/><Relationship Id="rId5" Type="http://schemas.microsoft.com/office/2018/10/relationships/comments" Target="../comments/modernComment_105_68CB4397.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microsoft.com/office/2018/10/relationships/comments" Target="../comments/modernComment_108_ED4940D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microsoft.com/office/2018/10/relationships/comments" Target="../comments/modernComment_10A_2B71FCC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microsoft.com/office/2018/10/relationships/comments" Target="../comments/modernComment_10B_3ECA264D.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B1479F-C07C-01FB-96A0-C3F841F521FE}"/>
              </a:ext>
            </a:extLst>
          </p:cNvPr>
          <p:cNvSpPr/>
          <p:nvPr/>
        </p:nvSpPr>
        <p:spPr>
          <a:xfrm>
            <a:off x="0" y="0"/>
            <a:ext cx="12192000" cy="1249135"/>
          </a:xfrm>
          <a:prstGeom prst="rect">
            <a:avLst/>
          </a:prstGeom>
          <a:solidFill>
            <a:srgbClr val="6B1664"/>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ading-Concentric-Circl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2671" y="1589521"/>
            <a:ext cx="4895758" cy="4895758"/>
          </a:xfrm>
          <a:prstGeom prst="rect">
            <a:avLst/>
          </a:prstGeom>
        </p:spPr>
      </p:pic>
      <p:sp>
        <p:nvSpPr>
          <p:cNvPr id="9" name="TextBox 8"/>
          <p:cNvSpPr txBox="1"/>
          <p:nvPr/>
        </p:nvSpPr>
        <p:spPr>
          <a:xfrm>
            <a:off x="368425" y="698904"/>
            <a:ext cx="6175764" cy="366499"/>
          </a:xfrm>
          <a:prstGeom prst="rect">
            <a:avLst/>
          </a:prstGeom>
          <a:noFill/>
        </p:spPr>
        <p:txBody>
          <a:bodyPr wrap="square" rtlCol="0">
            <a:spAutoFit/>
          </a:bodyPr>
          <a:lstStyle/>
          <a:p>
            <a:r>
              <a:rPr lang="en-US" dirty="0"/>
              <a:t>﻿</a:t>
            </a:r>
            <a:r>
              <a:rPr lang="en-US" dirty="0" smtClean="0">
                <a:solidFill>
                  <a:schemeClr val="bg1"/>
                </a:solidFill>
              </a:rPr>
              <a:t>SKILLS FOR SUCCESS: </a:t>
            </a:r>
            <a:r>
              <a:rPr lang="en-US" dirty="0">
                <a:solidFill>
                  <a:schemeClr val="bg1"/>
                </a:solidFill>
              </a:rPr>
              <a:t>Collaboration Skills for Success</a:t>
            </a:r>
          </a:p>
        </p:txBody>
      </p:sp>
      <p:pic>
        <p:nvPicPr>
          <p:cNvPr id="10" name="Picture 9" descr="Logo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925" y="5919815"/>
            <a:ext cx="6553200" cy="609600"/>
          </a:xfrm>
          <a:prstGeom prst="rect">
            <a:avLst/>
          </a:prstGeom>
        </p:spPr>
      </p:pic>
      <p:pic>
        <p:nvPicPr>
          <p:cNvPr id="2" name="Picture 1" descr="Collaboration-Unit-3-cove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676" y="1570454"/>
            <a:ext cx="4661604" cy="1479412"/>
          </a:xfrm>
          <a:prstGeom prst="rect">
            <a:avLst/>
          </a:prstGeom>
        </p:spPr>
      </p:pic>
    </p:spTree>
    <p:custDataLst>
      <p:tags r:id="rId1"/>
    </p:custDataLst>
    <p:extLst>
      <p:ext uri="{BB962C8B-B14F-4D97-AF65-F5344CB8AC3E}">
        <p14:creationId xmlns:p14="http://schemas.microsoft.com/office/powerpoint/2010/main" val="363068378"/>
      </p:ext>
    </p:extLst>
  </p:cSld>
  <p:clrMapOvr>
    <a:masterClrMapping/>
  </p:clrMapOvr>
  <p:extLst mod="1">
    <p:ext uri="{6950BFC3-D8DA-4A85-94F7-54DA5524770B}">
      <p188:commentRel xmlns="" xmlns:p188="http://schemas.microsoft.com/office/powerpoint/2018/8/main" r:id="rId7"/>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94B2A2-1B58-2DA3-2F7F-5F15C17CA93E}"/>
              </a:ext>
            </a:extLst>
          </p:cNvPr>
          <p:cNvSpPr txBox="1"/>
          <p:nvPr/>
        </p:nvSpPr>
        <p:spPr>
          <a:xfrm>
            <a:off x="1016000" y="2108103"/>
            <a:ext cx="9668732" cy="3293209"/>
          </a:xfrm>
          <a:prstGeom prst="rect">
            <a:avLst/>
          </a:prstGeom>
          <a:noFill/>
        </p:spPr>
        <p:txBody>
          <a:bodyPr wrap="square" rtlCol="0">
            <a:spAutoFit/>
          </a:bodyPr>
          <a:lstStyle/>
          <a:p>
            <a:pPr>
              <a:spcAft>
                <a:spcPts val="1200"/>
              </a:spcAft>
            </a:pPr>
            <a:r>
              <a:rPr lang="en-CA" sz="2800" dirty="0"/>
              <a:t>Denise wants to grow at work. To do this, she needs to collaborate well</a:t>
            </a:r>
            <a:r>
              <a:rPr lang="en-CA" sz="2800" dirty="0" smtClean="0"/>
              <a:t>.</a:t>
            </a:r>
            <a:endParaRPr lang="en-CA" sz="2800" dirty="0"/>
          </a:p>
          <a:p>
            <a:pPr>
              <a:spcAft>
                <a:spcPts val="1200"/>
              </a:spcAft>
            </a:pPr>
            <a:r>
              <a:rPr lang="en-CA" sz="2800" dirty="0"/>
              <a:t>What areas should Denise work on to improve</a:t>
            </a:r>
            <a:r>
              <a:rPr lang="en-CA" sz="2800" dirty="0" smtClean="0"/>
              <a:t>?</a:t>
            </a:r>
            <a:endParaRPr lang="en-CA" sz="2800" dirty="0"/>
          </a:p>
          <a:p>
            <a:pPr>
              <a:spcAft>
                <a:spcPts val="1200"/>
              </a:spcAft>
            </a:pPr>
            <a:r>
              <a:rPr lang="en-US" sz="2800" b="1" dirty="0"/>
              <a:t>Do the task on page </a:t>
            </a:r>
            <a:r>
              <a:rPr lang="en-US" sz="2800" b="1" dirty="0" smtClean="0"/>
              <a:t>6</a:t>
            </a:r>
            <a:endParaRPr lang="en-US" sz="2800" b="1" dirty="0"/>
          </a:p>
          <a:p>
            <a:pPr>
              <a:spcAft>
                <a:spcPts val="1200"/>
              </a:spcAft>
            </a:pPr>
            <a:r>
              <a:rPr lang="en-US" sz="2800" b="1" dirty="0"/>
              <a:t>Reflect</a:t>
            </a:r>
          </a:p>
          <a:p>
            <a:endParaRPr lang="en-CA" sz="2800" dirty="0"/>
          </a:p>
        </p:txBody>
      </p:sp>
      <p:sp>
        <p:nvSpPr>
          <p:cNvPr id="7" name="TextBox 6">
            <a:extLst>
              <a:ext uri="{FF2B5EF4-FFF2-40B4-BE49-F238E27FC236}">
                <a16:creationId xmlns:a16="http://schemas.microsoft.com/office/drawing/2014/main" id="{E5F68D4A-7DCB-65F2-DD47-1C11F752FDC8}"/>
              </a:ext>
            </a:extLst>
          </p:cNvPr>
          <p:cNvSpPr txBox="1"/>
          <p:nvPr/>
        </p:nvSpPr>
        <p:spPr>
          <a:xfrm>
            <a:off x="1047750" y="1178960"/>
            <a:ext cx="10304659" cy="707886"/>
          </a:xfrm>
          <a:prstGeom prst="rect">
            <a:avLst/>
          </a:prstGeom>
          <a:noFill/>
        </p:spPr>
        <p:txBody>
          <a:bodyPr wrap="square">
            <a:spAutoFit/>
          </a:bodyPr>
          <a:lstStyle/>
          <a:p>
            <a:pPr>
              <a:spcBef>
                <a:spcPts val="600"/>
              </a:spcBef>
              <a:spcAft>
                <a:spcPts val="600"/>
              </a:spcAft>
            </a:pPr>
            <a:r>
              <a:rPr lang="en-CA" sz="4000" b="1" dirty="0">
                <a:solidFill>
                  <a:srgbClr val="316094"/>
                </a:solidFill>
                <a:effectLst/>
                <a:ea typeface="Times New Roman" panose="02020603050405020304" pitchFamily="18" charset="0"/>
                <a:cs typeface="Calibri" panose="020F0502020204030204" pitchFamily="34" charset="0"/>
              </a:rPr>
              <a:t>When to collaborate? </a:t>
            </a:r>
            <a:r>
              <a:rPr lang="en-CA" sz="4000" b="1" dirty="0" smtClean="0">
                <a:solidFill>
                  <a:srgbClr val="316094"/>
                </a:solidFill>
                <a:effectLst/>
                <a:ea typeface="Times New Roman" panose="02020603050405020304" pitchFamily="18" charset="0"/>
                <a:cs typeface="Calibri" panose="020F0502020204030204" pitchFamily="34" charset="0"/>
              </a:rPr>
              <a:t>Identify </a:t>
            </a:r>
            <a:r>
              <a:rPr lang="en-CA" sz="4000" b="1" dirty="0">
                <a:solidFill>
                  <a:srgbClr val="316094"/>
                </a:solidFill>
                <a:effectLst/>
                <a:ea typeface="Times New Roman" panose="02020603050405020304" pitchFamily="18" charset="0"/>
                <a:cs typeface="Calibri" panose="020F0502020204030204" pitchFamily="34" charset="0"/>
              </a:rPr>
              <a:t>areas</a:t>
            </a:r>
            <a:endParaRPr lang="en-US" sz="4000" b="1" dirty="0">
              <a:solidFill>
                <a:srgbClr val="316094"/>
              </a:solidFill>
              <a:effectLst/>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36051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E9C882-7556-4B1E-AECA-851CDE71D09B}"/>
              </a:ext>
            </a:extLst>
          </p:cNvPr>
          <p:cNvSpPr txBox="1"/>
          <p:nvPr/>
        </p:nvSpPr>
        <p:spPr>
          <a:xfrm>
            <a:off x="1016000" y="2424283"/>
            <a:ext cx="10613572" cy="2031325"/>
          </a:xfrm>
          <a:prstGeom prst="rect">
            <a:avLst/>
          </a:prstGeom>
          <a:noFill/>
        </p:spPr>
        <p:txBody>
          <a:bodyPr wrap="square">
            <a:spAutoFit/>
          </a:bodyPr>
          <a:lstStyle/>
          <a:p>
            <a:pPr marL="0" indent="0">
              <a:lnSpc>
                <a:spcPct val="150000"/>
              </a:lnSpc>
              <a:buNone/>
            </a:pPr>
            <a:r>
              <a:rPr lang="en-US" sz="2800" dirty="0"/>
              <a:t>What could Denise do to collaborate better</a:t>
            </a:r>
            <a:r>
              <a:rPr lang="en-US" sz="2800" dirty="0" smtClean="0"/>
              <a:t>?</a:t>
            </a:r>
            <a:endParaRPr lang="en-CA" sz="2800" dirty="0"/>
          </a:p>
          <a:p>
            <a:pPr>
              <a:lnSpc>
                <a:spcPct val="150000"/>
              </a:lnSpc>
            </a:pPr>
            <a:r>
              <a:rPr lang="en-CA" sz="2800" b="1" dirty="0"/>
              <a:t>Do the task on page </a:t>
            </a:r>
            <a:r>
              <a:rPr lang="en-CA" sz="2800" b="1" dirty="0"/>
              <a:t>8</a:t>
            </a:r>
            <a:endParaRPr lang="en-CA" sz="2800" b="1" dirty="0"/>
          </a:p>
          <a:p>
            <a:pPr>
              <a:lnSpc>
                <a:spcPct val="150000"/>
              </a:lnSpc>
            </a:pPr>
            <a:r>
              <a:rPr lang="en-CA" sz="2800" b="1" dirty="0"/>
              <a:t>Reflect</a:t>
            </a: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
        <p:nvSpPr>
          <p:cNvPr id="11" name="TextBox 10">
            <a:extLst>
              <a:ext uri="{FF2B5EF4-FFF2-40B4-BE49-F238E27FC236}">
                <a16:creationId xmlns:a16="http://schemas.microsoft.com/office/drawing/2014/main" id="{E5F68D4A-7DCB-65F2-DD47-1C11F752FDC8}"/>
              </a:ext>
            </a:extLst>
          </p:cNvPr>
          <p:cNvSpPr txBox="1"/>
          <p:nvPr/>
        </p:nvSpPr>
        <p:spPr>
          <a:xfrm>
            <a:off x="1036638" y="1220494"/>
            <a:ext cx="10304659" cy="1182375"/>
          </a:xfrm>
          <a:prstGeom prst="rect">
            <a:avLst/>
          </a:prstGeom>
          <a:noFill/>
        </p:spPr>
        <p:txBody>
          <a:bodyPr wrap="square">
            <a:spAutoFit/>
          </a:bodyPr>
          <a:lstStyle/>
          <a:p>
            <a:pPr>
              <a:lnSpc>
                <a:spcPts val="4200"/>
              </a:lnSpc>
            </a:pPr>
            <a:r>
              <a:rPr lang="en-US" sz="4000" b="1" dirty="0">
                <a:solidFill>
                  <a:srgbClr val="316094"/>
                </a:solidFill>
                <a:effectLst/>
                <a:ea typeface="Times New Roman" panose="02020603050405020304" pitchFamily="18" charset="0"/>
                <a:cs typeface="Calibri" panose="020F0502020204030204" pitchFamily="34" charset="0"/>
              </a:rPr>
              <a:t>What does collaboration look like? </a:t>
            </a:r>
          </a:p>
          <a:p>
            <a:pPr>
              <a:lnSpc>
                <a:spcPts val="4200"/>
              </a:lnSpc>
            </a:pPr>
            <a:r>
              <a:rPr lang="en-US" sz="4000" b="1" dirty="0">
                <a:solidFill>
                  <a:srgbClr val="316094"/>
                </a:solidFill>
                <a:effectLst/>
                <a:ea typeface="Times New Roman" panose="02020603050405020304" pitchFamily="18" charset="0"/>
                <a:cs typeface="Calibri" panose="020F0502020204030204" pitchFamily="34" charset="0"/>
              </a:rPr>
              <a:t>Identify actions </a:t>
            </a:r>
          </a:p>
        </p:txBody>
      </p:sp>
    </p:spTree>
    <p:custDataLst>
      <p:tags r:id="rId1"/>
    </p:custDataLst>
    <p:extLst>
      <p:ext uri="{BB962C8B-B14F-4D97-AF65-F5344CB8AC3E}">
        <p14:creationId xmlns:p14="http://schemas.microsoft.com/office/powerpoint/2010/main" val="12155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F68D4A-7DCB-65F2-DD47-1C11F752FDC8}"/>
              </a:ext>
            </a:extLst>
          </p:cNvPr>
          <p:cNvSpPr txBox="1"/>
          <p:nvPr/>
        </p:nvSpPr>
        <p:spPr>
          <a:xfrm>
            <a:off x="1036638" y="1261986"/>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Why collaborate</a:t>
            </a:r>
            <a:r>
              <a:rPr lang="en-US" sz="4000" b="1" dirty="0" smtClean="0">
                <a:solidFill>
                  <a:srgbClr val="316094"/>
                </a:solidFill>
                <a:effectLst/>
                <a:ea typeface="Times New Roman" panose="02020603050405020304" pitchFamily="18" charset="0"/>
                <a:cs typeface="Calibri" panose="020F0502020204030204" pitchFamily="34" charset="0"/>
              </a:rPr>
              <a:t>?</a:t>
            </a:r>
            <a:r>
              <a:rPr lang="en-US" sz="4000" b="1" dirty="0">
                <a:solidFill>
                  <a:srgbClr val="316094"/>
                </a:solidFill>
                <a:ea typeface="Times New Roman" panose="02020603050405020304" pitchFamily="18" charset="0"/>
                <a:cs typeface="Calibri" panose="020F0502020204030204" pitchFamily="34" charset="0"/>
              </a:rPr>
              <a:t> </a:t>
            </a:r>
            <a:r>
              <a:rPr lang="en-US" sz="4000" b="1" dirty="0" smtClean="0">
                <a:solidFill>
                  <a:srgbClr val="316094"/>
                </a:solidFill>
                <a:effectLst/>
                <a:ea typeface="Times New Roman" panose="02020603050405020304" pitchFamily="18" charset="0"/>
                <a:cs typeface="Calibri" panose="020F0502020204030204" pitchFamily="34" charset="0"/>
              </a:rPr>
              <a:t>Identify </a:t>
            </a:r>
            <a:r>
              <a:rPr lang="en-US" sz="4000" b="1" dirty="0">
                <a:solidFill>
                  <a:srgbClr val="316094"/>
                </a:solidFill>
                <a:effectLst/>
                <a:ea typeface="Times New Roman" panose="02020603050405020304" pitchFamily="18" charset="0"/>
                <a:cs typeface="Calibri" panose="020F0502020204030204" pitchFamily="34" charset="0"/>
              </a:rPr>
              <a:t>the purpose </a:t>
            </a:r>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
        <p:nvSpPr>
          <p:cNvPr id="12" name="Rounded Rectangle 6">
            <a:extLst>
              <a:ext uri="{FF2B5EF4-FFF2-40B4-BE49-F238E27FC236}">
                <a16:creationId xmlns:a16="http://schemas.microsoft.com/office/drawing/2014/main" id="{764E634C-005A-637D-EC25-A814DC681132}"/>
              </a:ext>
            </a:extLst>
          </p:cNvPr>
          <p:cNvSpPr/>
          <p:nvPr/>
        </p:nvSpPr>
        <p:spPr>
          <a:xfrm>
            <a:off x="1148471" y="2190766"/>
            <a:ext cx="10325701" cy="2988626"/>
          </a:xfrm>
          <a:prstGeom prst="roundRect">
            <a:avLst>
              <a:gd name="adj" fmla="val 6128"/>
            </a:avLst>
          </a:prstGeom>
          <a:solidFill>
            <a:srgbClr val="AB003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36000" numCol="1" spcCol="0" rtlCol="0" fromWordArt="0" anchor="t" anchorCtr="0" forceAA="0" compatLnSpc="1">
            <a:prstTxWarp prst="textNoShape">
              <a:avLst/>
            </a:prstTxWarp>
            <a:noAutofit/>
          </a:bodyPr>
          <a:lstStyle/>
          <a:p>
            <a:pPr>
              <a:spcAft>
                <a:spcPts val="1200"/>
              </a:spcAft>
            </a:pPr>
            <a:r>
              <a:rPr lang="en-US" sz="2400" b="1" dirty="0">
                <a:solidFill>
                  <a:schemeClr val="tx1"/>
                </a:solidFill>
              </a:rPr>
              <a:t>Collaborating at work can be very rewarding. </a:t>
            </a:r>
            <a:r>
              <a:rPr lang="en-US" sz="2400" dirty="0">
                <a:solidFill>
                  <a:schemeClr val="tx1"/>
                </a:solidFill>
              </a:rPr>
              <a:t>It allows you to contribute to your team and help others become part of it. </a:t>
            </a:r>
            <a:r>
              <a:rPr lang="en-US" sz="2400" dirty="0" smtClean="0">
                <a:solidFill>
                  <a:schemeClr val="tx1"/>
                </a:solidFill>
              </a:rPr>
              <a:t>You </a:t>
            </a:r>
            <a:r>
              <a:rPr lang="en-US" sz="2400" dirty="0">
                <a:solidFill>
                  <a:schemeClr val="tx1"/>
                </a:solidFill>
              </a:rPr>
              <a:t>become a valuable employee.</a:t>
            </a:r>
          </a:p>
          <a:p>
            <a:pPr>
              <a:spcAft>
                <a:spcPts val="1200"/>
              </a:spcAft>
            </a:pPr>
            <a:r>
              <a:rPr lang="en-US" sz="2400" dirty="0">
                <a:solidFill>
                  <a:schemeClr val="tx1"/>
                </a:solidFill>
              </a:rPr>
              <a:t>Collaborating well may not be easy. It often means you get more responsibilities and need to work with others more.</a:t>
            </a:r>
          </a:p>
          <a:p>
            <a:pPr>
              <a:spcAft>
                <a:spcPts val="1200"/>
              </a:spcAft>
            </a:pPr>
            <a:r>
              <a:rPr lang="en-US" sz="2400" dirty="0">
                <a:solidFill>
                  <a:schemeClr val="tx1"/>
                </a:solidFill>
              </a:rPr>
              <a:t>If you keep in mind how you, your team and your employer can benefit when you collaborate well, you can continue to improve </a:t>
            </a:r>
            <a:r>
              <a:rPr lang="en-US" sz="2400" dirty="0" smtClean="0">
                <a:solidFill>
                  <a:schemeClr val="tx1"/>
                </a:solidFill>
              </a:rPr>
              <a:t>and </a:t>
            </a:r>
            <a:r>
              <a:rPr lang="en-US" sz="2400" dirty="0">
                <a:solidFill>
                  <a:schemeClr val="tx1"/>
                </a:solidFill>
              </a:rPr>
              <a:t>thrive at work.</a:t>
            </a:r>
            <a:endParaRPr lang="en-CA" sz="2400" dirty="0">
              <a:solidFill>
                <a:schemeClr val="tx1"/>
              </a:solidFill>
            </a:endParaRPr>
          </a:p>
          <a:p>
            <a:r>
              <a:rPr lang="en-CA" sz="2000" dirty="0">
                <a:solidFill>
                  <a:schemeClr val="tx1"/>
                </a:solidFill>
                <a:ea typeface="Yu Gothic Light"/>
              </a:rPr>
              <a:t> </a:t>
            </a:r>
            <a:endParaRPr lang="en-CA" sz="2000" dirty="0">
              <a:solidFill>
                <a:schemeClr val="tx1"/>
              </a:solidFill>
              <a:effectLst/>
              <a:ea typeface="Yu Gothic Light" panose="020B0300000000000000" pitchFamily="34" charset="-128"/>
            </a:endParaRPr>
          </a:p>
        </p:txBody>
      </p:sp>
    </p:spTree>
    <p:custDataLst>
      <p:tags r:id="rId1"/>
    </p:custDataLst>
    <p:extLst>
      <p:ext uri="{BB962C8B-B14F-4D97-AF65-F5344CB8AC3E}">
        <p14:creationId xmlns:p14="http://schemas.microsoft.com/office/powerpoint/2010/main" val="226116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6950BFC3-D8DA-4A85-94F7-54DA5524770B}">
      <p188:commentRel xmlns="" xmlns:p188="http://schemas.microsoft.com/office/powerpoint/2018/8/main" r:id="rId4"/>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1EB2B6-3C25-1544-5BBB-65787AAC9443}"/>
              </a:ext>
            </a:extLst>
          </p:cNvPr>
          <p:cNvSpPr txBox="1"/>
          <p:nvPr/>
        </p:nvSpPr>
        <p:spPr>
          <a:xfrm>
            <a:off x="1016000" y="1908079"/>
            <a:ext cx="5635161" cy="1384995"/>
          </a:xfrm>
          <a:prstGeom prst="rect">
            <a:avLst/>
          </a:prstGeom>
          <a:noFill/>
        </p:spPr>
        <p:txBody>
          <a:bodyPr wrap="square">
            <a:spAutoFit/>
          </a:bodyPr>
          <a:lstStyle/>
          <a:p>
            <a:pPr>
              <a:lnSpc>
                <a:spcPct val="150000"/>
              </a:lnSpc>
            </a:pPr>
            <a:r>
              <a:rPr lang="en-CA" sz="2800" b="1" dirty="0"/>
              <a:t>Do the task on page </a:t>
            </a:r>
            <a:r>
              <a:rPr lang="en-CA" sz="2800" b="1" dirty="0" smtClean="0"/>
              <a:t>9 and 10</a:t>
            </a:r>
            <a:endParaRPr lang="en-CA" sz="2800" b="1" dirty="0"/>
          </a:p>
          <a:p>
            <a:pPr>
              <a:lnSpc>
                <a:spcPct val="150000"/>
              </a:lnSpc>
            </a:pPr>
            <a:r>
              <a:rPr lang="en-CA" sz="2800" b="1" dirty="0"/>
              <a:t>Reflect</a:t>
            </a:r>
          </a:p>
        </p:txBody>
      </p:sp>
      <p:sp>
        <p:nvSpPr>
          <p:cNvPr id="7" name="TextBox 6">
            <a:extLst>
              <a:ext uri="{FF2B5EF4-FFF2-40B4-BE49-F238E27FC236}">
                <a16:creationId xmlns:a16="http://schemas.microsoft.com/office/drawing/2014/main" id="{E5F68D4A-7DCB-65F2-DD47-1C11F752FDC8}"/>
              </a:ext>
            </a:extLst>
          </p:cNvPr>
          <p:cNvSpPr txBox="1"/>
          <p:nvPr/>
        </p:nvSpPr>
        <p:spPr>
          <a:xfrm>
            <a:off x="1036638" y="1173086"/>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Why collaborate</a:t>
            </a:r>
            <a:r>
              <a:rPr lang="en-US" sz="4000" b="1" dirty="0" smtClean="0">
                <a:solidFill>
                  <a:srgbClr val="316094"/>
                </a:solidFill>
                <a:effectLst/>
                <a:ea typeface="Times New Roman" panose="02020603050405020304" pitchFamily="18" charset="0"/>
                <a:cs typeface="Calibri" panose="020F0502020204030204" pitchFamily="34" charset="0"/>
              </a:rPr>
              <a:t>?</a:t>
            </a:r>
            <a:r>
              <a:rPr lang="en-US" sz="4000" b="1" dirty="0">
                <a:solidFill>
                  <a:srgbClr val="316094"/>
                </a:solidFill>
                <a:ea typeface="Times New Roman" panose="02020603050405020304" pitchFamily="18" charset="0"/>
                <a:cs typeface="Calibri" panose="020F0502020204030204" pitchFamily="34" charset="0"/>
              </a:rPr>
              <a:t> </a:t>
            </a:r>
            <a:r>
              <a:rPr lang="en-US" sz="4000" b="1" dirty="0" smtClean="0">
                <a:solidFill>
                  <a:srgbClr val="316094"/>
                </a:solidFill>
                <a:effectLst/>
                <a:ea typeface="Times New Roman" panose="02020603050405020304" pitchFamily="18" charset="0"/>
                <a:cs typeface="Calibri" panose="020F0502020204030204" pitchFamily="34" charset="0"/>
              </a:rPr>
              <a:t>Identify </a:t>
            </a:r>
            <a:r>
              <a:rPr lang="en-US" sz="4000" b="1" dirty="0">
                <a:solidFill>
                  <a:srgbClr val="316094"/>
                </a:solidFill>
                <a:effectLst/>
                <a:ea typeface="Times New Roman" panose="02020603050405020304" pitchFamily="18" charset="0"/>
                <a:cs typeface="Calibri" panose="020F0502020204030204" pitchFamily="34" charset="0"/>
              </a:rPr>
              <a:t>the purpose </a:t>
            </a:r>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60002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0C9A33-054E-EDEE-4AE0-A26A96BAF5EB}"/>
              </a:ext>
            </a:extLst>
          </p:cNvPr>
          <p:cNvSpPr txBox="1"/>
          <p:nvPr/>
        </p:nvSpPr>
        <p:spPr>
          <a:xfrm>
            <a:off x="1016000" y="2044979"/>
            <a:ext cx="9607164" cy="3447098"/>
          </a:xfrm>
          <a:prstGeom prst="rect">
            <a:avLst/>
          </a:prstGeom>
          <a:noFill/>
        </p:spPr>
        <p:txBody>
          <a:bodyPr wrap="square">
            <a:spAutoFit/>
          </a:bodyPr>
          <a:lstStyle/>
          <a:p>
            <a:pPr>
              <a:spcAft>
                <a:spcPts val="1200"/>
              </a:spcAft>
            </a:pPr>
            <a:endParaRPr lang="en-CA" sz="2800" b="1" dirty="0"/>
          </a:p>
          <a:p>
            <a:pPr>
              <a:spcAft>
                <a:spcPts val="1200"/>
              </a:spcAft>
            </a:pPr>
            <a:endParaRPr lang="en-CA" sz="2800" b="1" dirty="0"/>
          </a:p>
          <a:p>
            <a:pPr>
              <a:spcAft>
                <a:spcPts val="1200"/>
              </a:spcAft>
            </a:pPr>
            <a:r>
              <a:rPr lang="en-CA" sz="2800" b="1" dirty="0" smtClean="0"/>
              <a:t>Reflect</a:t>
            </a:r>
            <a:endParaRPr lang="en-CA" sz="2800" b="1" dirty="0"/>
          </a:p>
          <a:p>
            <a:pPr>
              <a:spcAft>
                <a:spcPts val="1200"/>
              </a:spcAft>
            </a:pPr>
            <a:r>
              <a:rPr lang="en-CA" sz="2800" dirty="0"/>
              <a:t>Strategies to give feedback</a:t>
            </a:r>
          </a:p>
          <a:p>
            <a:pPr>
              <a:spcAft>
                <a:spcPts val="1200"/>
              </a:spcAft>
            </a:pPr>
            <a:r>
              <a:rPr lang="en-CA" sz="2800" dirty="0"/>
              <a:t>Strategies to give clear instructions</a:t>
            </a:r>
          </a:p>
          <a:p>
            <a:pPr>
              <a:spcAft>
                <a:spcPts val="1200"/>
              </a:spcAft>
            </a:pPr>
            <a:r>
              <a:rPr lang="en-CA" sz="2800" dirty="0"/>
              <a:t>Strategies to prioritize tasks</a:t>
            </a:r>
          </a:p>
        </p:txBody>
      </p:sp>
      <p:sp>
        <p:nvSpPr>
          <p:cNvPr id="9" name="TextBox 8">
            <a:extLst>
              <a:ext uri="{FF2B5EF4-FFF2-40B4-BE49-F238E27FC236}">
                <a16:creationId xmlns:a16="http://schemas.microsoft.com/office/drawing/2014/main" id="{CDDBDFEB-A443-17E6-68E5-29A96CD5CCBB}"/>
              </a:ext>
            </a:extLst>
          </p:cNvPr>
          <p:cNvSpPr txBox="1"/>
          <p:nvPr/>
        </p:nvSpPr>
        <p:spPr>
          <a:xfrm>
            <a:off x="1015999" y="2565936"/>
            <a:ext cx="10314609" cy="523220"/>
          </a:xfrm>
          <a:prstGeom prst="rect">
            <a:avLst/>
          </a:prstGeom>
          <a:noFill/>
        </p:spPr>
        <p:txBody>
          <a:bodyPr wrap="square">
            <a:spAutoFit/>
          </a:bodyPr>
          <a:lstStyle/>
          <a:p>
            <a:r>
              <a:rPr lang="en-US" sz="2800" dirty="0"/>
              <a:t>There are many strategies that can help you collaborate more easily. </a:t>
            </a:r>
          </a:p>
        </p:txBody>
      </p:sp>
      <p:sp>
        <p:nvSpPr>
          <p:cNvPr id="11" name="TextBox 10">
            <a:extLst>
              <a:ext uri="{FF2B5EF4-FFF2-40B4-BE49-F238E27FC236}">
                <a16:creationId xmlns:a16="http://schemas.microsoft.com/office/drawing/2014/main" id="{A1CC9A86-3CB7-0ED7-CD25-C18934B5DA2F}"/>
              </a:ext>
            </a:extLst>
          </p:cNvPr>
          <p:cNvSpPr txBox="1"/>
          <p:nvPr/>
        </p:nvSpPr>
        <p:spPr>
          <a:xfrm>
            <a:off x="1036638" y="1233637"/>
            <a:ext cx="10304659" cy="1182375"/>
          </a:xfrm>
          <a:prstGeom prst="rect">
            <a:avLst/>
          </a:prstGeom>
          <a:noFill/>
        </p:spPr>
        <p:txBody>
          <a:bodyPr wrap="square">
            <a:spAutoFit/>
          </a:bodyPr>
          <a:lstStyle/>
          <a:p>
            <a:pPr>
              <a:lnSpc>
                <a:spcPts val="4200"/>
              </a:lnSpc>
            </a:pPr>
            <a:r>
              <a:rPr lang="en-US" sz="4000" b="1" dirty="0">
                <a:solidFill>
                  <a:srgbClr val="316094"/>
                </a:solidFill>
                <a:effectLst/>
                <a:ea typeface="Times New Roman" panose="02020603050405020304" pitchFamily="18" charset="0"/>
                <a:cs typeface="Calibri" panose="020F0502020204030204" pitchFamily="34" charset="0"/>
              </a:rPr>
              <a:t>How can you collaborate effectively? </a:t>
            </a:r>
          </a:p>
          <a:p>
            <a:pPr>
              <a:lnSpc>
                <a:spcPts val="4200"/>
              </a:lnSpc>
            </a:pPr>
            <a:r>
              <a:rPr lang="en-US" sz="4000" b="1" dirty="0">
                <a:solidFill>
                  <a:srgbClr val="316094"/>
                </a:solidFill>
                <a:effectLst/>
                <a:ea typeface="Times New Roman" panose="02020603050405020304" pitchFamily="18" charset="0"/>
                <a:cs typeface="Calibri" panose="020F0502020204030204" pitchFamily="34" charset="0"/>
              </a:rPr>
              <a:t>Identify and </a:t>
            </a:r>
            <a:r>
              <a:rPr lang="en-US" sz="4000" b="1" dirty="0" err="1">
                <a:solidFill>
                  <a:srgbClr val="316094"/>
                </a:solidFill>
                <a:effectLst/>
                <a:ea typeface="Times New Roman" panose="02020603050405020304" pitchFamily="18" charset="0"/>
                <a:cs typeface="Calibri" panose="020F0502020204030204" pitchFamily="34" charset="0"/>
              </a:rPr>
              <a:t>practise</a:t>
            </a:r>
            <a:r>
              <a:rPr lang="en-US" sz="4000" b="1" dirty="0">
                <a:solidFill>
                  <a:srgbClr val="316094"/>
                </a:solidFill>
                <a:effectLst/>
                <a:ea typeface="Times New Roman" panose="02020603050405020304" pitchFamily="18" charset="0"/>
                <a:cs typeface="Calibri" panose="020F0502020204030204" pitchFamily="34" charset="0"/>
              </a:rPr>
              <a:t> strategies</a:t>
            </a:r>
          </a:p>
        </p:txBody>
      </p:sp>
      <p:sp>
        <p:nvSpPr>
          <p:cNvPr id="12" name="TextBox 11"/>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13" name="Rectangle 12">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14785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68D4A-7DCB-65F2-DD47-1C11F752FDC8}"/>
              </a:ext>
            </a:extLst>
          </p:cNvPr>
          <p:cNvSpPr txBox="1"/>
          <p:nvPr/>
        </p:nvSpPr>
        <p:spPr>
          <a:xfrm>
            <a:off x="1016000" y="1264476"/>
            <a:ext cx="8100066"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give feedback</a:t>
            </a:r>
          </a:p>
        </p:txBody>
      </p:sp>
      <p:sp>
        <p:nvSpPr>
          <p:cNvPr id="7" name="TextBox 6"/>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
        <p:nvSpPr>
          <p:cNvPr id="12" name="Rounded Rectangle 6">
            <a:extLst>
              <a:ext uri="{FF2B5EF4-FFF2-40B4-BE49-F238E27FC236}">
                <a16:creationId xmlns:a16="http://schemas.microsoft.com/office/drawing/2014/main" id="{764E634C-005A-637D-EC25-A814DC681132}"/>
              </a:ext>
            </a:extLst>
          </p:cNvPr>
          <p:cNvSpPr/>
          <p:nvPr/>
        </p:nvSpPr>
        <p:spPr>
          <a:xfrm>
            <a:off x="1137429" y="2142437"/>
            <a:ext cx="9420136" cy="3003826"/>
          </a:xfrm>
          <a:prstGeom prst="roundRect">
            <a:avLst>
              <a:gd name="adj" fmla="val 6128"/>
            </a:avLst>
          </a:prstGeom>
          <a:solidFill>
            <a:srgbClr val="AB003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36000" numCol="1" spcCol="0" rtlCol="0" fromWordArt="0" anchor="t" anchorCtr="0" forceAA="0" compatLnSpc="1">
            <a:prstTxWarp prst="textNoShape">
              <a:avLst/>
            </a:prstTxWarp>
            <a:noAutofit/>
          </a:bodyPr>
          <a:lstStyle/>
          <a:p>
            <a:r>
              <a:rPr lang="en-CA" sz="2400" b="1" dirty="0">
                <a:solidFill>
                  <a:srgbClr val="000000"/>
                </a:solidFill>
                <a:latin typeface="Calibri" panose="020F0502020204030204" pitchFamily="34" charset="0"/>
                <a:ea typeface="Yu Gothic Light" panose="020B0300000000000000" pitchFamily="34" charset="-128"/>
              </a:rPr>
              <a:t>Giving your co-workers feedback is a way to collaborate. </a:t>
            </a:r>
            <a:br>
              <a:rPr lang="en-CA" sz="2400" b="1" dirty="0">
                <a:solidFill>
                  <a:srgbClr val="000000"/>
                </a:solidFill>
                <a:latin typeface="Calibri" panose="020F0502020204030204" pitchFamily="34" charset="0"/>
                <a:ea typeface="Yu Gothic Light" panose="020B0300000000000000" pitchFamily="34" charset="-128"/>
              </a:rPr>
            </a:br>
            <a:r>
              <a:rPr lang="en-CA" sz="2400" dirty="0">
                <a:solidFill>
                  <a:srgbClr val="000000"/>
                </a:solidFill>
                <a:latin typeface="Calibri" panose="020F0502020204030204" pitchFamily="34" charset="0"/>
                <a:ea typeface="Yu Gothic Light" panose="020B0300000000000000" pitchFamily="34" charset="-128"/>
              </a:rPr>
              <a:t>When you give feedback in a positive way, you build relationships with </a:t>
            </a:r>
            <a:r>
              <a:rPr lang="en-CA" sz="2400" dirty="0" smtClean="0">
                <a:solidFill>
                  <a:srgbClr val="000000"/>
                </a:solidFill>
                <a:latin typeface="Calibri" panose="020F0502020204030204" pitchFamily="34" charset="0"/>
                <a:ea typeface="Yu Gothic Light" panose="020B0300000000000000" pitchFamily="34" charset="-128"/>
              </a:rPr>
              <a:t/>
            </a:r>
            <a:br>
              <a:rPr lang="en-CA" sz="2400" dirty="0" smtClean="0">
                <a:solidFill>
                  <a:srgbClr val="000000"/>
                </a:solidFill>
                <a:latin typeface="Calibri" panose="020F0502020204030204" pitchFamily="34" charset="0"/>
                <a:ea typeface="Yu Gothic Light" panose="020B0300000000000000" pitchFamily="34" charset="-128"/>
              </a:rPr>
            </a:br>
            <a:r>
              <a:rPr lang="en-CA" sz="2400" dirty="0" smtClean="0">
                <a:solidFill>
                  <a:srgbClr val="000000"/>
                </a:solidFill>
                <a:latin typeface="Calibri" panose="020F0502020204030204" pitchFamily="34" charset="0"/>
                <a:ea typeface="Yu Gothic Light" panose="020B0300000000000000" pitchFamily="34" charset="-128"/>
              </a:rPr>
              <a:t>your </a:t>
            </a:r>
            <a:r>
              <a:rPr lang="en-CA" sz="2400" dirty="0">
                <a:solidFill>
                  <a:srgbClr val="000000"/>
                </a:solidFill>
                <a:latin typeface="Calibri" panose="020F0502020204030204" pitchFamily="34" charset="0"/>
                <a:ea typeface="Yu Gothic Light" panose="020B0300000000000000" pitchFamily="34" charset="-128"/>
              </a:rPr>
              <a:t>co-workers. Good relationships are important for thriving at work. </a:t>
            </a:r>
          </a:p>
          <a:p>
            <a:endParaRPr lang="en-CA" sz="2400" dirty="0">
              <a:solidFill>
                <a:srgbClr val="000000"/>
              </a:solidFill>
              <a:latin typeface="Calibri" panose="020F0502020204030204" pitchFamily="34" charset="0"/>
              <a:ea typeface="Yu Gothic Light" panose="020B0300000000000000" pitchFamily="34" charset="-128"/>
            </a:endParaRPr>
          </a:p>
          <a:p>
            <a:r>
              <a:rPr lang="en-US" sz="2400" dirty="0">
                <a:solidFill>
                  <a:srgbClr val="000000"/>
                </a:solidFill>
              </a:rPr>
              <a:t>Giving feedback in a positive way can also help prevent conflicts.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If </a:t>
            </a:r>
            <a:r>
              <a:rPr lang="en-US" sz="2400" dirty="0">
                <a:solidFill>
                  <a:srgbClr val="000000"/>
                </a:solidFill>
              </a:rPr>
              <a:t>you give feedback in a good way, it’s likely your co-workers will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respond </a:t>
            </a:r>
            <a:r>
              <a:rPr lang="en-US" sz="2400" dirty="0">
                <a:solidFill>
                  <a:srgbClr val="000000"/>
                </a:solidFill>
              </a:rPr>
              <a:t>to it in a positive way too. </a:t>
            </a:r>
            <a:endParaRPr lang="en-CA" sz="2400" dirty="0">
              <a:solidFill>
                <a:srgbClr val="000000"/>
              </a:solidFill>
            </a:endParaRPr>
          </a:p>
          <a:p>
            <a:r>
              <a:rPr lang="en-CA" sz="2000" dirty="0">
                <a:solidFill>
                  <a:srgbClr val="000000"/>
                </a:solidFill>
                <a:ea typeface="Yu Gothic Light"/>
              </a:rPr>
              <a:t> </a:t>
            </a:r>
            <a:endParaRPr lang="en-CA" sz="2000" dirty="0">
              <a:solidFill>
                <a:srgbClr val="000000"/>
              </a:solidFill>
              <a:effectLst/>
              <a:ea typeface="Yu Gothic Light" panose="020B0300000000000000" pitchFamily="34" charset="-128"/>
            </a:endParaRPr>
          </a:p>
        </p:txBody>
      </p:sp>
    </p:spTree>
    <p:custDataLst>
      <p:tags r:id="rId1"/>
    </p:custDataLst>
    <p:extLst>
      <p:ext uri="{BB962C8B-B14F-4D97-AF65-F5344CB8AC3E}">
        <p14:creationId xmlns:p14="http://schemas.microsoft.com/office/powerpoint/2010/main" val="102956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C37B0E-5702-5240-CF84-E767745627DA}"/>
              </a:ext>
            </a:extLst>
          </p:cNvPr>
          <p:cNvSpPr txBox="1"/>
          <p:nvPr/>
        </p:nvSpPr>
        <p:spPr>
          <a:xfrm>
            <a:off x="1016000" y="2096056"/>
            <a:ext cx="8574157" cy="3924151"/>
          </a:xfrm>
          <a:prstGeom prst="rect">
            <a:avLst/>
          </a:prstGeom>
          <a:noFill/>
        </p:spPr>
        <p:txBody>
          <a:bodyPr wrap="square" rtlCol="0">
            <a:spAutoFit/>
          </a:bodyPr>
          <a:lstStyle/>
          <a:p>
            <a:pPr>
              <a:spcAft>
                <a:spcPts val="600"/>
              </a:spcAft>
            </a:pPr>
            <a:r>
              <a:rPr lang="en-CA" sz="2800" dirty="0" smtClean="0"/>
              <a:t>Decide </a:t>
            </a:r>
            <a:r>
              <a:rPr lang="en-CA" sz="2800" dirty="0"/>
              <a:t>if you should give </a:t>
            </a:r>
            <a:r>
              <a:rPr lang="en-CA" sz="2800" dirty="0" smtClean="0"/>
              <a:t>feedback</a:t>
            </a:r>
            <a:endParaRPr lang="en-CA" sz="2800" dirty="0"/>
          </a:p>
          <a:p>
            <a:pPr>
              <a:spcAft>
                <a:spcPts val="600"/>
              </a:spcAft>
            </a:pPr>
            <a:r>
              <a:rPr lang="en-CA" sz="2800" dirty="0"/>
              <a:t>Choose the right </a:t>
            </a:r>
            <a:r>
              <a:rPr lang="en-CA" sz="2800" dirty="0" smtClean="0"/>
              <a:t>time</a:t>
            </a:r>
            <a:endParaRPr lang="en-CA" sz="2800" dirty="0"/>
          </a:p>
          <a:p>
            <a:pPr>
              <a:spcAft>
                <a:spcPts val="600"/>
              </a:spcAft>
            </a:pPr>
            <a:r>
              <a:rPr lang="en-CA" sz="2800" dirty="0"/>
              <a:t>Use positive body language and tone of </a:t>
            </a:r>
            <a:r>
              <a:rPr lang="en-CA" sz="2800" dirty="0" smtClean="0"/>
              <a:t>voice</a:t>
            </a:r>
            <a:endParaRPr lang="en-CA" sz="2800" dirty="0"/>
          </a:p>
          <a:p>
            <a:pPr>
              <a:spcAft>
                <a:spcPts val="600"/>
              </a:spcAft>
            </a:pPr>
            <a:r>
              <a:rPr lang="en-CA" sz="2800" dirty="0"/>
              <a:t>Make </a:t>
            </a:r>
            <a:r>
              <a:rPr lang="en-CA" sz="2800" dirty="0" smtClean="0"/>
              <a:t>suggestions</a:t>
            </a:r>
            <a:endParaRPr lang="en-CA" sz="2800" dirty="0"/>
          </a:p>
          <a:p>
            <a:pPr>
              <a:spcAft>
                <a:spcPts val="600"/>
              </a:spcAft>
            </a:pPr>
            <a:r>
              <a:rPr lang="en-CA" sz="2800" dirty="0"/>
              <a:t>Ask for their </a:t>
            </a:r>
            <a:r>
              <a:rPr lang="en-CA" sz="2800" dirty="0" smtClean="0"/>
              <a:t>ideas</a:t>
            </a:r>
            <a:endParaRPr lang="en-CA" sz="2800" dirty="0"/>
          </a:p>
          <a:p>
            <a:pPr>
              <a:spcAft>
                <a:spcPts val="600"/>
              </a:spcAft>
            </a:pPr>
            <a:r>
              <a:rPr lang="en-CA" sz="2800" dirty="0"/>
              <a:t>Be </a:t>
            </a:r>
            <a:r>
              <a:rPr lang="en-CA" sz="2800" dirty="0" smtClean="0"/>
              <a:t>respectful</a:t>
            </a:r>
            <a:endParaRPr lang="en-CA" sz="2800" dirty="0"/>
          </a:p>
          <a:p>
            <a:pPr>
              <a:spcAft>
                <a:spcPts val="600"/>
              </a:spcAft>
            </a:pPr>
            <a:r>
              <a:rPr lang="en-CA" sz="2800" dirty="0"/>
              <a:t>Be a positive role </a:t>
            </a:r>
            <a:r>
              <a:rPr lang="en-CA" sz="2800" dirty="0" smtClean="0"/>
              <a:t>model</a:t>
            </a:r>
            <a:endParaRPr lang="en-CA" sz="2800" dirty="0"/>
          </a:p>
          <a:p>
            <a:endParaRPr lang="en-CA" dirty="0"/>
          </a:p>
        </p:txBody>
      </p:sp>
      <p:sp>
        <p:nvSpPr>
          <p:cNvPr id="6" name="TextBox 5">
            <a:extLst>
              <a:ext uri="{FF2B5EF4-FFF2-40B4-BE49-F238E27FC236}">
                <a16:creationId xmlns:a16="http://schemas.microsoft.com/office/drawing/2014/main" id="{E5F68D4A-7DCB-65F2-DD47-1C11F752FDC8}"/>
              </a:ext>
            </a:extLst>
          </p:cNvPr>
          <p:cNvSpPr txBox="1"/>
          <p:nvPr/>
        </p:nvSpPr>
        <p:spPr>
          <a:xfrm>
            <a:off x="1016000" y="1264476"/>
            <a:ext cx="8100066"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give feedback</a:t>
            </a:r>
          </a:p>
        </p:txBody>
      </p:sp>
      <p:sp>
        <p:nvSpPr>
          <p:cNvPr id="7" name="TextBox 6"/>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23464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4"/>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5AFBE4-CA78-DE51-2D1B-B4506FF65142}"/>
              </a:ext>
            </a:extLst>
          </p:cNvPr>
          <p:cNvSpPr txBox="1"/>
          <p:nvPr/>
        </p:nvSpPr>
        <p:spPr>
          <a:xfrm>
            <a:off x="1016000" y="2081469"/>
            <a:ext cx="5635161" cy="1995418"/>
          </a:xfrm>
          <a:prstGeom prst="rect">
            <a:avLst/>
          </a:prstGeom>
          <a:noFill/>
        </p:spPr>
        <p:txBody>
          <a:bodyPr wrap="square">
            <a:spAutoFit/>
          </a:bodyPr>
          <a:lstStyle/>
          <a:p>
            <a:pPr>
              <a:lnSpc>
                <a:spcPct val="150000"/>
              </a:lnSpc>
            </a:pPr>
            <a:r>
              <a:rPr lang="en-CA" sz="2800" b="1" dirty="0"/>
              <a:t>Do task 1 on page </a:t>
            </a:r>
            <a:r>
              <a:rPr lang="en-CA" sz="2800" b="1" dirty="0" smtClean="0"/>
              <a:t>14</a:t>
            </a:r>
            <a:endParaRPr lang="en-CA" sz="2800" b="1" dirty="0"/>
          </a:p>
          <a:p>
            <a:pPr>
              <a:lnSpc>
                <a:spcPct val="150000"/>
              </a:lnSpc>
            </a:pPr>
            <a:r>
              <a:rPr lang="en-CA" sz="2800" b="1" dirty="0"/>
              <a:t>Do task 2 on page </a:t>
            </a:r>
            <a:r>
              <a:rPr lang="en-CA" sz="2800" b="1" dirty="0" smtClean="0"/>
              <a:t>15</a:t>
            </a:r>
            <a:endParaRPr lang="en-CA" sz="2800" b="1" dirty="0"/>
          </a:p>
          <a:p>
            <a:pPr>
              <a:lnSpc>
                <a:spcPct val="150000"/>
              </a:lnSpc>
            </a:pPr>
            <a:r>
              <a:rPr lang="en-CA" sz="2800" b="1" dirty="0"/>
              <a:t>Reflect</a:t>
            </a:r>
          </a:p>
        </p:txBody>
      </p:sp>
      <p:sp>
        <p:nvSpPr>
          <p:cNvPr id="7" name="TextBox 6">
            <a:extLst>
              <a:ext uri="{FF2B5EF4-FFF2-40B4-BE49-F238E27FC236}">
                <a16:creationId xmlns:a16="http://schemas.microsoft.com/office/drawing/2014/main" id="{E5F68D4A-7DCB-65F2-DD47-1C11F752FDC8}"/>
              </a:ext>
            </a:extLst>
          </p:cNvPr>
          <p:cNvSpPr txBox="1"/>
          <p:nvPr/>
        </p:nvSpPr>
        <p:spPr>
          <a:xfrm>
            <a:off x="1016000" y="1266296"/>
            <a:ext cx="8100066"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give feedback</a:t>
            </a:r>
          </a:p>
        </p:txBody>
      </p:sp>
      <p:sp>
        <p:nvSpPr>
          <p:cNvPr id="8" name="TextBox 7"/>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9" name="Rectangle 8">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314327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68D4A-7DCB-65F2-DD47-1C11F752FDC8}"/>
              </a:ext>
            </a:extLst>
          </p:cNvPr>
          <p:cNvSpPr txBox="1"/>
          <p:nvPr/>
        </p:nvSpPr>
        <p:spPr>
          <a:xfrm>
            <a:off x="1016000" y="1275522"/>
            <a:ext cx="8100066" cy="707886"/>
          </a:xfrm>
          <a:prstGeom prst="rect">
            <a:avLst/>
          </a:prstGeom>
          <a:noFill/>
        </p:spPr>
        <p:txBody>
          <a:bodyPr wrap="square">
            <a:spAutoFit/>
          </a:bodyPr>
          <a:lstStyle/>
          <a:p>
            <a:pPr>
              <a:spcBef>
                <a:spcPts val="600"/>
              </a:spcBef>
              <a:spcAft>
                <a:spcPts val="600"/>
              </a:spcAft>
            </a:pPr>
            <a:r>
              <a:rPr lang="en-US" sz="4000" b="1" dirty="0" err="1">
                <a:solidFill>
                  <a:srgbClr val="316094"/>
                </a:solidFill>
                <a:effectLst/>
                <a:ea typeface="Times New Roman" panose="02020603050405020304" pitchFamily="18" charset="0"/>
                <a:cs typeface="Calibri" panose="020F0502020204030204" pitchFamily="34" charset="0"/>
              </a:rPr>
              <a:t>Practise</a:t>
            </a:r>
            <a:r>
              <a:rPr lang="en-US" sz="4000" b="1" dirty="0">
                <a:solidFill>
                  <a:srgbClr val="316094"/>
                </a:solidFill>
                <a:effectLst/>
                <a:ea typeface="Times New Roman" panose="02020603050405020304" pitchFamily="18" charset="0"/>
                <a:cs typeface="Calibri" panose="020F0502020204030204" pitchFamily="34" charset="0"/>
              </a:rPr>
              <a:t> making suggestions</a:t>
            </a:r>
          </a:p>
        </p:txBody>
      </p:sp>
      <p:sp>
        <p:nvSpPr>
          <p:cNvPr id="6" name="TextBox 5">
            <a:extLst>
              <a:ext uri="{FF2B5EF4-FFF2-40B4-BE49-F238E27FC236}">
                <a16:creationId xmlns:a16="http://schemas.microsoft.com/office/drawing/2014/main" id="{075AFBE4-CA78-DE51-2D1B-B4506FF65142}"/>
              </a:ext>
            </a:extLst>
          </p:cNvPr>
          <p:cNvSpPr txBox="1"/>
          <p:nvPr/>
        </p:nvSpPr>
        <p:spPr>
          <a:xfrm>
            <a:off x="1016000" y="2186960"/>
            <a:ext cx="8605315" cy="1969770"/>
          </a:xfrm>
          <a:prstGeom prst="rect">
            <a:avLst/>
          </a:prstGeom>
          <a:noFill/>
        </p:spPr>
        <p:txBody>
          <a:bodyPr wrap="square">
            <a:spAutoFit/>
          </a:bodyPr>
          <a:lstStyle/>
          <a:p>
            <a:pPr>
              <a:spcAft>
                <a:spcPts val="1200"/>
              </a:spcAft>
            </a:pPr>
            <a:r>
              <a:rPr lang="en-CA" sz="2800" dirty="0"/>
              <a:t>When you make a suggestion, you ask your co-worker to think about an idea or a different way to do something. </a:t>
            </a:r>
            <a:endParaRPr lang="en-CA" sz="2800" b="1" dirty="0"/>
          </a:p>
          <a:p>
            <a:pPr>
              <a:spcAft>
                <a:spcPts val="1200"/>
              </a:spcAft>
            </a:pPr>
            <a:r>
              <a:rPr lang="en-CA" sz="2800" dirty="0"/>
              <a:t>When you make a suggestion, you show respect for your co-worker. You don’t tell them what to do. </a:t>
            </a:r>
            <a:endParaRPr lang="en-CA" sz="2800" b="1" dirty="0"/>
          </a:p>
        </p:txBody>
      </p:sp>
      <p:sp>
        <p:nvSpPr>
          <p:cNvPr id="7" name="TextBox 6"/>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281531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4"/>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5AFBE4-CA78-DE51-2D1B-B4506FF65142}"/>
              </a:ext>
            </a:extLst>
          </p:cNvPr>
          <p:cNvSpPr txBox="1"/>
          <p:nvPr/>
        </p:nvSpPr>
        <p:spPr>
          <a:xfrm>
            <a:off x="1255969" y="1607723"/>
            <a:ext cx="7662744" cy="1318181"/>
          </a:xfrm>
          <a:prstGeom prst="rect">
            <a:avLst/>
          </a:prstGeom>
          <a:noFill/>
        </p:spPr>
        <p:txBody>
          <a:bodyPr wrap="square">
            <a:spAutoFit/>
          </a:bodyPr>
          <a:lstStyle/>
          <a:p>
            <a:pPr>
              <a:lnSpc>
                <a:spcPct val="150000"/>
              </a:lnSpc>
            </a:pPr>
            <a:endParaRPr lang="en-CA" sz="2800" b="1"/>
          </a:p>
          <a:p>
            <a:pPr>
              <a:lnSpc>
                <a:spcPct val="150000"/>
              </a:lnSpc>
            </a:pPr>
            <a:endParaRPr lang="en-CA" sz="2800" b="1"/>
          </a:p>
        </p:txBody>
      </p:sp>
      <p:sp>
        <p:nvSpPr>
          <p:cNvPr id="5" name="TextBox 4">
            <a:extLst>
              <a:ext uri="{FF2B5EF4-FFF2-40B4-BE49-F238E27FC236}">
                <a16:creationId xmlns:a16="http://schemas.microsoft.com/office/drawing/2014/main" id="{ED60A320-B19F-5205-3C33-50AFAD46E041}"/>
              </a:ext>
            </a:extLst>
          </p:cNvPr>
          <p:cNvSpPr txBox="1"/>
          <p:nvPr/>
        </p:nvSpPr>
        <p:spPr>
          <a:xfrm>
            <a:off x="1016000" y="2065442"/>
            <a:ext cx="7662744" cy="3570208"/>
          </a:xfrm>
          <a:prstGeom prst="rect">
            <a:avLst/>
          </a:prstGeom>
          <a:noFill/>
        </p:spPr>
        <p:txBody>
          <a:bodyPr wrap="square">
            <a:spAutoFit/>
          </a:bodyPr>
          <a:lstStyle/>
          <a:p>
            <a:pPr>
              <a:spcAft>
                <a:spcPts val="1200"/>
              </a:spcAft>
            </a:pPr>
            <a:r>
              <a:rPr lang="en-CA" sz="2800" dirty="0"/>
              <a:t>One way to make a suggestion is to use words that show you just want to give an idea</a:t>
            </a:r>
            <a:r>
              <a:rPr lang="en-CA" sz="2800" dirty="0" smtClean="0"/>
              <a:t>:</a:t>
            </a:r>
            <a:endParaRPr lang="en-CA" sz="2800" dirty="0"/>
          </a:p>
          <a:p>
            <a:pPr marL="0" lvl="1" indent="-342900">
              <a:spcAft>
                <a:spcPts val="600"/>
              </a:spcAft>
              <a:buFont typeface="Arial" panose="020B0604020202020204" pitchFamily="34" charset="0"/>
              <a:buChar char="•"/>
            </a:pPr>
            <a:r>
              <a:rPr lang="en-CA" sz="2800" dirty="0"/>
              <a:t>I suggest</a:t>
            </a:r>
            <a:r>
              <a:rPr lang="en-CA" sz="2800" dirty="0" smtClean="0"/>
              <a:t>…</a:t>
            </a:r>
            <a:endParaRPr lang="en-CA" sz="2800" dirty="0"/>
          </a:p>
          <a:p>
            <a:pPr marL="0" lvl="1" indent="-342900">
              <a:spcAft>
                <a:spcPts val="600"/>
              </a:spcAft>
              <a:buFont typeface="Arial" panose="020B0604020202020204" pitchFamily="34" charset="0"/>
              <a:buChar char="•"/>
            </a:pPr>
            <a:r>
              <a:rPr lang="en-CA" sz="2800" dirty="0"/>
              <a:t>You could try</a:t>
            </a:r>
            <a:r>
              <a:rPr lang="en-CA" sz="2800" dirty="0" smtClean="0"/>
              <a:t>…</a:t>
            </a:r>
            <a:endParaRPr lang="en-CA" sz="2800" dirty="0"/>
          </a:p>
          <a:p>
            <a:pPr marL="0" lvl="1" indent="-342900">
              <a:spcAft>
                <a:spcPts val="600"/>
              </a:spcAft>
              <a:buFont typeface="Arial" panose="020B0604020202020204" pitchFamily="34" charset="0"/>
              <a:buChar char="•"/>
            </a:pPr>
            <a:r>
              <a:rPr lang="en-CA" sz="2800" dirty="0"/>
              <a:t>I find it works well when… </a:t>
            </a:r>
          </a:p>
          <a:p>
            <a:pPr marL="0" lvl="1" indent="-342900">
              <a:spcAft>
                <a:spcPts val="600"/>
              </a:spcAft>
              <a:buFont typeface="Arial" panose="020B0604020202020204" pitchFamily="34" charset="0"/>
              <a:buChar char="•"/>
            </a:pPr>
            <a:r>
              <a:rPr lang="en-CA" sz="2800" dirty="0"/>
              <a:t>Maybe you could… </a:t>
            </a:r>
          </a:p>
          <a:p>
            <a:pPr marL="0" lvl="1" indent="-342900">
              <a:spcAft>
                <a:spcPts val="600"/>
              </a:spcAft>
              <a:buFont typeface="Arial" panose="020B0604020202020204" pitchFamily="34" charset="0"/>
              <a:buChar char="•"/>
            </a:pPr>
            <a:r>
              <a:rPr lang="en-CA" sz="2800" dirty="0"/>
              <a:t>It might be a good idea to…</a:t>
            </a:r>
          </a:p>
        </p:txBody>
      </p:sp>
      <p:sp>
        <p:nvSpPr>
          <p:cNvPr id="8" name="TextBox 7">
            <a:extLst>
              <a:ext uri="{FF2B5EF4-FFF2-40B4-BE49-F238E27FC236}">
                <a16:creationId xmlns:a16="http://schemas.microsoft.com/office/drawing/2014/main" id="{E5F68D4A-7DCB-65F2-DD47-1C11F752FDC8}"/>
              </a:ext>
            </a:extLst>
          </p:cNvPr>
          <p:cNvSpPr txBox="1"/>
          <p:nvPr/>
        </p:nvSpPr>
        <p:spPr>
          <a:xfrm>
            <a:off x="1016000" y="1224722"/>
            <a:ext cx="8100066" cy="707886"/>
          </a:xfrm>
          <a:prstGeom prst="rect">
            <a:avLst/>
          </a:prstGeom>
          <a:noFill/>
        </p:spPr>
        <p:txBody>
          <a:bodyPr wrap="square">
            <a:spAutoFit/>
          </a:bodyPr>
          <a:lstStyle/>
          <a:p>
            <a:pPr>
              <a:spcBef>
                <a:spcPts val="600"/>
              </a:spcBef>
              <a:spcAft>
                <a:spcPts val="600"/>
              </a:spcAft>
            </a:pPr>
            <a:r>
              <a:rPr lang="en-US" sz="4000" b="1" dirty="0" err="1">
                <a:solidFill>
                  <a:srgbClr val="316094"/>
                </a:solidFill>
                <a:effectLst/>
                <a:ea typeface="Times New Roman" panose="02020603050405020304" pitchFamily="18" charset="0"/>
                <a:cs typeface="Calibri" panose="020F0502020204030204" pitchFamily="34" charset="0"/>
              </a:rPr>
              <a:t>Practise</a:t>
            </a:r>
            <a:r>
              <a:rPr lang="en-US" sz="4000" b="1" dirty="0">
                <a:solidFill>
                  <a:srgbClr val="316094"/>
                </a:solidFill>
                <a:effectLst/>
                <a:ea typeface="Times New Roman" panose="02020603050405020304" pitchFamily="18" charset="0"/>
                <a:cs typeface="Calibri" panose="020F0502020204030204" pitchFamily="34" charset="0"/>
              </a:rPr>
              <a:t> making suggestions</a:t>
            </a:r>
          </a:p>
        </p:txBody>
      </p:sp>
      <p:sp>
        <p:nvSpPr>
          <p:cNvPr id="9" name="TextBox 8"/>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11" name="Rectangle 10">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138804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83DA02-2D12-5D4E-ADF7-9DB84E0E0027}"/>
              </a:ext>
            </a:extLst>
          </p:cNvPr>
          <p:cNvSpPr txBox="1"/>
          <p:nvPr/>
        </p:nvSpPr>
        <p:spPr>
          <a:xfrm>
            <a:off x="1060450" y="1177925"/>
            <a:ext cx="9950677" cy="707886"/>
          </a:xfrm>
          <a:prstGeom prst="rect">
            <a:avLst/>
          </a:prstGeom>
          <a:noFill/>
        </p:spPr>
        <p:txBody>
          <a:bodyPr wrap="square">
            <a:spAutoFit/>
          </a:bodyPr>
          <a:lstStyle/>
          <a:p>
            <a:pPr marL="0" indent="0">
              <a:buNone/>
            </a:pPr>
            <a:r>
              <a:rPr lang="en-CA" sz="4000" b="1" dirty="0">
                <a:solidFill>
                  <a:srgbClr val="316094"/>
                </a:solidFill>
                <a:cs typeface="Calibri" panose="020F0502020204030204"/>
              </a:rPr>
              <a:t>Welcome to this unit on </a:t>
            </a:r>
            <a:r>
              <a:rPr lang="en-CA" sz="4000" b="1" dirty="0" smtClean="0">
                <a:solidFill>
                  <a:srgbClr val="316094"/>
                </a:solidFill>
                <a:cs typeface="Calibri" panose="020F0502020204030204"/>
              </a:rPr>
              <a:t>collaboration!</a:t>
            </a:r>
            <a:endParaRPr lang="en-CA" sz="4000" b="1" dirty="0">
              <a:solidFill>
                <a:srgbClr val="316094"/>
              </a:solidFill>
              <a:cs typeface="Calibri" panose="020F0502020204030204"/>
            </a:endParaRP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B1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6B1664">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80416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Collaboration – Introduction</a:t>
            </a:r>
            <a:endParaRPr lang="en-US" sz="1600" b="1" dirty="0">
              <a:solidFill>
                <a:schemeClr val="bg1"/>
              </a:solidFill>
            </a:endParaRPr>
          </a:p>
        </p:txBody>
      </p:sp>
      <p:sp>
        <p:nvSpPr>
          <p:cNvPr id="10" name="TextBox 9"/>
          <p:cNvSpPr txBox="1"/>
          <p:nvPr/>
        </p:nvSpPr>
        <p:spPr>
          <a:xfrm>
            <a:off x="1058863" y="1966489"/>
            <a:ext cx="5453197" cy="1107996"/>
          </a:xfrm>
          <a:prstGeom prst="rect">
            <a:avLst/>
          </a:prstGeom>
          <a:noFill/>
        </p:spPr>
        <p:txBody>
          <a:bodyPr wrap="square" rtlCol="0">
            <a:spAutoFit/>
          </a:bodyPr>
          <a:lstStyle/>
          <a:p>
            <a:pPr indent="-274320">
              <a:spcAft>
                <a:spcPts val="1200"/>
              </a:spcAft>
              <a:buFont typeface="Arial" panose="020B0604020202020204" pitchFamily="34" charset="0"/>
              <a:buChar char="•"/>
            </a:pPr>
            <a:r>
              <a:rPr lang="en-CA" sz="2800" dirty="0">
                <a:solidFill>
                  <a:schemeClr val="bg2">
                    <a:lumMod val="25000"/>
                  </a:schemeClr>
                </a:solidFill>
                <a:cs typeface="Calibri" panose="020F0502020204030204"/>
              </a:rPr>
              <a:t>Instructor’s intro</a:t>
            </a:r>
            <a:endParaRPr lang="en-CA" sz="2800" dirty="0">
              <a:solidFill>
                <a:schemeClr val="bg2">
                  <a:lumMod val="25000"/>
                </a:schemeClr>
              </a:solidFill>
            </a:endParaRPr>
          </a:p>
          <a:p>
            <a:pPr indent="-274320">
              <a:spcAft>
                <a:spcPts val="1200"/>
              </a:spcAft>
              <a:buFont typeface="Arial" panose="020B0604020202020204" pitchFamily="34" charset="0"/>
              <a:buChar char="•"/>
            </a:pPr>
            <a:r>
              <a:rPr lang="en-CA" sz="2800" dirty="0">
                <a:solidFill>
                  <a:schemeClr val="bg2">
                    <a:lumMod val="25000"/>
                  </a:schemeClr>
                </a:solidFill>
                <a:cs typeface="Calibri" panose="020F0502020204030204"/>
              </a:rPr>
              <a:t>Participants’ </a:t>
            </a:r>
            <a:r>
              <a:rPr lang="en-CA" sz="2800" dirty="0" smtClean="0">
                <a:solidFill>
                  <a:schemeClr val="bg2">
                    <a:lumMod val="25000"/>
                  </a:schemeClr>
                </a:solidFill>
                <a:cs typeface="Calibri" panose="020F0502020204030204"/>
              </a:rPr>
              <a:t>intro</a:t>
            </a:r>
            <a:endParaRPr lang="en-CA" sz="2800" dirty="0">
              <a:solidFill>
                <a:schemeClr val="bg2">
                  <a:lumMod val="25000"/>
                </a:schemeClr>
              </a:solidFill>
              <a:cs typeface="Calibri" panose="020F0502020204030204"/>
            </a:endParaRPr>
          </a:p>
        </p:txBody>
      </p:sp>
    </p:spTree>
    <p:custDataLst>
      <p:tags r:id="rId1"/>
    </p:custDataLst>
    <p:extLst>
      <p:ext uri="{BB962C8B-B14F-4D97-AF65-F5344CB8AC3E}">
        <p14:creationId xmlns:p14="http://schemas.microsoft.com/office/powerpoint/2010/main" val="3391231311"/>
      </p:ext>
    </p:extLst>
  </p:cSld>
  <p:clrMapOvr>
    <a:masterClrMapping/>
  </p:clrMapOvr>
  <p:extLst mod="1">
    <p:ext uri="{6950BFC3-D8DA-4A85-94F7-54DA5524770B}">
      <p188:commentRel xmlns="" xmlns:p188="http://schemas.microsoft.com/office/powerpoint/2018/8/main" r:id="rId4"/>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5AFBE4-CA78-DE51-2D1B-B4506FF65142}"/>
              </a:ext>
            </a:extLst>
          </p:cNvPr>
          <p:cNvSpPr txBox="1"/>
          <p:nvPr/>
        </p:nvSpPr>
        <p:spPr>
          <a:xfrm>
            <a:off x="1255969" y="1607723"/>
            <a:ext cx="7662744" cy="1318181"/>
          </a:xfrm>
          <a:prstGeom prst="rect">
            <a:avLst/>
          </a:prstGeom>
          <a:noFill/>
        </p:spPr>
        <p:txBody>
          <a:bodyPr wrap="square">
            <a:spAutoFit/>
          </a:bodyPr>
          <a:lstStyle/>
          <a:p>
            <a:pPr>
              <a:lnSpc>
                <a:spcPct val="150000"/>
              </a:lnSpc>
            </a:pPr>
            <a:endParaRPr lang="en-CA" sz="2800" b="1"/>
          </a:p>
          <a:p>
            <a:pPr>
              <a:lnSpc>
                <a:spcPct val="150000"/>
              </a:lnSpc>
            </a:pPr>
            <a:endParaRPr lang="en-CA" sz="2800" b="1"/>
          </a:p>
        </p:txBody>
      </p:sp>
      <p:sp>
        <p:nvSpPr>
          <p:cNvPr id="5" name="TextBox 4">
            <a:extLst>
              <a:ext uri="{FF2B5EF4-FFF2-40B4-BE49-F238E27FC236}">
                <a16:creationId xmlns:a16="http://schemas.microsoft.com/office/drawing/2014/main" id="{ED60A320-B19F-5205-3C33-50AFAD46E041}"/>
              </a:ext>
            </a:extLst>
          </p:cNvPr>
          <p:cNvSpPr txBox="1"/>
          <p:nvPr/>
        </p:nvSpPr>
        <p:spPr>
          <a:xfrm>
            <a:off x="1016000" y="1985005"/>
            <a:ext cx="9974178" cy="3892348"/>
          </a:xfrm>
          <a:prstGeom prst="rect">
            <a:avLst/>
          </a:prstGeom>
          <a:noFill/>
        </p:spPr>
        <p:txBody>
          <a:bodyPr wrap="square">
            <a:spAutoFit/>
          </a:bodyPr>
          <a:lstStyle/>
          <a:p>
            <a:pPr>
              <a:lnSpc>
                <a:spcPct val="150000"/>
              </a:lnSpc>
              <a:spcBef>
                <a:spcPts val="1200"/>
              </a:spcBef>
              <a:spcAft>
                <a:spcPts val="800"/>
              </a:spcAft>
            </a:pPr>
            <a:r>
              <a:rPr lang="en-CA" sz="2800" dirty="0">
                <a:solidFill>
                  <a:srgbClr val="000000"/>
                </a:solidFill>
                <a:effectLst/>
                <a:latin typeface="Calibri" panose="020F0502020204030204" pitchFamily="34" charset="0"/>
                <a:ea typeface="Yu Gothic Light" panose="020B0300000000000000" pitchFamily="34" charset="-128"/>
              </a:rPr>
              <a:t>Another way is to use questions:</a:t>
            </a:r>
          </a:p>
          <a:p>
            <a:pPr marL="0" lvl="1" indent="-342900">
              <a:lnSpc>
                <a:spcPct val="150000"/>
              </a:lnSpc>
              <a:spcAft>
                <a:spcPts val="600"/>
              </a:spcAft>
              <a:buFont typeface="Symbol" panose="05050102010706020507" pitchFamily="18" charset="2"/>
              <a:buChar char=""/>
            </a:pPr>
            <a:r>
              <a:rPr lang="en-CA" sz="2800" dirty="0">
                <a:solidFill>
                  <a:srgbClr val="000000"/>
                </a:solidFill>
                <a:effectLst/>
                <a:latin typeface="Calibri" panose="020F0502020204030204" pitchFamily="34" charset="0"/>
                <a:ea typeface="Yu Gothic Light" panose="020B0300000000000000" pitchFamily="34" charset="-128"/>
              </a:rPr>
              <a:t>How about holding the staple gun this way?</a:t>
            </a:r>
          </a:p>
          <a:p>
            <a:pPr marL="0" lvl="1" indent="-342900">
              <a:lnSpc>
                <a:spcPct val="115000"/>
              </a:lnSpc>
              <a:spcAft>
                <a:spcPts val="600"/>
              </a:spcAft>
              <a:buFont typeface="Symbol" panose="05050102010706020507" pitchFamily="18" charset="2"/>
              <a:buChar char=""/>
            </a:pPr>
            <a:r>
              <a:rPr lang="en-CA" sz="2800" dirty="0">
                <a:solidFill>
                  <a:srgbClr val="000000"/>
                </a:solidFill>
                <a:effectLst/>
                <a:latin typeface="Calibri" panose="020F0502020204030204" pitchFamily="34" charset="0"/>
                <a:ea typeface="Yu Gothic Light" panose="020B0300000000000000" pitchFamily="34" charset="-128"/>
              </a:rPr>
              <a:t>Why don’t you try cutting the fabric more slowly? </a:t>
            </a:r>
          </a:p>
          <a:p>
            <a:pPr marL="0" lvl="1" indent="-342900">
              <a:lnSpc>
                <a:spcPct val="115000"/>
              </a:lnSpc>
              <a:spcAft>
                <a:spcPts val="600"/>
              </a:spcAft>
              <a:buFont typeface="Symbol" panose="05050102010706020507" pitchFamily="18" charset="2"/>
              <a:buChar char=""/>
            </a:pPr>
            <a:r>
              <a:rPr lang="en-CA" sz="2800" dirty="0">
                <a:solidFill>
                  <a:srgbClr val="000000"/>
                </a:solidFill>
                <a:effectLst/>
                <a:latin typeface="Calibri" panose="020F0502020204030204" pitchFamily="34" charset="0"/>
                <a:ea typeface="Yu Gothic Light" panose="020B0300000000000000" pitchFamily="34" charset="-128"/>
              </a:rPr>
              <a:t>What about turning the machine off and on again? </a:t>
            </a:r>
          </a:p>
          <a:p>
            <a:pPr marL="0" lvl="1" indent="-342900">
              <a:lnSpc>
                <a:spcPct val="115000"/>
              </a:lnSpc>
              <a:spcAft>
                <a:spcPts val="600"/>
              </a:spcAft>
              <a:buFont typeface="Symbol" panose="05050102010706020507" pitchFamily="18" charset="2"/>
              <a:buChar char=""/>
            </a:pPr>
            <a:r>
              <a:rPr lang="en-CA" sz="2800" dirty="0">
                <a:solidFill>
                  <a:srgbClr val="000000"/>
                </a:solidFill>
                <a:effectLst/>
                <a:latin typeface="Calibri" panose="020F0502020204030204" pitchFamily="34" charset="0"/>
                <a:ea typeface="Yu Gothic Light" panose="020B0300000000000000" pitchFamily="34" charset="-128"/>
              </a:rPr>
              <a:t>Have you tried changing the blade on the machine? </a:t>
            </a:r>
            <a:endParaRPr lang="en-CA" sz="2800" b="1" dirty="0"/>
          </a:p>
          <a:p>
            <a:pPr>
              <a:lnSpc>
                <a:spcPct val="150000"/>
              </a:lnSpc>
            </a:pPr>
            <a:endParaRPr lang="en-CA" sz="2800" b="1" dirty="0"/>
          </a:p>
        </p:txBody>
      </p:sp>
      <p:sp>
        <p:nvSpPr>
          <p:cNvPr id="8" name="TextBox 7">
            <a:extLst>
              <a:ext uri="{FF2B5EF4-FFF2-40B4-BE49-F238E27FC236}">
                <a16:creationId xmlns:a16="http://schemas.microsoft.com/office/drawing/2014/main" id="{E5F68D4A-7DCB-65F2-DD47-1C11F752FDC8}"/>
              </a:ext>
            </a:extLst>
          </p:cNvPr>
          <p:cNvSpPr txBox="1"/>
          <p:nvPr/>
        </p:nvSpPr>
        <p:spPr>
          <a:xfrm>
            <a:off x="1016000" y="1275522"/>
            <a:ext cx="8100066" cy="707886"/>
          </a:xfrm>
          <a:prstGeom prst="rect">
            <a:avLst/>
          </a:prstGeom>
          <a:noFill/>
        </p:spPr>
        <p:txBody>
          <a:bodyPr wrap="square">
            <a:spAutoFit/>
          </a:bodyPr>
          <a:lstStyle/>
          <a:p>
            <a:pPr>
              <a:spcBef>
                <a:spcPts val="600"/>
              </a:spcBef>
              <a:spcAft>
                <a:spcPts val="600"/>
              </a:spcAft>
            </a:pPr>
            <a:r>
              <a:rPr lang="en-US" sz="4000" b="1" dirty="0" err="1">
                <a:solidFill>
                  <a:srgbClr val="316094"/>
                </a:solidFill>
                <a:effectLst/>
                <a:ea typeface="Times New Roman" panose="02020603050405020304" pitchFamily="18" charset="0"/>
                <a:cs typeface="Calibri" panose="020F0502020204030204" pitchFamily="34" charset="0"/>
              </a:rPr>
              <a:t>Practise</a:t>
            </a:r>
            <a:r>
              <a:rPr lang="en-US" sz="4000" b="1" dirty="0">
                <a:solidFill>
                  <a:srgbClr val="316094"/>
                </a:solidFill>
                <a:effectLst/>
                <a:ea typeface="Times New Roman" panose="02020603050405020304" pitchFamily="18" charset="0"/>
                <a:cs typeface="Calibri" panose="020F0502020204030204" pitchFamily="34" charset="0"/>
              </a:rPr>
              <a:t> making suggestions</a:t>
            </a:r>
          </a:p>
        </p:txBody>
      </p:sp>
      <p:sp>
        <p:nvSpPr>
          <p:cNvPr id="9" name="TextBox 8"/>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11" name="Rectangle 10">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18532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4"/>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5AFBE4-CA78-DE51-2D1B-B4506FF65142}"/>
              </a:ext>
            </a:extLst>
          </p:cNvPr>
          <p:cNvSpPr txBox="1"/>
          <p:nvPr/>
        </p:nvSpPr>
        <p:spPr>
          <a:xfrm>
            <a:off x="1016000" y="2086752"/>
            <a:ext cx="5635161" cy="1995418"/>
          </a:xfrm>
          <a:prstGeom prst="rect">
            <a:avLst/>
          </a:prstGeom>
          <a:noFill/>
        </p:spPr>
        <p:txBody>
          <a:bodyPr wrap="square">
            <a:spAutoFit/>
          </a:bodyPr>
          <a:lstStyle/>
          <a:p>
            <a:pPr>
              <a:lnSpc>
                <a:spcPct val="150000"/>
              </a:lnSpc>
            </a:pPr>
            <a:r>
              <a:rPr lang="en-CA" sz="2800" b="1" dirty="0"/>
              <a:t>Do task 1 on page </a:t>
            </a:r>
            <a:r>
              <a:rPr lang="en-CA" sz="2800" b="1" dirty="0" smtClean="0"/>
              <a:t>18</a:t>
            </a:r>
            <a:endParaRPr lang="en-CA" sz="2800" b="1" dirty="0"/>
          </a:p>
          <a:p>
            <a:pPr>
              <a:lnSpc>
                <a:spcPct val="150000"/>
              </a:lnSpc>
            </a:pPr>
            <a:r>
              <a:rPr lang="en-CA" sz="2800" b="1" dirty="0"/>
              <a:t>Do task 2 on page 19</a:t>
            </a:r>
          </a:p>
          <a:p>
            <a:pPr>
              <a:lnSpc>
                <a:spcPct val="150000"/>
              </a:lnSpc>
            </a:pPr>
            <a:endParaRPr lang="en-CA" sz="2800" b="1" dirty="0"/>
          </a:p>
        </p:txBody>
      </p:sp>
      <p:sp>
        <p:nvSpPr>
          <p:cNvPr id="7" name="TextBox 6">
            <a:extLst>
              <a:ext uri="{FF2B5EF4-FFF2-40B4-BE49-F238E27FC236}">
                <a16:creationId xmlns:a16="http://schemas.microsoft.com/office/drawing/2014/main" id="{E5F68D4A-7DCB-65F2-DD47-1C11F752FDC8}"/>
              </a:ext>
            </a:extLst>
          </p:cNvPr>
          <p:cNvSpPr txBox="1"/>
          <p:nvPr/>
        </p:nvSpPr>
        <p:spPr>
          <a:xfrm>
            <a:off x="1016000" y="1319694"/>
            <a:ext cx="8100066" cy="707886"/>
          </a:xfrm>
          <a:prstGeom prst="rect">
            <a:avLst/>
          </a:prstGeom>
          <a:noFill/>
        </p:spPr>
        <p:txBody>
          <a:bodyPr wrap="square">
            <a:spAutoFit/>
          </a:bodyPr>
          <a:lstStyle/>
          <a:p>
            <a:pPr>
              <a:spcBef>
                <a:spcPts val="600"/>
              </a:spcBef>
              <a:spcAft>
                <a:spcPts val="600"/>
              </a:spcAft>
            </a:pPr>
            <a:r>
              <a:rPr lang="en-US" sz="4000" b="1" dirty="0" err="1">
                <a:solidFill>
                  <a:srgbClr val="316094"/>
                </a:solidFill>
                <a:effectLst/>
                <a:ea typeface="Times New Roman" panose="02020603050405020304" pitchFamily="18" charset="0"/>
                <a:cs typeface="Calibri" panose="020F0502020204030204" pitchFamily="34" charset="0"/>
              </a:rPr>
              <a:t>Practise</a:t>
            </a:r>
            <a:r>
              <a:rPr lang="en-US" sz="4000" b="1" dirty="0">
                <a:solidFill>
                  <a:srgbClr val="316094"/>
                </a:solidFill>
                <a:effectLst/>
                <a:ea typeface="Times New Roman" panose="02020603050405020304" pitchFamily="18" charset="0"/>
                <a:cs typeface="Calibri" panose="020F0502020204030204" pitchFamily="34" charset="0"/>
              </a:rPr>
              <a:t> making suggestions</a:t>
            </a:r>
          </a:p>
        </p:txBody>
      </p:sp>
      <p:sp>
        <p:nvSpPr>
          <p:cNvPr id="8" name="TextBox 7"/>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9" name="Rectangle 8">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193744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68D4A-7DCB-65F2-DD47-1C11F752FDC8}"/>
              </a:ext>
            </a:extLst>
          </p:cNvPr>
          <p:cNvSpPr txBox="1"/>
          <p:nvPr/>
        </p:nvSpPr>
        <p:spPr>
          <a:xfrm>
            <a:off x="1016000" y="1120845"/>
            <a:ext cx="8100066"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give clear instructions</a:t>
            </a:r>
          </a:p>
        </p:txBody>
      </p:sp>
      <p:sp>
        <p:nvSpPr>
          <p:cNvPr id="6" name="TextBox 5"/>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
        <p:nvSpPr>
          <p:cNvPr id="15" name="Rounded Rectangle 6">
            <a:extLst>
              <a:ext uri="{FF2B5EF4-FFF2-40B4-BE49-F238E27FC236}">
                <a16:creationId xmlns:a16="http://schemas.microsoft.com/office/drawing/2014/main" id="{764E634C-005A-637D-EC25-A814DC681132}"/>
              </a:ext>
            </a:extLst>
          </p:cNvPr>
          <p:cNvSpPr/>
          <p:nvPr/>
        </p:nvSpPr>
        <p:spPr>
          <a:xfrm>
            <a:off x="1138790" y="2012717"/>
            <a:ext cx="9420136" cy="3335128"/>
          </a:xfrm>
          <a:prstGeom prst="roundRect">
            <a:avLst>
              <a:gd name="adj" fmla="val 6128"/>
            </a:avLst>
          </a:prstGeom>
          <a:solidFill>
            <a:srgbClr val="AB003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36000" numCol="1" spcCol="0" rtlCol="0" fromWordArt="0" anchor="t" anchorCtr="0" forceAA="0" compatLnSpc="1">
            <a:prstTxWarp prst="textNoShape">
              <a:avLst/>
            </a:prstTxWarp>
            <a:noAutofit/>
          </a:bodyPr>
          <a:lstStyle/>
          <a:p>
            <a:pPr>
              <a:spcAft>
                <a:spcPts val="1200"/>
              </a:spcAft>
            </a:pPr>
            <a:r>
              <a:rPr lang="en-CA" sz="2400" b="1" dirty="0">
                <a:solidFill>
                  <a:srgbClr val="000000"/>
                </a:solidFill>
                <a:latin typeface="Calibri" panose="020F0502020204030204" pitchFamily="34" charset="0"/>
                <a:ea typeface="Yu Gothic Light" panose="020B0300000000000000" pitchFamily="34" charset="-128"/>
              </a:rPr>
              <a:t>It is important to give clear instructions if you want to thrive at work. </a:t>
            </a:r>
            <a:r>
              <a:rPr lang="en-CA" sz="2400" dirty="0">
                <a:solidFill>
                  <a:srgbClr val="000000"/>
                </a:solidFill>
                <a:latin typeface="Calibri" panose="020F0502020204030204" pitchFamily="34" charset="0"/>
                <a:ea typeface="Yu Gothic Light" panose="020B0300000000000000" pitchFamily="34" charset="-128"/>
              </a:rPr>
              <a:t>When instructions are clear, it’s easy for co-workers to collaborate. </a:t>
            </a:r>
          </a:p>
          <a:p>
            <a:pPr>
              <a:spcAft>
                <a:spcPts val="1200"/>
              </a:spcAft>
            </a:pPr>
            <a:r>
              <a:rPr lang="en-CA" sz="2400" dirty="0">
                <a:solidFill>
                  <a:srgbClr val="000000"/>
                </a:solidFill>
                <a:latin typeface="Calibri" panose="020F0502020204030204" pitchFamily="34" charset="0"/>
                <a:ea typeface="Yu Gothic Light" panose="020B0300000000000000" pitchFamily="34" charset="-128"/>
              </a:rPr>
              <a:t>You give instructions when you train your co-workers or ask them to do something. You can give instructions when you talk to them. You can also give instructions when you send them an email or leave a note for them. </a:t>
            </a:r>
          </a:p>
          <a:p>
            <a:pPr>
              <a:spcAft>
                <a:spcPts val="1200"/>
              </a:spcAft>
            </a:pPr>
            <a:r>
              <a:rPr lang="en-CA" sz="2400" dirty="0">
                <a:solidFill>
                  <a:srgbClr val="000000"/>
                </a:solidFill>
                <a:latin typeface="Calibri" panose="020F0502020204030204" pitchFamily="34" charset="0"/>
                <a:ea typeface="Yu Gothic Light" panose="020B0300000000000000" pitchFamily="34" charset="-128"/>
              </a:rPr>
              <a:t>You can organize information in your instructions in a way that helps </a:t>
            </a:r>
            <a:r>
              <a:rPr lang="en-CA" sz="2400" dirty="0" smtClean="0">
                <a:solidFill>
                  <a:srgbClr val="000000"/>
                </a:solidFill>
                <a:latin typeface="Calibri" panose="020F0502020204030204" pitchFamily="34" charset="0"/>
                <a:ea typeface="Yu Gothic Light" panose="020B0300000000000000" pitchFamily="34" charset="-128"/>
              </a:rPr>
              <a:t/>
            </a:r>
            <a:br>
              <a:rPr lang="en-CA" sz="2400" dirty="0" smtClean="0">
                <a:solidFill>
                  <a:srgbClr val="000000"/>
                </a:solidFill>
                <a:latin typeface="Calibri" panose="020F0502020204030204" pitchFamily="34" charset="0"/>
                <a:ea typeface="Yu Gothic Light" panose="020B0300000000000000" pitchFamily="34" charset="-128"/>
              </a:rPr>
            </a:br>
            <a:r>
              <a:rPr lang="en-CA" sz="2400" dirty="0" smtClean="0">
                <a:solidFill>
                  <a:srgbClr val="000000"/>
                </a:solidFill>
                <a:latin typeface="Calibri" panose="020F0502020204030204" pitchFamily="34" charset="0"/>
                <a:ea typeface="Yu Gothic Light" panose="020B0300000000000000" pitchFamily="34" charset="-128"/>
              </a:rPr>
              <a:t>co</a:t>
            </a:r>
            <a:r>
              <a:rPr lang="en-CA" sz="2400" dirty="0">
                <a:solidFill>
                  <a:srgbClr val="000000"/>
                </a:solidFill>
                <a:latin typeface="Calibri" panose="020F0502020204030204" pitchFamily="34" charset="0"/>
                <a:ea typeface="Yu Gothic Light" panose="020B0300000000000000" pitchFamily="34" charset="-128"/>
              </a:rPr>
              <a:t>-workers understand and follow them well.  </a:t>
            </a:r>
            <a:r>
              <a:rPr lang="en-CA" sz="2000" dirty="0">
                <a:solidFill>
                  <a:srgbClr val="000000"/>
                </a:solidFill>
                <a:ea typeface="Yu Gothic Light"/>
              </a:rPr>
              <a:t> </a:t>
            </a:r>
            <a:endParaRPr lang="en-CA" sz="2000" dirty="0">
              <a:solidFill>
                <a:srgbClr val="000000"/>
              </a:solidFill>
              <a:effectLst/>
              <a:ea typeface="Yu Gothic Light" panose="020B0300000000000000" pitchFamily="34" charset="-128"/>
            </a:endParaRPr>
          </a:p>
        </p:txBody>
      </p:sp>
    </p:spTree>
    <p:custDataLst>
      <p:tags r:id="rId1"/>
    </p:custDataLst>
    <p:extLst>
      <p:ext uri="{BB962C8B-B14F-4D97-AF65-F5344CB8AC3E}">
        <p14:creationId xmlns:p14="http://schemas.microsoft.com/office/powerpoint/2010/main" val="282613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llaboration-Unit-3-strategystep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043" y="1996662"/>
            <a:ext cx="8271566" cy="3694218"/>
          </a:xfrm>
          <a:prstGeom prst="rect">
            <a:avLst/>
          </a:prstGeom>
        </p:spPr>
      </p:pic>
      <p:sp>
        <p:nvSpPr>
          <p:cNvPr id="14" name="TextBox 13">
            <a:extLst>
              <a:ext uri="{FF2B5EF4-FFF2-40B4-BE49-F238E27FC236}">
                <a16:creationId xmlns:a16="http://schemas.microsoft.com/office/drawing/2014/main" id="{E5F68D4A-7DCB-65F2-DD47-1C11F752FDC8}"/>
              </a:ext>
            </a:extLst>
          </p:cNvPr>
          <p:cNvSpPr txBox="1"/>
          <p:nvPr/>
        </p:nvSpPr>
        <p:spPr>
          <a:xfrm>
            <a:off x="1016000" y="1158945"/>
            <a:ext cx="8100066"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give clear instructions</a:t>
            </a:r>
          </a:p>
        </p:txBody>
      </p:sp>
      <p:sp>
        <p:nvSpPr>
          <p:cNvPr id="15" name="TextBox 14"/>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16" name="Rectangle 1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1009939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BB2CD50-FFE2-1CEE-EF5F-C7829E1D40D4}"/>
              </a:ext>
            </a:extLst>
          </p:cNvPr>
          <p:cNvSpPr/>
          <p:nvPr/>
        </p:nvSpPr>
        <p:spPr>
          <a:xfrm>
            <a:off x="1115387" y="2071915"/>
            <a:ext cx="6409690" cy="3231164"/>
          </a:xfrm>
          <a:prstGeom prst="roundRect">
            <a:avLst>
              <a:gd name="adj" fmla="val 6055"/>
            </a:avLst>
          </a:prstGeom>
          <a:solidFill>
            <a:srgbClr val="660066">
              <a:alpha val="15000"/>
            </a:srgbClr>
          </a:solidFill>
          <a:ln w="12700" cap="flat" cmpd="sng" algn="ctr">
            <a:noFill/>
            <a:prstDash val="solid"/>
            <a:miter lim="800000"/>
          </a:ln>
          <a:effectLst/>
        </p:spPr>
        <p:txBody>
          <a:bodyPr rot="0" spcFirstLastPara="0" vert="horz" wrap="square" lIns="108000" tIns="108000" rIns="108000" bIns="36000" numCol="1" spcCol="0" rtlCol="0" fromWordArt="0" anchor="t" anchorCtr="0" forceAA="0" compatLnSpc="1">
            <a:prstTxWarp prst="textNoShape">
              <a:avLst/>
            </a:prstTxWarp>
            <a:noAutofit/>
          </a:bodyPr>
          <a:lstStyle/>
          <a:p>
            <a:pPr>
              <a:lnSpc>
                <a:spcPct val="115000"/>
              </a:lnSpc>
              <a:spcAft>
                <a:spcPts val="400"/>
              </a:spcAft>
            </a:pPr>
            <a:r>
              <a:rPr lang="en-CA" sz="2500" b="1" dirty="0">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Tip for giving instructions</a:t>
            </a:r>
            <a:endParaRPr lang="en-CA" sz="2500" dirty="0">
              <a:solidFill>
                <a:srgbClr val="000000"/>
              </a:solidFill>
              <a:effectLst/>
              <a:latin typeface="Calibri" panose="020F0502020204030204" pitchFamily="34" charset="0"/>
              <a:ea typeface="Yu Gothic Light" panose="020B0300000000000000" pitchFamily="34" charset="-128"/>
            </a:endParaRPr>
          </a:p>
          <a:p>
            <a:pPr>
              <a:lnSpc>
                <a:spcPct val="115000"/>
              </a:lnSpc>
              <a:spcAft>
                <a:spcPts val="400"/>
              </a:spcAft>
            </a:pPr>
            <a:r>
              <a:rPr lang="en-CA" sz="2500" dirty="0">
                <a:solidFill>
                  <a:srgbClr val="000000"/>
                </a:solidFill>
                <a:effectLst/>
                <a:latin typeface="Calibri" panose="020F0502020204030204" pitchFamily="34" charset="0"/>
                <a:ea typeface="Yu Gothic Light" panose="020B0300000000000000" pitchFamily="34" charset="-128"/>
              </a:rPr>
              <a:t>When you include important information, say:</a:t>
            </a:r>
          </a:p>
          <a:p>
            <a:pPr>
              <a:lnSpc>
                <a:spcPct val="115000"/>
              </a:lnSpc>
              <a:spcAft>
                <a:spcPts val="200"/>
              </a:spcAft>
            </a:pPr>
            <a:r>
              <a:rPr lang="en-CA" sz="2500" dirty="0">
                <a:solidFill>
                  <a:srgbClr val="000000"/>
                </a:solidFill>
                <a:effectLst/>
                <a:latin typeface="Calibri" panose="020F0502020204030204" pitchFamily="34" charset="0"/>
                <a:ea typeface="Yu Gothic Light" panose="020B0300000000000000" pitchFamily="34" charset="-128"/>
              </a:rPr>
              <a:t>Be sure to…</a:t>
            </a:r>
          </a:p>
          <a:p>
            <a:pPr>
              <a:lnSpc>
                <a:spcPct val="115000"/>
              </a:lnSpc>
              <a:spcAft>
                <a:spcPts val="200"/>
              </a:spcAft>
            </a:pPr>
            <a:r>
              <a:rPr lang="en-CA" sz="2500" dirty="0">
                <a:solidFill>
                  <a:srgbClr val="000000"/>
                </a:solidFill>
                <a:effectLst/>
                <a:latin typeface="Calibri" panose="020F0502020204030204" pitchFamily="34" charset="0"/>
                <a:ea typeface="Yu Gothic Light" panose="020B0300000000000000" pitchFamily="34" charset="-128"/>
              </a:rPr>
              <a:t>Be careful to…</a:t>
            </a:r>
          </a:p>
          <a:p>
            <a:pPr>
              <a:lnSpc>
                <a:spcPct val="115000"/>
              </a:lnSpc>
              <a:spcAft>
                <a:spcPts val="200"/>
              </a:spcAft>
            </a:pPr>
            <a:r>
              <a:rPr lang="en-CA" sz="2500" dirty="0">
                <a:solidFill>
                  <a:srgbClr val="000000"/>
                </a:solidFill>
                <a:effectLst/>
                <a:latin typeface="Calibri" panose="020F0502020204030204" pitchFamily="34" charset="0"/>
                <a:ea typeface="Yu Gothic Light" panose="020B0300000000000000" pitchFamily="34" charset="-128"/>
              </a:rPr>
              <a:t>It’s a good idea to…</a:t>
            </a:r>
          </a:p>
          <a:p>
            <a:pPr>
              <a:lnSpc>
                <a:spcPct val="115000"/>
              </a:lnSpc>
              <a:spcAft>
                <a:spcPts val="800"/>
              </a:spcAft>
            </a:pPr>
            <a:r>
              <a:rPr lang="en-CA" sz="2500" dirty="0">
                <a:solidFill>
                  <a:srgbClr val="000000"/>
                </a:solidFill>
                <a:effectLst/>
                <a:latin typeface="Calibri" panose="020F0502020204030204" pitchFamily="34" charset="0"/>
                <a:ea typeface="Yu Gothic Light" panose="020B0300000000000000" pitchFamily="34" charset="-128"/>
              </a:rPr>
              <a:t>Pay attention to… </a:t>
            </a:r>
          </a:p>
          <a:p>
            <a:pPr>
              <a:lnSpc>
                <a:spcPct val="115000"/>
              </a:lnSpc>
              <a:spcAft>
                <a:spcPts val="400"/>
              </a:spcAft>
            </a:pPr>
            <a:r>
              <a:rPr lang="en-CA" sz="2500" b="1" dirty="0">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 </a:t>
            </a:r>
          </a:p>
          <a:p>
            <a:pPr>
              <a:lnSpc>
                <a:spcPct val="115000"/>
              </a:lnSpc>
              <a:spcAft>
                <a:spcPts val="400"/>
              </a:spcAft>
            </a:pPr>
            <a:endParaRPr lang="en-CA" sz="2500" dirty="0">
              <a:solidFill>
                <a:srgbClr val="000000"/>
              </a:solidFill>
              <a:effectLst/>
              <a:latin typeface="Calibri" panose="020F0502020204030204" pitchFamily="34" charset="0"/>
              <a:ea typeface="Yu Gothic Light" panose="020B0300000000000000" pitchFamily="34" charset="-128"/>
            </a:endParaRPr>
          </a:p>
        </p:txBody>
      </p:sp>
      <p:sp>
        <p:nvSpPr>
          <p:cNvPr id="7" name="TextBox 6">
            <a:extLst>
              <a:ext uri="{FF2B5EF4-FFF2-40B4-BE49-F238E27FC236}">
                <a16:creationId xmlns:a16="http://schemas.microsoft.com/office/drawing/2014/main" id="{E5F68D4A-7DCB-65F2-DD47-1C11F752FDC8}"/>
              </a:ext>
            </a:extLst>
          </p:cNvPr>
          <p:cNvSpPr txBox="1"/>
          <p:nvPr/>
        </p:nvSpPr>
        <p:spPr>
          <a:xfrm>
            <a:off x="1016000" y="1171645"/>
            <a:ext cx="8100066"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give clear instructions</a:t>
            </a:r>
          </a:p>
        </p:txBody>
      </p:sp>
      <p:sp>
        <p:nvSpPr>
          <p:cNvPr id="8" name="TextBox 7"/>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11" name="Rectangle 10">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130952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mod="1">
    <p:ext uri="{6950BFC3-D8DA-4A85-94F7-54DA5524770B}">
      <p188:commentRel xmlns="" xmlns:p188="http://schemas.microsoft.com/office/powerpoint/2018/8/main" r:id="rId4"/>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6F8C7-995A-C94F-7AF8-E90B6766DE41}"/>
              </a:ext>
            </a:extLst>
          </p:cNvPr>
          <p:cNvSpPr txBox="1"/>
          <p:nvPr/>
        </p:nvSpPr>
        <p:spPr>
          <a:xfrm>
            <a:off x="470452" y="1336118"/>
            <a:ext cx="7354957" cy="1477328"/>
          </a:xfrm>
          <a:prstGeom prst="rect">
            <a:avLst/>
          </a:prstGeom>
          <a:noFill/>
        </p:spPr>
        <p:txBody>
          <a:bodyPr wrap="square" rtlCol="0">
            <a:spAutoFit/>
          </a:bodyPr>
          <a:lstStyle/>
          <a:p>
            <a:endParaRPr lang="en-CA">
              <a:solidFill>
                <a:srgbClr val="000000"/>
              </a:solidFill>
              <a:effectLst/>
              <a:latin typeface="Calibri" panose="020F0502020204030204" pitchFamily="34" charset="0"/>
              <a:ea typeface="Yu Gothic Light" panose="020B0300000000000000" pitchFamily="34" charset="-128"/>
            </a:endParaRPr>
          </a:p>
          <a:p>
            <a:endParaRPr lang="en-CA">
              <a:solidFill>
                <a:srgbClr val="000000"/>
              </a:solidFill>
              <a:effectLst/>
              <a:latin typeface="Calibri" panose="020F0502020204030204" pitchFamily="34" charset="0"/>
              <a:ea typeface="Yu Gothic Light" panose="020B0300000000000000" pitchFamily="34" charset="-128"/>
            </a:endParaRPr>
          </a:p>
          <a:p>
            <a:endParaRPr lang="en-CA">
              <a:solidFill>
                <a:srgbClr val="000000"/>
              </a:solidFill>
              <a:latin typeface="Calibri" panose="020F0502020204030204" pitchFamily="34" charset="0"/>
              <a:ea typeface="Yu Gothic Light" panose="020B0300000000000000" pitchFamily="34" charset="-128"/>
            </a:endParaRPr>
          </a:p>
          <a:p>
            <a:endParaRPr lang="en-CA">
              <a:solidFill>
                <a:srgbClr val="000000"/>
              </a:solidFill>
              <a:effectLst/>
              <a:latin typeface="Calibri" panose="020F0502020204030204" pitchFamily="34" charset="0"/>
              <a:ea typeface="Yu Gothic Light" panose="020B0300000000000000" pitchFamily="34" charset="-128"/>
            </a:endParaRPr>
          </a:p>
          <a:p>
            <a:endParaRPr lang="en-CA"/>
          </a:p>
        </p:txBody>
      </p:sp>
      <p:sp>
        <p:nvSpPr>
          <p:cNvPr id="4" name="TextBox 3">
            <a:extLst>
              <a:ext uri="{FF2B5EF4-FFF2-40B4-BE49-F238E27FC236}">
                <a16:creationId xmlns:a16="http://schemas.microsoft.com/office/drawing/2014/main" id="{1A595F18-5102-49EF-E6CA-9C48814814CA}"/>
              </a:ext>
            </a:extLst>
          </p:cNvPr>
          <p:cNvSpPr txBox="1"/>
          <p:nvPr/>
        </p:nvSpPr>
        <p:spPr>
          <a:xfrm>
            <a:off x="1016000" y="1877168"/>
            <a:ext cx="5635161" cy="3323987"/>
          </a:xfrm>
          <a:prstGeom prst="rect">
            <a:avLst/>
          </a:prstGeom>
          <a:noFill/>
        </p:spPr>
        <p:txBody>
          <a:bodyPr wrap="square">
            <a:spAutoFit/>
          </a:bodyPr>
          <a:lstStyle/>
          <a:p>
            <a:pPr>
              <a:lnSpc>
                <a:spcPct val="150000"/>
              </a:lnSpc>
            </a:pPr>
            <a:r>
              <a:rPr lang="en-CA" sz="2800" b="1" dirty="0"/>
              <a:t>Do task 1 on page </a:t>
            </a:r>
            <a:r>
              <a:rPr lang="en-CA" sz="2800" b="1" dirty="0" smtClean="0"/>
              <a:t>21</a:t>
            </a:r>
            <a:endParaRPr lang="en-CA" sz="2800" b="1" dirty="0"/>
          </a:p>
          <a:p>
            <a:pPr>
              <a:lnSpc>
                <a:spcPct val="150000"/>
              </a:lnSpc>
            </a:pPr>
            <a:r>
              <a:rPr lang="en-CA" sz="2800" b="1" dirty="0"/>
              <a:t>Do task 2 on page </a:t>
            </a:r>
            <a:r>
              <a:rPr lang="en-CA" sz="2800" b="1" dirty="0" smtClean="0"/>
              <a:t>22 and 23</a:t>
            </a:r>
            <a:endParaRPr lang="en-CA" sz="2800" b="1" dirty="0"/>
          </a:p>
          <a:p>
            <a:pPr>
              <a:lnSpc>
                <a:spcPct val="150000"/>
              </a:lnSpc>
            </a:pPr>
            <a:r>
              <a:rPr lang="en-CA" sz="2800" b="1" dirty="0"/>
              <a:t>Do task 3 on page </a:t>
            </a:r>
            <a:r>
              <a:rPr lang="en-CA" sz="2800" b="1" dirty="0" smtClean="0"/>
              <a:t>24 and 25</a:t>
            </a:r>
            <a:endParaRPr lang="en-CA" sz="2800" b="1" dirty="0"/>
          </a:p>
          <a:p>
            <a:pPr>
              <a:lnSpc>
                <a:spcPct val="150000"/>
              </a:lnSpc>
            </a:pPr>
            <a:r>
              <a:rPr lang="en-CA" sz="2800" b="1" dirty="0"/>
              <a:t>Do task 4 on page </a:t>
            </a:r>
            <a:r>
              <a:rPr lang="en-CA" sz="2800" b="1" dirty="0" smtClean="0"/>
              <a:t>25</a:t>
            </a:r>
            <a:endParaRPr lang="en-CA" sz="2800" b="1" dirty="0"/>
          </a:p>
          <a:p>
            <a:pPr>
              <a:lnSpc>
                <a:spcPct val="150000"/>
              </a:lnSpc>
            </a:pPr>
            <a:endParaRPr lang="en-CA" sz="2800" b="1" dirty="0"/>
          </a:p>
        </p:txBody>
      </p:sp>
      <p:sp>
        <p:nvSpPr>
          <p:cNvPr id="7" name="TextBox 6">
            <a:extLst>
              <a:ext uri="{FF2B5EF4-FFF2-40B4-BE49-F238E27FC236}">
                <a16:creationId xmlns:a16="http://schemas.microsoft.com/office/drawing/2014/main" id="{E5F68D4A-7DCB-65F2-DD47-1C11F752FDC8}"/>
              </a:ext>
            </a:extLst>
          </p:cNvPr>
          <p:cNvSpPr txBox="1"/>
          <p:nvPr/>
        </p:nvSpPr>
        <p:spPr>
          <a:xfrm>
            <a:off x="1016000" y="1158945"/>
            <a:ext cx="8100066"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give clear instructions</a:t>
            </a:r>
          </a:p>
        </p:txBody>
      </p:sp>
      <p:sp>
        <p:nvSpPr>
          <p:cNvPr id="8" name="TextBox 7"/>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9" name="Rectangle 8">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2419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68D4A-7DCB-65F2-DD47-1C11F752FDC8}"/>
              </a:ext>
            </a:extLst>
          </p:cNvPr>
          <p:cNvSpPr txBox="1"/>
          <p:nvPr/>
        </p:nvSpPr>
        <p:spPr>
          <a:xfrm>
            <a:off x="1016000" y="1166546"/>
            <a:ext cx="8100066"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prioritize tasks</a:t>
            </a:r>
          </a:p>
        </p:txBody>
      </p:sp>
      <p:sp>
        <p:nvSpPr>
          <p:cNvPr id="8" name="TextBox 7"/>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9" name="Rectangle 8">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
        <p:nvSpPr>
          <p:cNvPr id="14" name="Rounded Rectangle 6">
            <a:extLst>
              <a:ext uri="{FF2B5EF4-FFF2-40B4-BE49-F238E27FC236}">
                <a16:creationId xmlns:a16="http://schemas.microsoft.com/office/drawing/2014/main" id="{764E634C-005A-637D-EC25-A814DC681132}"/>
              </a:ext>
            </a:extLst>
          </p:cNvPr>
          <p:cNvSpPr/>
          <p:nvPr/>
        </p:nvSpPr>
        <p:spPr>
          <a:xfrm>
            <a:off x="1130300" y="2038117"/>
            <a:ext cx="7302500" cy="1822683"/>
          </a:xfrm>
          <a:prstGeom prst="roundRect">
            <a:avLst>
              <a:gd name="adj" fmla="val 6128"/>
            </a:avLst>
          </a:prstGeom>
          <a:solidFill>
            <a:srgbClr val="AB003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36000" numCol="1" spcCol="0" rtlCol="0" fromWordArt="0" anchor="t" anchorCtr="0" forceAA="0" compatLnSpc="1">
            <a:prstTxWarp prst="textNoShape">
              <a:avLst/>
            </a:prstTxWarp>
            <a:noAutofit/>
          </a:bodyPr>
          <a:lstStyle/>
          <a:p>
            <a:r>
              <a:rPr lang="en-CA" sz="2400" b="1" dirty="0">
                <a:solidFill>
                  <a:srgbClr val="000000"/>
                </a:solidFill>
                <a:latin typeface="Calibri" panose="020F0502020204030204" pitchFamily="34" charset="0"/>
                <a:ea typeface="Yu Gothic Light" panose="020B0300000000000000" pitchFamily="34" charset="-128"/>
              </a:rPr>
              <a:t>Prioritizing tasks is important for thriving at work. </a:t>
            </a:r>
            <a:br>
              <a:rPr lang="en-CA" sz="2400" b="1" dirty="0">
                <a:solidFill>
                  <a:srgbClr val="000000"/>
                </a:solidFill>
                <a:latin typeface="Calibri" panose="020F0502020204030204" pitchFamily="34" charset="0"/>
                <a:ea typeface="Yu Gothic Light" panose="020B0300000000000000" pitchFamily="34" charset="-128"/>
              </a:rPr>
            </a:br>
            <a:r>
              <a:rPr lang="en-CA" sz="2400" dirty="0">
                <a:solidFill>
                  <a:srgbClr val="000000"/>
                </a:solidFill>
                <a:latin typeface="Calibri" panose="020F0502020204030204" pitchFamily="34" charset="0"/>
                <a:ea typeface="Yu Gothic Light" panose="020B0300000000000000" pitchFamily="34" charset="-128"/>
              </a:rPr>
              <a:t>It makes it easier to collaborate with you. When you prioritize your tasks, you can complete them on time </a:t>
            </a:r>
            <a:r>
              <a:rPr lang="en-CA" sz="2400" dirty="0" smtClean="0">
                <a:solidFill>
                  <a:srgbClr val="000000"/>
                </a:solidFill>
                <a:latin typeface="Calibri" panose="020F0502020204030204" pitchFamily="34" charset="0"/>
                <a:ea typeface="Yu Gothic Light" panose="020B0300000000000000" pitchFamily="34" charset="-128"/>
              </a:rPr>
              <a:t/>
            </a:r>
            <a:br>
              <a:rPr lang="en-CA" sz="2400" dirty="0" smtClean="0">
                <a:solidFill>
                  <a:srgbClr val="000000"/>
                </a:solidFill>
                <a:latin typeface="Calibri" panose="020F0502020204030204" pitchFamily="34" charset="0"/>
                <a:ea typeface="Yu Gothic Light" panose="020B0300000000000000" pitchFamily="34" charset="-128"/>
              </a:rPr>
            </a:br>
            <a:r>
              <a:rPr lang="en-CA" sz="2400" dirty="0" smtClean="0">
                <a:solidFill>
                  <a:srgbClr val="000000"/>
                </a:solidFill>
                <a:latin typeface="Calibri" panose="020F0502020204030204" pitchFamily="34" charset="0"/>
                <a:ea typeface="Yu Gothic Light" panose="020B0300000000000000" pitchFamily="34" charset="-128"/>
              </a:rPr>
              <a:t>and  </a:t>
            </a:r>
            <a:r>
              <a:rPr lang="en-CA" sz="2400" dirty="0">
                <a:solidFill>
                  <a:srgbClr val="000000"/>
                </a:solidFill>
                <a:latin typeface="Calibri" panose="020F0502020204030204" pitchFamily="34" charset="0"/>
                <a:ea typeface="Yu Gothic Light" panose="020B0300000000000000" pitchFamily="34" charset="-128"/>
              </a:rPr>
              <a:t>keep up with the workflow. </a:t>
            </a:r>
          </a:p>
        </p:txBody>
      </p:sp>
    </p:spTree>
    <p:custDataLst>
      <p:tags r:id="rId1"/>
    </p:custDataLst>
    <p:extLst>
      <p:ext uri="{BB962C8B-B14F-4D97-AF65-F5344CB8AC3E}">
        <p14:creationId xmlns:p14="http://schemas.microsoft.com/office/powerpoint/2010/main" val="93292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50CB15-3FBA-1F50-B765-622EFDDC9C4B}"/>
              </a:ext>
            </a:extLst>
          </p:cNvPr>
          <p:cNvSpPr txBox="1"/>
          <p:nvPr/>
        </p:nvSpPr>
        <p:spPr>
          <a:xfrm>
            <a:off x="1016000" y="2010470"/>
            <a:ext cx="6846957" cy="2631490"/>
          </a:xfrm>
          <a:prstGeom prst="rect">
            <a:avLst/>
          </a:prstGeom>
          <a:noFill/>
        </p:spPr>
        <p:txBody>
          <a:bodyPr wrap="square" rtlCol="0">
            <a:spAutoFit/>
          </a:bodyPr>
          <a:lstStyle/>
          <a:p>
            <a:pPr>
              <a:spcAft>
                <a:spcPts val="1200"/>
              </a:spcAft>
            </a:pPr>
            <a:r>
              <a:rPr lang="en-CA" sz="2500" dirty="0" smtClean="0"/>
              <a:t>Prioritize </a:t>
            </a:r>
            <a:r>
              <a:rPr lang="en-CA" sz="2500" dirty="0"/>
              <a:t>tasks with close </a:t>
            </a:r>
            <a:r>
              <a:rPr lang="en-CA" sz="2500" dirty="0" smtClean="0"/>
              <a:t>deadlines</a:t>
            </a:r>
            <a:endParaRPr lang="en-CA" sz="2500" dirty="0"/>
          </a:p>
          <a:p>
            <a:pPr>
              <a:spcAft>
                <a:spcPts val="1200"/>
              </a:spcAft>
            </a:pPr>
            <a:r>
              <a:rPr lang="en-CA" sz="2500" dirty="0"/>
              <a:t>Prioritize tasks that involve others </a:t>
            </a:r>
          </a:p>
          <a:p>
            <a:pPr>
              <a:spcAft>
                <a:spcPts val="1200"/>
              </a:spcAft>
            </a:pPr>
            <a:r>
              <a:rPr lang="en-CA" sz="2500" dirty="0"/>
              <a:t>Ask when you aren’t </a:t>
            </a:r>
            <a:r>
              <a:rPr lang="en-CA" sz="2500" dirty="0" smtClean="0"/>
              <a:t>sure</a:t>
            </a:r>
            <a:endParaRPr lang="en-CA" sz="2500" dirty="0"/>
          </a:p>
          <a:p>
            <a:pPr>
              <a:spcAft>
                <a:spcPts val="1200"/>
              </a:spcAft>
            </a:pPr>
            <a:r>
              <a:rPr lang="en-CA" sz="2500" dirty="0"/>
              <a:t>Do difficult tasks when you have more </a:t>
            </a:r>
            <a:r>
              <a:rPr lang="en-CA" sz="2500" dirty="0" smtClean="0"/>
              <a:t>energy</a:t>
            </a:r>
            <a:endParaRPr lang="en-CA" sz="2500" dirty="0"/>
          </a:p>
          <a:p>
            <a:pPr>
              <a:spcAft>
                <a:spcPts val="1200"/>
              </a:spcAft>
            </a:pPr>
            <a:r>
              <a:rPr lang="en-CA" sz="2500" dirty="0"/>
              <a:t>Start big tasks </a:t>
            </a:r>
            <a:r>
              <a:rPr lang="en-CA" sz="2500" dirty="0" smtClean="0"/>
              <a:t>early</a:t>
            </a:r>
            <a:endParaRPr lang="en-CA" sz="2500" dirty="0"/>
          </a:p>
        </p:txBody>
      </p:sp>
      <p:sp>
        <p:nvSpPr>
          <p:cNvPr id="16" name="TextBox 15">
            <a:extLst>
              <a:ext uri="{FF2B5EF4-FFF2-40B4-BE49-F238E27FC236}">
                <a16:creationId xmlns:a16="http://schemas.microsoft.com/office/drawing/2014/main" id="{E5F68D4A-7DCB-65F2-DD47-1C11F752FDC8}"/>
              </a:ext>
            </a:extLst>
          </p:cNvPr>
          <p:cNvSpPr txBox="1"/>
          <p:nvPr/>
        </p:nvSpPr>
        <p:spPr>
          <a:xfrm>
            <a:off x="1016000" y="1134518"/>
            <a:ext cx="8100066"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prioritize tasks</a:t>
            </a:r>
          </a:p>
        </p:txBody>
      </p:sp>
      <p:sp>
        <p:nvSpPr>
          <p:cNvPr id="17" name="TextBox 16"/>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18" name="Rectangle 1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
        <p:nvSpPr>
          <p:cNvPr id="21" name="Rounded Rectangle 39">
            <a:extLst>
              <a:ext uri="{FF2B5EF4-FFF2-40B4-BE49-F238E27FC236}">
                <a16:creationId xmlns:a16="http://schemas.microsoft.com/office/drawing/2014/main" id="{B290C867-3127-4055-3D7E-6DB65EC3BC13}"/>
              </a:ext>
            </a:extLst>
          </p:cNvPr>
          <p:cNvSpPr/>
          <p:nvPr/>
        </p:nvSpPr>
        <p:spPr>
          <a:xfrm>
            <a:off x="7948790" y="2524287"/>
            <a:ext cx="3823558" cy="2267058"/>
          </a:xfrm>
          <a:prstGeom prst="roundRect">
            <a:avLst>
              <a:gd name="adj" fmla="val 9086"/>
            </a:avLst>
          </a:prstGeom>
          <a:solidFill>
            <a:srgbClr val="316094">
              <a:alpha val="15000"/>
            </a:srgbClr>
          </a:solid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0000" tIns="90000" rIns="36000" bIns="36000" numCol="1" spcCol="0" rtlCol="0" fromWordArt="0" anchor="t" anchorCtr="0" forceAA="0" compatLnSpc="1">
            <a:prstTxWarp prst="textNoShape">
              <a:avLst/>
            </a:prstTxWarp>
            <a:spAutoFit/>
          </a:bodyPr>
          <a:lstStyle/>
          <a:p>
            <a:pPr>
              <a:lnSpc>
                <a:spcPct val="115000"/>
              </a:lnSpc>
              <a:spcBef>
                <a:spcPts val="600"/>
              </a:spcBef>
              <a:spcAft>
                <a:spcPts val="1800"/>
              </a:spcAft>
            </a:pPr>
            <a:r>
              <a:rPr lang="en-CA" sz="2800" b="1" dirty="0" smtClean="0">
                <a:solidFill>
                  <a:schemeClr val="tx1"/>
                </a:solidFill>
                <a:effectLst/>
                <a:ea typeface="Yu Gothic Light" panose="020B0300000000000000" pitchFamily="34" charset="-128"/>
              </a:rPr>
              <a:t>Vocabulary</a:t>
            </a:r>
            <a:r>
              <a:rPr lang="en-CA" sz="2800" b="1" dirty="0" smtClean="0">
                <a:solidFill>
                  <a:srgbClr val="5A8E22"/>
                </a:solidFill>
                <a:effectLst/>
                <a:ea typeface="Yu Gothic Light" panose="020B0300000000000000" pitchFamily="34" charset="-128"/>
              </a:rPr>
              <a:t> </a:t>
            </a:r>
            <a:endParaRPr lang="en-CA" sz="2800" dirty="0" smtClean="0">
              <a:solidFill>
                <a:srgbClr val="000000"/>
              </a:solidFill>
              <a:effectLst/>
              <a:ea typeface="Yu Gothic Light" panose="020B0300000000000000" pitchFamily="34" charset="-128"/>
            </a:endParaRPr>
          </a:p>
          <a:p>
            <a:pPr>
              <a:lnSpc>
                <a:spcPts val="2980"/>
              </a:lnSpc>
            </a:pPr>
            <a:r>
              <a:rPr lang="en-CA" sz="2400" b="1" dirty="0">
                <a:solidFill>
                  <a:srgbClr val="000000"/>
                </a:solidFill>
                <a:latin typeface="Calibri" panose="020F0502020204030204" pitchFamily="34" charset="0"/>
                <a:ea typeface="Yu Gothic Light" panose="020B0300000000000000" pitchFamily="34" charset="-128"/>
              </a:rPr>
              <a:t>Prioritize tasks: </a:t>
            </a:r>
            <a:r>
              <a:rPr lang="en-CA" sz="2400" dirty="0">
                <a:solidFill>
                  <a:srgbClr val="000000"/>
                </a:solidFill>
                <a:latin typeface="Calibri" panose="020F0502020204030204" pitchFamily="34" charset="0"/>
                <a:ea typeface="Yu Gothic Light" panose="020B0300000000000000" pitchFamily="34" charset="-128"/>
              </a:rPr>
              <a:t>understand which tasks are important and do them </a:t>
            </a:r>
            <a:r>
              <a:rPr lang="en-CA" sz="2400" dirty="0" smtClean="0">
                <a:solidFill>
                  <a:srgbClr val="000000"/>
                </a:solidFill>
                <a:latin typeface="Calibri" panose="020F0502020204030204" pitchFamily="34" charset="0"/>
                <a:ea typeface="Yu Gothic Light" panose="020B0300000000000000" pitchFamily="34" charset="-128"/>
              </a:rPr>
              <a:t>first</a:t>
            </a:r>
          </a:p>
          <a:p>
            <a:pPr>
              <a:lnSpc>
                <a:spcPts val="1180"/>
              </a:lnSpc>
            </a:pPr>
            <a:endParaRPr lang="en-CA" sz="1000" dirty="0" smtClean="0">
              <a:solidFill>
                <a:srgbClr val="000000"/>
              </a:solidFill>
              <a:latin typeface="Calibri" panose="020F0502020204030204" pitchFamily="34" charset="0"/>
              <a:ea typeface="Yu Gothic Light" panose="020B0300000000000000" pitchFamily="34" charset="-128"/>
            </a:endParaRPr>
          </a:p>
        </p:txBody>
      </p:sp>
      <p:cxnSp>
        <p:nvCxnSpPr>
          <p:cNvPr id="22" name="Straight Connector 21"/>
          <p:cNvCxnSpPr/>
          <p:nvPr/>
        </p:nvCxnSpPr>
        <p:spPr>
          <a:xfrm flipH="1">
            <a:off x="7939264" y="3267321"/>
            <a:ext cx="3844127" cy="0"/>
          </a:xfrm>
          <a:prstGeom prst="line">
            <a:avLst/>
          </a:prstGeom>
          <a:ln w="50800">
            <a:solidFill>
              <a:srgbClr val="316094">
                <a:alpha val="27000"/>
              </a:srgbClr>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61225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4561D8-FB54-0C92-603A-B8EA2A5FD7DB}"/>
              </a:ext>
            </a:extLst>
          </p:cNvPr>
          <p:cNvSpPr txBox="1"/>
          <p:nvPr/>
        </p:nvSpPr>
        <p:spPr>
          <a:xfrm>
            <a:off x="1099152" y="2092530"/>
            <a:ext cx="5635161" cy="2641749"/>
          </a:xfrm>
          <a:prstGeom prst="rect">
            <a:avLst/>
          </a:prstGeom>
          <a:noFill/>
        </p:spPr>
        <p:txBody>
          <a:bodyPr wrap="square">
            <a:spAutoFit/>
          </a:bodyPr>
          <a:lstStyle/>
          <a:p>
            <a:pPr>
              <a:lnSpc>
                <a:spcPct val="150000"/>
              </a:lnSpc>
            </a:pPr>
            <a:r>
              <a:rPr lang="en-CA" sz="2800" b="1" dirty="0"/>
              <a:t>Do task 1 on page </a:t>
            </a:r>
            <a:r>
              <a:rPr lang="en-CA" sz="2800" b="1" dirty="0" smtClean="0"/>
              <a:t>27</a:t>
            </a:r>
            <a:endParaRPr lang="en-CA" sz="2800" b="1" dirty="0"/>
          </a:p>
          <a:p>
            <a:pPr>
              <a:lnSpc>
                <a:spcPct val="150000"/>
              </a:lnSpc>
            </a:pPr>
            <a:r>
              <a:rPr lang="en-CA" sz="2800" b="1" dirty="0"/>
              <a:t>Do task 2 on page </a:t>
            </a:r>
            <a:r>
              <a:rPr lang="en-CA" sz="2800" b="1" dirty="0" smtClean="0"/>
              <a:t>28</a:t>
            </a:r>
            <a:endParaRPr lang="en-CA" sz="2800" b="1" dirty="0"/>
          </a:p>
          <a:p>
            <a:pPr>
              <a:lnSpc>
                <a:spcPct val="150000"/>
              </a:lnSpc>
            </a:pPr>
            <a:r>
              <a:rPr lang="en-CA" sz="2800" b="1" dirty="0"/>
              <a:t>Do task 3 on page </a:t>
            </a:r>
            <a:r>
              <a:rPr lang="en-CA" sz="2800" b="1" dirty="0" smtClean="0"/>
              <a:t>29</a:t>
            </a:r>
            <a:endParaRPr lang="en-CA" sz="2800" b="1" dirty="0"/>
          </a:p>
          <a:p>
            <a:pPr>
              <a:lnSpc>
                <a:spcPct val="150000"/>
              </a:lnSpc>
            </a:pPr>
            <a:r>
              <a:rPr lang="en-CA" sz="2800" b="1" dirty="0" smtClean="0"/>
              <a:t>Reflect</a:t>
            </a:r>
            <a:endParaRPr lang="en-CA" sz="2800" b="1" dirty="0"/>
          </a:p>
        </p:txBody>
      </p:sp>
      <p:sp>
        <p:nvSpPr>
          <p:cNvPr id="9" name="TextBox 8">
            <a:extLst>
              <a:ext uri="{FF2B5EF4-FFF2-40B4-BE49-F238E27FC236}">
                <a16:creationId xmlns:a16="http://schemas.microsoft.com/office/drawing/2014/main" id="{E5F68D4A-7DCB-65F2-DD47-1C11F752FDC8}"/>
              </a:ext>
            </a:extLst>
          </p:cNvPr>
          <p:cNvSpPr txBox="1"/>
          <p:nvPr/>
        </p:nvSpPr>
        <p:spPr>
          <a:xfrm>
            <a:off x="1016000" y="1337718"/>
            <a:ext cx="8100066"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prioritize tasks</a:t>
            </a:r>
          </a:p>
        </p:txBody>
      </p:sp>
      <p:sp>
        <p:nvSpPr>
          <p:cNvPr id="11" name="TextBox 10"/>
          <p:cNvSpPr txBox="1"/>
          <p:nvPr/>
        </p:nvSpPr>
        <p:spPr>
          <a:xfrm>
            <a:off x="170473" y="818229"/>
            <a:ext cx="5207942" cy="584776"/>
          </a:xfrm>
          <a:prstGeom prst="rect">
            <a:avLst/>
          </a:prstGeom>
          <a:noFill/>
        </p:spPr>
        <p:txBody>
          <a:bodyPr wrap="square" rtlCol="0">
            <a:spAutoFit/>
          </a:bodyPr>
          <a:lstStyle/>
          <a:p>
            <a:r>
              <a:rPr lang="en-US" sz="1400" i="1" dirty="0"/>
              <a:t>Identify and </a:t>
            </a:r>
            <a:r>
              <a:rPr lang="en-US" sz="1400" i="1" dirty="0" err="1"/>
              <a:t>practise</a:t>
            </a:r>
            <a:r>
              <a:rPr lang="en-US" sz="1400" i="1" dirty="0"/>
              <a:t> strategies</a:t>
            </a:r>
          </a:p>
          <a:p>
            <a:endParaRPr lang="en-US" dirty="0"/>
          </a:p>
        </p:txBody>
      </p:sp>
      <p:sp>
        <p:nvSpPr>
          <p:cNvPr id="12" name="Rectangle 11">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Tree>
    <p:custDataLst>
      <p:tags r:id="rId1"/>
    </p:custDataLst>
    <p:extLst>
      <p:ext uri="{BB962C8B-B14F-4D97-AF65-F5344CB8AC3E}">
        <p14:creationId xmlns:p14="http://schemas.microsoft.com/office/powerpoint/2010/main" val="144008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66E68-8D1A-AFB2-6AC9-14C7BEA82C77}"/>
              </a:ext>
            </a:extLst>
          </p:cNvPr>
          <p:cNvSpPr txBox="1"/>
          <p:nvPr/>
        </p:nvSpPr>
        <p:spPr>
          <a:xfrm>
            <a:off x="524449" y="2415612"/>
            <a:ext cx="8016948" cy="1384995"/>
          </a:xfrm>
          <a:prstGeom prst="rect">
            <a:avLst/>
          </a:prstGeom>
          <a:noFill/>
        </p:spPr>
        <p:txBody>
          <a:bodyPr wrap="square" rtlCol="0">
            <a:spAutoFit/>
          </a:bodyPr>
          <a:lstStyle/>
          <a:p>
            <a:endParaRPr lang="en-CA" sz="2800">
              <a:latin typeface="Century Gothic" panose="020B0502020202020204" pitchFamily="34" charset="0"/>
            </a:endParaRPr>
          </a:p>
          <a:p>
            <a:endParaRPr lang="en-CA" sz="2800">
              <a:latin typeface="Century Gothic" panose="020B0502020202020204" pitchFamily="34" charset="0"/>
            </a:endParaRPr>
          </a:p>
          <a:p>
            <a:r>
              <a:rPr lang="en-CA" sz="2800">
                <a:latin typeface="Century Gothic" panose="020B0502020202020204" pitchFamily="34" charset="0"/>
              </a:rPr>
              <a:t> </a:t>
            </a:r>
            <a:endParaRPr lang="en-CA" sz="2800">
              <a:effectLst/>
              <a:latin typeface="Century Gothic" panose="020B0502020202020204" pitchFamily="34" charset="0"/>
              <a:ea typeface="Yu Gothic Light" panose="020B0300000000000000" pitchFamily="34" charset="-128"/>
            </a:endParaRPr>
          </a:p>
        </p:txBody>
      </p:sp>
      <p:sp>
        <p:nvSpPr>
          <p:cNvPr id="9" name="TextBox 8">
            <a:extLst>
              <a:ext uri="{FF2B5EF4-FFF2-40B4-BE49-F238E27FC236}">
                <a16:creationId xmlns:a16="http://schemas.microsoft.com/office/drawing/2014/main" id="{EC1B8112-365B-CEF3-5D00-5517831251C9}"/>
              </a:ext>
            </a:extLst>
          </p:cNvPr>
          <p:cNvSpPr txBox="1"/>
          <p:nvPr/>
        </p:nvSpPr>
        <p:spPr>
          <a:xfrm>
            <a:off x="1016000" y="2307619"/>
            <a:ext cx="7714844" cy="1384995"/>
          </a:xfrm>
          <a:prstGeom prst="rect">
            <a:avLst/>
          </a:prstGeom>
          <a:noFill/>
        </p:spPr>
        <p:txBody>
          <a:bodyPr wrap="square">
            <a:spAutoFit/>
          </a:bodyPr>
          <a:lstStyle/>
          <a:p>
            <a:r>
              <a:rPr lang="en-US" sz="2800" dirty="0"/>
              <a:t>Now that you know more about how to collaborate, how would you handle the situations described in your workbook on page </a:t>
            </a:r>
            <a:r>
              <a:rPr lang="en-US" sz="2800" dirty="0" smtClean="0"/>
              <a:t>30 and 31?</a:t>
            </a:r>
            <a:endParaRPr lang="en-US" sz="2800" dirty="0"/>
          </a:p>
        </p:txBody>
      </p:sp>
      <p:sp>
        <p:nvSpPr>
          <p:cNvPr id="12" name="Rectangle 11">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Denise’s story</a:t>
            </a:r>
            <a:endParaRPr lang="en-US" sz="1600" b="1" dirty="0">
              <a:solidFill>
                <a:schemeClr val="bg1"/>
              </a:solidFill>
            </a:endParaRPr>
          </a:p>
        </p:txBody>
      </p:sp>
      <p:sp>
        <p:nvSpPr>
          <p:cNvPr id="15" name="TextBox 14">
            <a:extLst>
              <a:ext uri="{FF2B5EF4-FFF2-40B4-BE49-F238E27FC236}">
                <a16:creationId xmlns:a16="http://schemas.microsoft.com/office/drawing/2014/main" id="{A1CC9A86-3CB7-0ED7-CD25-C18934B5DA2F}"/>
              </a:ext>
            </a:extLst>
          </p:cNvPr>
          <p:cNvSpPr txBox="1"/>
          <p:nvPr/>
        </p:nvSpPr>
        <p:spPr>
          <a:xfrm>
            <a:off x="1016000" y="1363975"/>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Apply what you’ve learned</a:t>
            </a:r>
          </a:p>
        </p:txBody>
      </p:sp>
      <p:sp>
        <p:nvSpPr>
          <p:cNvPr id="16" name="TextBox 15"/>
          <p:cNvSpPr txBox="1"/>
          <p:nvPr/>
        </p:nvSpPr>
        <p:spPr>
          <a:xfrm>
            <a:off x="170473" y="818229"/>
            <a:ext cx="5207942" cy="584776"/>
          </a:xfrm>
          <a:prstGeom prst="rect">
            <a:avLst/>
          </a:prstGeom>
          <a:noFill/>
        </p:spPr>
        <p:txBody>
          <a:bodyPr wrap="square" rtlCol="0">
            <a:spAutoFit/>
          </a:bodyPr>
          <a:lstStyle/>
          <a:p>
            <a:r>
              <a:rPr lang="en-US" sz="1400" i="1" dirty="0" smtClean="0"/>
              <a:t>Apply what you’ve learned</a:t>
            </a:r>
            <a:endParaRPr lang="en-US" sz="1400" i="1" dirty="0"/>
          </a:p>
          <a:p>
            <a:endParaRPr lang="en-US" dirty="0"/>
          </a:p>
        </p:txBody>
      </p:sp>
    </p:spTree>
    <p:custDataLst>
      <p:tags r:id="rId1"/>
    </p:custDataLst>
    <p:extLst>
      <p:ext uri="{BB962C8B-B14F-4D97-AF65-F5344CB8AC3E}">
        <p14:creationId xmlns:p14="http://schemas.microsoft.com/office/powerpoint/2010/main" val="2381289641"/>
      </p:ext>
    </p:extLst>
  </p:cSld>
  <p:clrMapOvr>
    <a:masterClrMapping/>
  </p:clrMapOvr>
  <p:extLst mod="1">
    <p:ext uri="{6950BFC3-D8DA-4A85-94F7-54DA5524770B}">
      <p188:commentRel xmlns="" xmlns:p188="http://schemas.microsoft.com/office/powerpoint/2018/8/main" r:id="rId4"/>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51027C-FD3C-0FAC-535A-619C3280DB4B}"/>
              </a:ext>
            </a:extLst>
          </p:cNvPr>
          <p:cNvSpPr txBox="1"/>
          <p:nvPr/>
        </p:nvSpPr>
        <p:spPr>
          <a:xfrm>
            <a:off x="1016000" y="2062700"/>
            <a:ext cx="7053545" cy="3046988"/>
          </a:xfrm>
          <a:prstGeom prst="rect">
            <a:avLst/>
          </a:prstGeom>
          <a:noFill/>
        </p:spPr>
        <p:txBody>
          <a:bodyPr wrap="square" rtlCol="0">
            <a:spAutoFit/>
          </a:bodyPr>
          <a:lstStyle/>
          <a:p>
            <a:r>
              <a:rPr lang="en-CA" sz="3200" dirty="0">
                <a:solidFill>
                  <a:srgbClr val="000000"/>
                </a:solidFill>
                <a:effectLst/>
                <a:latin typeface="Calibri" panose="020F0502020204030204" pitchFamily="34" charset="0"/>
                <a:ea typeface="Yu Gothic Light" panose="020B0300000000000000" pitchFamily="34" charset="-128"/>
              </a:rPr>
              <a:t>Collaboration is your ability to work well with others  to thrive at work. </a:t>
            </a:r>
          </a:p>
          <a:p>
            <a:endParaRPr lang="en-CA" sz="3200" dirty="0">
              <a:solidFill>
                <a:srgbClr val="000000"/>
              </a:solidFill>
              <a:latin typeface="Calibri" panose="020F0502020204030204" pitchFamily="34" charset="0"/>
              <a:ea typeface="Yu Gothic Light" panose="020B0300000000000000" pitchFamily="34" charset="-128"/>
            </a:endParaRPr>
          </a:p>
          <a:p>
            <a:endParaRPr lang="en-CA" sz="3200" dirty="0">
              <a:solidFill>
                <a:srgbClr val="000000"/>
              </a:solidFill>
              <a:latin typeface="Calibri" panose="020F0502020204030204" pitchFamily="34" charset="0"/>
              <a:ea typeface="Yu Gothic Light" panose="020B0300000000000000" pitchFamily="34" charset="-128"/>
            </a:endParaRPr>
          </a:p>
          <a:p>
            <a:endParaRPr lang="en-CA" sz="3200" dirty="0"/>
          </a:p>
          <a:p>
            <a:endParaRPr lang="en-CA" sz="3200" dirty="0"/>
          </a:p>
        </p:txBody>
      </p:sp>
      <p:sp>
        <p:nvSpPr>
          <p:cNvPr id="7" name="TextBox 6">
            <a:extLst>
              <a:ext uri="{FF2B5EF4-FFF2-40B4-BE49-F238E27FC236}">
                <a16:creationId xmlns:a16="http://schemas.microsoft.com/office/drawing/2014/main" id="{4883DA02-2D12-5D4E-ADF7-9DB84E0E0027}"/>
              </a:ext>
            </a:extLst>
          </p:cNvPr>
          <p:cNvSpPr txBox="1"/>
          <p:nvPr/>
        </p:nvSpPr>
        <p:spPr>
          <a:xfrm>
            <a:off x="1036638" y="1211503"/>
            <a:ext cx="10364561" cy="707886"/>
          </a:xfrm>
          <a:prstGeom prst="rect">
            <a:avLst/>
          </a:prstGeom>
          <a:noFill/>
        </p:spPr>
        <p:txBody>
          <a:bodyPr wrap="square">
            <a:spAutoFit/>
          </a:bodyPr>
          <a:lstStyle/>
          <a:p>
            <a:pPr marL="0" indent="0">
              <a:buNone/>
            </a:pPr>
            <a:r>
              <a:rPr lang="en-US" sz="4000" b="1" dirty="0">
                <a:solidFill>
                  <a:srgbClr val="316094"/>
                </a:solidFill>
                <a:cs typeface="Calibri" panose="020F0502020204030204"/>
              </a:rPr>
              <a:t>What is collaboration</a:t>
            </a:r>
            <a:r>
              <a:rPr lang="en-US" sz="4000" b="1" dirty="0" smtClean="0">
                <a:solidFill>
                  <a:srgbClr val="316094"/>
                </a:solidFill>
                <a:cs typeface="Calibri" panose="020F0502020204030204"/>
              </a:rPr>
              <a:t>?</a:t>
            </a:r>
            <a:r>
              <a:rPr lang="en-US" sz="2800" dirty="0" smtClean="0">
                <a:solidFill>
                  <a:schemeClr val="bg2">
                    <a:lumMod val="25000"/>
                  </a:schemeClr>
                </a:solidFill>
                <a:cs typeface="Calibri" panose="020F0502020204030204"/>
              </a:rPr>
              <a:t> </a:t>
            </a:r>
            <a:endParaRPr lang="en-US" sz="2800" dirty="0">
              <a:solidFill>
                <a:schemeClr val="bg2">
                  <a:lumMod val="25000"/>
                </a:schemeClr>
              </a:solidFill>
              <a:cs typeface="Calibri" panose="020F0502020204030204"/>
            </a:endParaRPr>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B1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6B1664">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80416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Collaboration – Introduction</a:t>
            </a:r>
            <a:endParaRPr lang="en-US" sz="1600" b="1" dirty="0">
              <a:solidFill>
                <a:schemeClr val="bg1"/>
              </a:solidFill>
            </a:endParaRPr>
          </a:p>
        </p:txBody>
      </p:sp>
      <p:sp>
        <p:nvSpPr>
          <p:cNvPr id="11" name="Rounded Rectangle 39">
            <a:extLst>
              <a:ext uri="{FF2B5EF4-FFF2-40B4-BE49-F238E27FC236}">
                <a16:creationId xmlns:a16="http://schemas.microsoft.com/office/drawing/2014/main" id="{B290C867-3127-4055-3D7E-6DB65EC3BC13}"/>
              </a:ext>
            </a:extLst>
          </p:cNvPr>
          <p:cNvSpPr/>
          <p:nvPr/>
        </p:nvSpPr>
        <p:spPr>
          <a:xfrm>
            <a:off x="1162316" y="3555852"/>
            <a:ext cx="4064353" cy="1987706"/>
          </a:xfrm>
          <a:prstGeom prst="roundRect">
            <a:avLst>
              <a:gd name="adj" fmla="val 9086"/>
            </a:avLst>
          </a:prstGeom>
          <a:solidFill>
            <a:srgbClr val="316094">
              <a:alpha val="15000"/>
            </a:srgbClr>
          </a:solid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0000" tIns="90000" rIns="36000" bIns="36000" numCol="1" spcCol="0" rtlCol="0" fromWordArt="0" anchor="t" anchorCtr="0" forceAA="0" compatLnSpc="1">
            <a:prstTxWarp prst="textNoShape">
              <a:avLst/>
            </a:prstTxWarp>
            <a:spAutoFit/>
          </a:bodyPr>
          <a:lstStyle/>
          <a:p>
            <a:pPr>
              <a:lnSpc>
                <a:spcPct val="115000"/>
              </a:lnSpc>
              <a:spcBef>
                <a:spcPts val="600"/>
              </a:spcBef>
              <a:spcAft>
                <a:spcPts val="1800"/>
              </a:spcAft>
            </a:pPr>
            <a:r>
              <a:rPr lang="en-CA" sz="2800" b="1" dirty="0" smtClean="0">
                <a:solidFill>
                  <a:schemeClr val="tx1"/>
                </a:solidFill>
                <a:effectLst/>
                <a:ea typeface="Yu Gothic Light" panose="020B0300000000000000" pitchFamily="34" charset="-128"/>
              </a:rPr>
              <a:t>Vocabulary</a:t>
            </a:r>
            <a:r>
              <a:rPr lang="en-CA" sz="2800" b="1" dirty="0" smtClean="0">
                <a:solidFill>
                  <a:srgbClr val="5A8E22"/>
                </a:solidFill>
                <a:effectLst/>
                <a:ea typeface="Yu Gothic Light" panose="020B0300000000000000" pitchFamily="34" charset="-128"/>
              </a:rPr>
              <a:t> </a:t>
            </a:r>
            <a:endParaRPr lang="en-CA" sz="2800" dirty="0" smtClean="0">
              <a:solidFill>
                <a:srgbClr val="000000"/>
              </a:solidFill>
              <a:effectLst/>
              <a:ea typeface="Yu Gothic Light" panose="020B0300000000000000" pitchFamily="34" charset="-128"/>
            </a:endParaRPr>
          </a:p>
          <a:p>
            <a:pPr>
              <a:lnSpc>
                <a:spcPct val="113000"/>
              </a:lnSpc>
            </a:pPr>
            <a:r>
              <a:rPr lang="en-CA" sz="2400" b="1" dirty="0" smtClean="0">
                <a:solidFill>
                  <a:srgbClr val="000000"/>
                </a:solidFill>
                <a:latin typeface="Calibri" panose="020F0502020204030204" pitchFamily="34" charset="0"/>
                <a:ea typeface="Yu Gothic Light" panose="020B0300000000000000" pitchFamily="34" charset="-128"/>
              </a:rPr>
              <a:t>Thrive: </a:t>
            </a:r>
            <a:r>
              <a:rPr lang="en-CA" sz="2400" dirty="0" smtClean="0">
                <a:solidFill>
                  <a:srgbClr val="000000"/>
                </a:solidFill>
                <a:latin typeface="Calibri" panose="020F0502020204030204" pitchFamily="34" charset="0"/>
                <a:ea typeface="Yu Gothic Light" panose="020B0300000000000000" pitchFamily="34" charset="-128"/>
              </a:rPr>
              <a:t>become </a:t>
            </a:r>
            <a:r>
              <a:rPr lang="en-CA" sz="2400" dirty="0">
                <a:solidFill>
                  <a:srgbClr val="000000"/>
                </a:solidFill>
                <a:latin typeface="Calibri" panose="020F0502020204030204" pitchFamily="34" charset="0"/>
                <a:ea typeface="Yu Gothic Light" panose="020B0300000000000000" pitchFamily="34" charset="-128"/>
              </a:rPr>
              <a:t>better, </a:t>
            </a:r>
            <a:r>
              <a:rPr lang="en-CA" sz="2400" dirty="0" smtClean="0">
                <a:solidFill>
                  <a:srgbClr val="000000"/>
                </a:solidFill>
                <a:latin typeface="Calibri" panose="020F0502020204030204" pitchFamily="34" charset="0"/>
                <a:ea typeface="Yu Gothic Light" panose="020B0300000000000000" pitchFamily="34" charset="-128"/>
              </a:rPr>
              <a:t/>
            </a:r>
            <a:br>
              <a:rPr lang="en-CA" sz="2400" dirty="0" smtClean="0">
                <a:solidFill>
                  <a:srgbClr val="000000"/>
                </a:solidFill>
                <a:latin typeface="Calibri" panose="020F0502020204030204" pitchFamily="34" charset="0"/>
                <a:ea typeface="Yu Gothic Light" panose="020B0300000000000000" pitchFamily="34" charset="-128"/>
              </a:rPr>
            </a:br>
            <a:r>
              <a:rPr lang="en-CA" sz="2400" dirty="0" smtClean="0">
                <a:solidFill>
                  <a:srgbClr val="000000"/>
                </a:solidFill>
                <a:latin typeface="Calibri" panose="020F0502020204030204" pitchFamily="34" charset="0"/>
                <a:ea typeface="Yu Gothic Light" panose="020B0300000000000000" pitchFamily="34" charset="-128"/>
              </a:rPr>
              <a:t>grow</a:t>
            </a:r>
            <a:r>
              <a:rPr lang="en-CA" sz="2400" dirty="0">
                <a:solidFill>
                  <a:srgbClr val="000000"/>
                </a:solidFill>
                <a:latin typeface="Calibri" panose="020F0502020204030204" pitchFamily="34" charset="0"/>
                <a:ea typeface="Yu Gothic Light" panose="020B0300000000000000" pitchFamily="34" charset="-128"/>
              </a:rPr>
              <a:t>, do very </a:t>
            </a:r>
            <a:r>
              <a:rPr lang="en-CA" sz="2400" dirty="0" smtClean="0">
                <a:solidFill>
                  <a:srgbClr val="000000"/>
                </a:solidFill>
                <a:latin typeface="Calibri" panose="020F0502020204030204" pitchFamily="34" charset="0"/>
                <a:ea typeface="Yu Gothic Light" panose="020B0300000000000000" pitchFamily="34" charset="-128"/>
              </a:rPr>
              <a:t>well</a:t>
            </a:r>
            <a:endParaRPr lang="en-US" sz="2400" dirty="0">
              <a:solidFill>
                <a:srgbClr val="000000"/>
              </a:solidFill>
              <a:latin typeface="Calibri" panose="020F0502020204030204" pitchFamily="34" charset="0"/>
              <a:ea typeface="Yu Gothic Light" panose="020B0300000000000000" pitchFamily="34" charset="-128"/>
            </a:endParaRPr>
          </a:p>
          <a:p>
            <a:pPr>
              <a:lnSpc>
                <a:spcPct val="115000"/>
              </a:lnSpc>
            </a:pPr>
            <a:endParaRPr lang="en-US" sz="1200" dirty="0" smtClean="0">
              <a:solidFill>
                <a:srgbClr val="000000"/>
              </a:solidFill>
              <a:ea typeface="Yu Gothic Light" panose="020B0300000000000000" pitchFamily="34" charset="-128"/>
            </a:endParaRPr>
          </a:p>
        </p:txBody>
      </p:sp>
      <p:cxnSp>
        <p:nvCxnSpPr>
          <p:cNvPr id="12" name="Straight Connector 11"/>
          <p:cNvCxnSpPr/>
          <p:nvPr/>
        </p:nvCxnSpPr>
        <p:spPr>
          <a:xfrm flipH="1" flipV="1">
            <a:off x="1152791" y="4298886"/>
            <a:ext cx="4073878" cy="23806"/>
          </a:xfrm>
          <a:prstGeom prst="line">
            <a:avLst/>
          </a:prstGeom>
          <a:ln w="50800">
            <a:solidFill>
              <a:srgbClr val="316094">
                <a:alpha val="27000"/>
              </a:srgbClr>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41159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BF410D-B923-B635-BCF5-0BA2CAAF2A0A}"/>
              </a:ext>
            </a:extLst>
          </p:cNvPr>
          <p:cNvSpPr txBox="1"/>
          <p:nvPr/>
        </p:nvSpPr>
        <p:spPr>
          <a:xfrm>
            <a:off x="1016000" y="2191447"/>
            <a:ext cx="10485882" cy="954107"/>
          </a:xfrm>
          <a:prstGeom prst="rect">
            <a:avLst/>
          </a:prstGeom>
          <a:noFill/>
        </p:spPr>
        <p:txBody>
          <a:bodyPr wrap="square">
            <a:spAutoFit/>
          </a:bodyPr>
          <a:lstStyle/>
          <a:p>
            <a:r>
              <a:rPr lang="en-US" sz="2800" b="1" dirty="0"/>
              <a:t>Talking about why you want to be promoted</a:t>
            </a:r>
          </a:p>
          <a:p>
            <a:endParaRPr lang="en-US" sz="2800" dirty="0"/>
          </a:p>
        </p:txBody>
      </p:sp>
      <p:sp>
        <p:nvSpPr>
          <p:cNvPr id="3" name="Rectangle 2">
            <a:extLst>
              <a:ext uri="{FF2B5EF4-FFF2-40B4-BE49-F238E27FC236}">
                <a16:creationId xmlns:a16="http://schemas.microsoft.com/office/drawing/2014/main" id="{9C5064DE-645D-0D62-4653-7D338F7513C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6" name="Rectangle 4">
            <a:extLst>
              <a:ext uri="{FF2B5EF4-FFF2-40B4-BE49-F238E27FC236}">
                <a16:creationId xmlns:a16="http://schemas.microsoft.com/office/drawing/2014/main" id="{5759534C-4756-2ED8-F481-70EEDA2258C2}"/>
              </a:ext>
            </a:extLst>
          </p:cNvPr>
          <p:cNvSpPr>
            <a:spLocks noChangeArrowheads="1"/>
          </p:cNvSpPr>
          <p:nvPr/>
        </p:nvSpPr>
        <p:spPr bwMode="auto">
          <a:xfrm>
            <a:off x="1016000" y="2779074"/>
            <a:ext cx="10727198" cy="3293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Aft>
                <a:spcPts val="1200"/>
              </a:spcAft>
              <a:buClrTx/>
              <a:buSzTx/>
              <a:buFontTx/>
              <a:buNone/>
              <a:tabLst/>
            </a:pPr>
            <a:r>
              <a:rPr kumimoji="0" lang="en-CA" altLang="en-US" sz="2800" b="0" i="0" u="none" strike="noStrike" cap="none" normalizeH="0" baseline="0" dirty="0" smtClean="0">
                <a:ln>
                  <a:noFill/>
                </a:ln>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You </a:t>
            </a:r>
            <a:r>
              <a:rPr kumimoji="0" lang="en-CA" altLang="en-US" sz="2800" b="0" i="0" u="none" strike="noStrike" cap="none" normalizeH="0" baseline="0" dirty="0">
                <a:ln>
                  <a:noFill/>
                </a:ln>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may want to be promoted</a:t>
            </a:r>
            <a:r>
              <a:rPr kumimoji="0" lang="en-CA" altLang="en-US" sz="2800" b="0" i="0" u="none" strike="noStrike" cap="none" normalizeH="0" dirty="0">
                <a:ln>
                  <a:noFill/>
                </a:ln>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 because:</a:t>
            </a:r>
          </a:p>
          <a:p>
            <a:pPr marL="0" lvl="1" indent="-274320">
              <a:spcAft>
                <a:spcPts val="1200"/>
              </a:spcAft>
              <a:buFont typeface="Arial" panose="020B0604020202020204" pitchFamily="34" charset="0"/>
              <a:buChar char="•"/>
            </a:pPr>
            <a:r>
              <a:rPr lang="en-US" sz="2800" dirty="0"/>
              <a:t>You can use your skills more in a higher-level role</a:t>
            </a:r>
            <a:endParaRPr lang="en-CA" sz="2800" dirty="0"/>
          </a:p>
          <a:p>
            <a:pPr marL="0" lvl="1" indent="-274320">
              <a:spcAft>
                <a:spcPts val="1200"/>
              </a:spcAft>
              <a:buFont typeface="Arial" panose="020B0604020202020204" pitchFamily="34" charset="0"/>
              <a:buChar char="•"/>
            </a:pPr>
            <a:r>
              <a:rPr lang="en-US" sz="2800" dirty="0"/>
              <a:t>You have other </a:t>
            </a:r>
            <a:r>
              <a:rPr lang="en-US" sz="2800" dirty="0" smtClean="0"/>
              <a:t>skills </a:t>
            </a:r>
            <a:r>
              <a:rPr lang="en-US" sz="2800" dirty="0"/>
              <a:t>that could benefit the company, but you don’t </a:t>
            </a:r>
            <a:r>
              <a:rPr lang="en-US" sz="2800" dirty="0" smtClean="0"/>
              <a:t>get </a:t>
            </a:r>
            <a:br>
              <a:rPr lang="en-US" sz="2800" dirty="0" smtClean="0"/>
            </a:br>
            <a:r>
              <a:rPr lang="en-US" sz="2800" dirty="0" smtClean="0"/>
              <a:t>   to </a:t>
            </a:r>
            <a:r>
              <a:rPr lang="en-US" sz="2800" dirty="0"/>
              <a:t>use them in your current role</a:t>
            </a:r>
            <a:endParaRPr lang="en-CA" sz="2800" dirty="0"/>
          </a:p>
          <a:p>
            <a:pPr marL="0" lvl="1" indent="-274320">
              <a:spcAft>
                <a:spcPts val="1200"/>
              </a:spcAft>
              <a:buFont typeface="Arial" panose="020B0604020202020204" pitchFamily="34" charset="0"/>
              <a:buChar char="•"/>
            </a:pPr>
            <a:r>
              <a:rPr lang="en-US" sz="2800" dirty="0"/>
              <a:t>You can take on more responsibilities and handle more challenges </a:t>
            </a:r>
            <a:endParaRPr lang="en-CA" sz="2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What’s next?</a:t>
            </a:r>
            <a:endParaRPr lang="en-US" sz="1600" b="1" dirty="0">
              <a:solidFill>
                <a:schemeClr val="bg1"/>
              </a:solidFill>
            </a:endParaRPr>
          </a:p>
        </p:txBody>
      </p:sp>
      <p:sp>
        <p:nvSpPr>
          <p:cNvPr id="11" name="TextBox 10">
            <a:extLst>
              <a:ext uri="{FF2B5EF4-FFF2-40B4-BE49-F238E27FC236}">
                <a16:creationId xmlns:a16="http://schemas.microsoft.com/office/drawing/2014/main" id="{A1CC9A86-3CB7-0ED7-CD25-C18934B5DA2F}"/>
              </a:ext>
            </a:extLst>
          </p:cNvPr>
          <p:cNvSpPr txBox="1"/>
          <p:nvPr/>
        </p:nvSpPr>
        <p:spPr>
          <a:xfrm>
            <a:off x="1016000" y="1382961"/>
            <a:ext cx="10304659" cy="707886"/>
          </a:xfrm>
          <a:prstGeom prst="rect">
            <a:avLst/>
          </a:prstGeom>
          <a:noFill/>
        </p:spPr>
        <p:txBody>
          <a:bodyPr wrap="square">
            <a:spAutoFit/>
          </a:bodyPr>
          <a:lstStyle/>
          <a:p>
            <a:pPr>
              <a:spcBef>
                <a:spcPts val="600"/>
              </a:spcBef>
              <a:spcAft>
                <a:spcPts val="600"/>
              </a:spcAft>
            </a:pPr>
            <a:r>
              <a:rPr lang="en-US" sz="4000" b="1" dirty="0" smtClean="0">
                <a:solidFill>
                  <a:srgbClr val="316094"/>
                </a:solidFill>
                <a:effectLst/>
                <a:ea typeface="Times New Roman" panose="02020603050405020304" pitchFamily="18" charset="0"/>
                <a:cs typeface="Calibri" panose="020F0502020204030204" pitchFamily="34" charset="0"/>
              </a:rPr>
              <a:t>What’s next?</a:t>
            </a:r>
            <a:endParaRPr lang="en-US" sz="4000" b="1" dirty="0">
              <a:solidFill>
                <a:srgbClr val="316094"/>
              </a:solidFill>
              <a:effectLst/>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304063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4"/>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DD235E-DFBA-06E8-425B-09749130978C}"/>
              </a:ext>
            </a:extLst>
          </p:cNvPr>
          <p:cNvSpPr txBox="1"/>
          <p:nvPr/>
        </p:nvSpPr>
        <p:spPr>
          <a:xfrm>
            <a:off x="398364" y="171982"/>
            <a:ext cx="10304659" cy="769441"/>
          </a:xfrm>
          <a:prstGeom prst="rect">
            <a:avLst/>
          </a:prstGeom>
          <a:noFill/>
        </p:spPr>
        <p:txBody>
          <a:bodyPr wrap="square">
            <a:spAutoFit/>
          </a:bodyPr>
          <a:lstStyle/>
          <a:p>
            <a:r>
              <a:rPr lang="en-CA" sz="4400" b="1">
                <a:solidFill>
                  <a:schemeClr val="bg1"/>
                </a:solidFill>
              </a:rPr>
              <a:t>What’s next?</a:t>
            </a:r>
          </a:p>
        </p:txBody>
      </p:sp>
      <p:sp>
        <p:nvSpPr>
          <p:cNvPr id="8" name="TextBox 7">
            <a:extLst>
              <a:ext uri="{FF2B5EF4-FFF2-40B4-BE49-F238E27FC236}">
                <a16:creationId xmlns:a16="http://schemas.microsoft.com/office/drawing/2014/main" id="{DDBF410D-B923-B635-BCF5-0BA2CAAF2A0A}"/>
              </a:ext>
            </a:extLst>
          </p:cNvPr>
          <p:cNvSpPr txBox="1"/>
          <p:nvPr/>
        </p:nvSpPr>
        <p:spPr>
          <a:xfrm>
            <a:off x="1016000" y="1885261"/>
            <a:ext cx="10485882" cy="954107"/>
          </a:xfrm>
          <a:prstGeom prst="rect">
            <a:avLst/>
          </a:prstGeom>
          <a:noFill/>
        </p:spPr>
        <p:txBody>
          <a:bodyPr wrap="square">
            <a:spAutoFit/>
          </a:bodyPr>
          <a:lstStyle/>
          <a:p>
            <a:r>
              <a:rPr lang="en-US" sz="2800" b="1" dirty="0"/>
              <a:t>Talking about why you want to be promoted</a:t>
            </a:r>
          </a:p>
          <a:p>
            <a:endParaRPr lang="en-US" sz="2800" dirty="0"/>
          </a:p>
        </p:txBody>
      </p:sp>
      <p:sp>
        <p:nvSpPr>
          <p:cNvPr id="3" name="Rectangle 2">
            <a:extLst>
              <a:ext uri="{FF2B5EF4-FFF2-40B4-BE49-F238E27FC236}">
                <a16:creationId xmlns:a16="http://schemas.microsoft.com/office/drawing/2014/main" id="{9C5064DE-645D-0D62-4653-7D338F7513C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6" name="Rectangle 4">
            <a:extLst>
              <a:ext uri="{FF2B5EF4-FFF2-40B4-BE49-F238E27FC236}">
                <a16:creationId xmlns:a16="http://schemas.microsoft.com/office/drawing/2014/main" id="{5759534C-4756-2ED8-F481-70EEDA2258C2}"/>
              </a:ext>
            </a:extLst>
          </p:cNvPr>
          <p:cNvSpPr>
            <a:spLocks noChangeArrowheads="1"/>
          </p:cNvSpPr>
          <p:nvPr/>
        </p:nvSpPr>
        <p:spPr bwMode="auto">
          <a:xfrm>
            <a:off x="1016000" y="2574455"/>
            <a:ext cx="10119423" cy="27084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74320" marR="0" lvl="0" indent="-274320" algn="l" defTabSz="914400" rtl="0" eaLnBrk="0" fontAlgn="base" latinLnBrk="0" hangingPunct="0">
              <a:spcBef>
                <a:spcPct val="0"/>
              </a:spcBef>
              <a:spcAft>
                <a:spcPts val="1200"/>
              </a:spcAft>
              <a:buClrTx/>
              <a:buSzTx/>
              <a:buFont typeface="Arial" panose="020B0604020202020204" pitchFamily="34" charset="0"/>
              <a:buChar char="•"/>
              <a:tabLst/>
            </a:pPr>
            <a:r>
              <a:rPr kumimoji="0" lang="en-CA" altLang="en-US" sz="2800" b="0" i="0" u="none" strike="noStrike" cap="none" normalizeH="0" baseline="0" dirty="0">
                <a:ln>
                  <a:noFill/>
                </a:ln>
                <a:solidFill>
                  <a:schemeClr val="tx1"/>
                </a:solidFill>
                <a:effectLst/>
              </a:rPr>
              <a:t>Talk about positive </a:t>
            </a:r>
            <a:r>
              <a:rPr kumimoji="0" lang="en-CA" altLang="en-US" sz="2800" b="0" i="0" u="none" strike="noStrike" cap="none" normalizeH="0" baseline="0" dirty="0" smtClean="0">
                <a:ln>
                  <a:noFill/>
                </a:ln>
                <a:solidFill>
                  <a:schemeClr val="tx1"/>
                </a:solidFill>
                <a:effectLst/>
              </a:rPr>
              <a:t>things</a:t>
            </a:r>
            <a:endParaRPr kumimoji="0" lang="en-CA" altLang="en-US" sz="2800" b="0" i="0" u="none" strike="noStrike" cap="none" normalizeH="0" baseline="0" dirty="0">
              <a:ln>
                <a:noFill/>
              </a:ln>
              <a:solidFill>
                <a:schemeClr val="tx1"/>
              </a:solidFill>
              <a:effectLst/>
            </a:endParaRPr>
          </a:p>
          <a:p>
            <a:pPr marL="274320" lvl="0" indent="-274320" eaLnBrk="0" fontAlgn="base" hangingPunct="0">
              <a:spcBef>
                <a:spcPct val="0"/>
              </a:spcBef>
              <a:spcAft>
                <a:spcPts val="1200"/>
              </a:spcAft>
              <a:buFont typeface="Arial" panose="020B0604020202020204" pitchFamily="34" charset="0"/>
              <a:buChar char="•"/>
            </a:pPr>
            <a:r>
              <a:rPr lang="en-CA" altLang="en-US" sz="2800" dirty="0"/>
              <a:t>Don’t talk </a:t>
            </a:r>
            <a:r>
              <a:rPr lang="en-US" sz="2800" dirty="0"/>
              <a:t>about how the promotion could help solve personal problems. </a:t>
            </a:r>
            <a:endParaRPr kumimoji="0" lang="en-US" altLang="en-US" sz="2800" b="0" i="0" u="none" strike="noStrike" cap="none" normalizeH="0" baseline="0" dirty="0">
              <a:ln>
                <a:noFill/>
              </a:ln>
              <a:solidFill>
                <a:schemeClr val="tx1"/>
              </a:solidFill>
              <a:effectLst/>
            </a:endParaRPr>
          </a:p>
          <a:p>
            <a:pPr lvl="0" eaLnBrk="0" fontAlgn="base" hangingPunct="0">
              <a:spcBef>
                <a:spcPct val="0"/>
              </a:spcBef>
              <a:spcAft>
                <a:spcPts val="1200"/>
              </a:spcAft>
            </a:pPr>
            <a:r>
              <a:rPr lang="en-US" altLang="en-US" sz="2800" b="1" dirty="0"/>
              <a:t>Do task 1 on page </a:t>
            </a:r>
            <a:r>
              <a:rPr lang="en-US" altLang="en-US" sz="2800" b="1" dirty="0" smtClean="0"/>
              <a:t>32</a:t>
            </a:r>
            <a:endParaRPr kumimoji="0" lang="en-US" altLang="en-US" sz="2800" b="0" i="0" u="none" strike="noStrike" cap="none" normalizeH="0" baseline="0" dirty="0">
              <a:ln>
                <a:noFill/>
              </a:ln>
              <a:solidFill>
                <a:schemeClr val="tx1"/>
              </a:solidFill>
              <a:effectLst/>
            </a:endParaRPr>
          </a:p>
          <a:p>
            <a:pPr lvl="0" eaLnBrk="0" fontAlgn="base" hangingPunct="0">
              <a:spcBef>
                <a:spcPct val="0"/>
              </a:spcBef>
              <a:spcAft>
                <a:spcPts val="1200"/>
              </a:spcAft>
            </a:pPr>
            <a:r>
              <a:rPr lang="en-US" altLang="en-US" sz="2800" b="1" dirty="0"/>
              <a:t>Do task 2 on page </a:t>
            </a:r>
            <a:r>
              <a:rPr lang="en-US" altLang="en-US" sz="2800" b="1" dirty="0" smtClean="0"/>
              <a:t>33</a:t>
            </a:r>
            <a:endParaRPr kumimoji="0" lang="en-CA" altLang="en-US" sz="2800" b="1" i="0" u="none" strike="noStrike" cap="none" normalizeH="0" baseline="0" dirty="0">
              <a:ln>
                <a:noFill/>
              </a:ln>
              <a:solidFill>
                <a:schemeClr val="tx1"/>
              </a:solidFill>
              <a:effectLst/>
            </a:endParaRP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66192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What’s next?</a:t>
            </a:r>
            <a:endParaRPr lang="en-US" sz="1600" b="1" dirty="0">
              <a:solidFill>
                <a:schemeClr val="bg1"/>
              </a:solidFill>
            </a:endParaRPr>
          </a:p>
        </p:txBody>
      </p:sp>
      <p:sp>
        <p:nvSpPr>
          <p:cNvPr id="11" name="TextBox 10">
            <a:extLst>
              <a:ext uri="{FF2B5EF4-FFF2-40B4-BE49-F238E27FC236}">
                <a16:creationId xmlns:a16="http://schemas.microsoft.com/office/drawing/2014/main" id="{A1CC9A86-3CB7-0ED7-CD25-C18934B5DA2F}"/>
              </a:ext>
            </a:extLst>
          </p:cNvPr>
          <p:cNvSpPr txBox="1"/>
          <p:nvPr/>
        </p:nvSpPr>
        <p:spPr>
          <a:xfrm>
            <a:off x="1016000" y="1156157"/>
            <a:ext cx="3349422" cy="707886"/>
          </a:xfrm>
          <a:prstGeom prst="rect">
            <a:avLst/>
          </a:prstGeom>
          <a:noFill/>
        </p:spPr>
        <p:txBody>
          <a:bodyPr wrap="square">
            <a:spAutoFit/>
          </a:bodyPr>
          <a:lstStyle/>
          <a:p>
            <a:pPr>
              <a:spcBef>
                <a:spcPts val="600"/>
              </a:spcBef>
              <a:spcAft>
                <a:spcPts val="600"/>
              </a:spcAft>
            </a:pPr>
            <a:r>
              <a:rPr lang="en-US" sz="4000" b="1" dirty="0" smtClean="0">
                <a:solidFill>
                  <a:srgbClr val="316094"/>
                </a:solidFill>
                <a:effectLst/>
                <a:ea typeface="Times New Roman" panose="02020603050405020304" pitchFamily="18" charset="0"/>
                <a:cs typeface="Calibri" panose="020F0502020204030204" pitchFamily="34" charset="0"/>
              </a:rPr>
              <a:t>What’s next?</a:t>
            </a:r>
            <a:endParaRPr lang="en-US" sz="4000" b="1" dirty="0">
              <a:solidFill>
                <a:srgbClr val="316094"/>
              </a:solidFill>
              <a:effectLst/>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333656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384A62-8C38-5C88-446F-560F639F70F8}"/>
              </a:ext>
            </a:extLst>
          </p:cNvPr>
          <p:cNvSpPr/>
          <p:nvPr/>
        </p:nvSpPr>
        <p:spPr>
          <a:xfrm rot="16200000">
            <a:off x="-1511181" y="1511176"/>
            <a:ext cx="6857999" cy="3835638"/>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E22"/>
              </a:solidFill>
            </a:endParaRPr>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D2FB900-77ED-4558-3383-FB03401742CB}"/>
              </a:ext>
            </a:extLst>
          </p:cNvPr>
          <p:cNvSpPr txBox="1"/>
          <p:nvPr/>
        </p:nvSpPr>
        <p:spPr>
          <a:xfrm>
            <a:off x="4504237" y="1383648"/>
            <a:ext cx="6096000" cy="726267"/>
          </a:xfrm>
          <a:prstGeom prst="rect">
            <a:avLst/>
          </a:prstGeom>
          <a:noFill/>
        </p:spPr>
        <p:txBody>
          <a:bodyPr wrap="square">
            <a:spAutoFit/>
          </a:bodyPr>
          <a:lstStyle/>
          <a:p>
            <a:pPr>
              <a:lnSpc>
                <a:spcPts val="2500"/>
              </a:lnSpc>
            </a:pPr>
            <a:r>
              <a:rPr lang="en-CA" sz="2800" b="1" dirty="0">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Self-evaluation </a:t>
            </a:r>
          </a:p>
          <a:p>
            <a:pPr>
              <a:lnSpc>
                <a:spcPts val="2500"/>
              </a:lnSpc>
            </a:pPr>
            <a:r>
              <a:rPr lang="en-CA" sz="1800" dirty="0">
                <a:solidFill>
                  <a:srgbClr val="000000"/>
                </a:solidFill>
                <a:effectLst/>
                <a:latin typeface="Calibri" panose="020F0502020204030204" pitchFamily="34" charset="0"/>
                <a:ea typeface="Yu Gothic Light" panose="020B0300000000000000" pitchFamily="34" charset="-128"/>
              </a:rPr>
              <a:t>How well can you do these activities?</a:t>
            </a:r>
          </a:p>
        </p:txBody>
      </p:sp>
      <p:sp>
        <p:nvSpPr>
          <p:cNvPr id="11" name="Rectangle 10">
            <a:extLst>
              <a:ext uri="{FF2B5EF4-FFF2-40B4-BE49-F238E27FC236}">
                <a16:creationId xmlns:a16="http://schemas.microsoft.com/office/drawing/2014/main" id="{8F4242F0-9CC0-8E7C-A9B4-5750574BA707}"/>
              </a:ext>
            </a:extLst>
          </p:cNvPr>
          <p:cNvSpPr/>
          <p:nvPr/>
        </p:nvSpPr>
        <p:spPr>
          <a:xfrm>
            <a:off x="325432" y="1168636"/>
            <a:ext cx="3872456" cy="707886"/>
          </a:xfrm>
          <a:prstGeom prst="rect">
            <a:avLst/>
          </a:prstGeom>
          <a:noFill/>
        </p:spPr>
        <p:txBody>
          <a:bodyPr wrap="square" lIns="91440" tIns="45720" rIns="91440" bIns="45720">
            <a:spAutoFit/>
          </a:bodyPr>
          <a:lstStyle/>
          <a:p>
            <a:r>
              <a:rPr lang="en-US" sz="4000" b="1" dirty="0" smtClean="0">
                <a:solidFill>
                  <a:schemeClr val="bg1"/>
                </a:solidFill>
              </a:rPr>
              <a:t>Self-evaluation</a:t>
            </a:r>
            <a:endParaRPr lang="en-US" sz="4000" b="1" dirty="0">
              <a:solidFill>
                <a:schemeClr val="bg1"/>
              </a:solidFill>
            </a:endParaRPr>
          </a:p>
        </p:txBody>
      </p:sp>
      <p:pic>
        <p:nvPicPr>
          <p:cNvPr id="12" name="Picture 11" descr="Collaboration-Unit-3-self-eva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912" y="2226918"/>
            <a:ext cx="7245723" cy="2974560"/>
          </a:xfrm>
          <a:prstGeom prst="rect">
            <a:avLst/>
          </a:prstGeom>
        </p:spPr>
      </p:pic>
    </p:spTree>
    <p:custDataLst>
      <p:tags r:id="rId1"/>
    </p:custDataLst>
    <p:extLst>
      <p:ext uri="{BB962C8B-B14F-4D97-AF65-F5344CB8AC3E}">
        <p14:creationId xmlns:p14="http://schemas.microsoft.com/office/powerpoint/2010/main" val="4251560775"/>
      </p:ext>
    </p:extLst>
  </p:cSld>
  <p:clrMapOvr>
    <a:masterClrMapping/>
  </p:clrMapOvr>
  <p:extLst mod="1">
    <p:ext uri="{6950BFC3-D8DA-4A85-94F7-54DA5524770B}">
      <p188:commentRel xmlns="" xmlns:p188="http://schemas.microsoft.com/office/powerpoint/2018/8/main" r:id="rId5"/>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98775E-BD2B-22CB-DFFB-FECB944A9280}"/>
              </a:ext>
            </a:extLst>
          </p:cNvPr>
          <p:cNvSpPr txBox="1"/>
          <p:nvPr/>
        </p:nvSpPr>
        <p:spPr>
          <a:xfrm>
            <a:off x="1016000" y="2042026"/>
            <a:ext cx="4856960" cy="3016210"/>
          </a:xfrm>
          <a:prstGeom prst="rect">
            <a:avLst/>
          </a:prstGeom>
          <a:noFill/>
        </p:spPr>
        <p:txBody>
          <a:bodyPr wrap="square" rtlCol="0">
            <a:spAutoFit/>
          </a:bodyPr>
          <a:lstStyle/>
          <a:p>
            <a:pPr>
              <a:spcAft>
                <a:spcPts val="1200"/>
              </a:spcAft>
            </a:pPr>
            <a:r>
              <a:rPr lang="en-CA" sz="3200" dirty="0">
                <a:solidFill>
                  <a:srgbClr val="000000"/>
                </a:solidFill>
                <a:effectLst/>
                <a:latin typeface="Calibri" panose="020F0502020204030204" pitchFamily="34" charset="0"/>
                <a:ea typeface="Yu Gothic Light" panose="020B0300000000000000" pitchFamily="34" charset="-128"/>
              </a:rPr>
              <a:t>Thriving at work means</a:t>
            </a:r>
            <a:r>
              <a:rPr lang="en-CA" sz="3200" dirty="0" smtClean="0">
                <a:solidFill>
                  <a:srgbClr val="000000"/>
                </a:solidFill>
                <a:effectLst/>
                <a:latin typeface="Calibri" panose="020F0502020204030204" pitchFamily="34" charset="0"/>
                <a:ea typeface="Yu Gothic Light" panose="020B0300000000000000" pitchFamily="34" charset="-128"/>
              </a:rPr>
              <a:t>:</a:t>
            </a:r>
            <a:endParaRPr lang="en-CA" sz="3200" dirty="0">
              <a:solidFill>
                <a:srgbClr val="000000"/>
              </a:solidFill>
              <a:latin typeface="Calibri" panose="020F0502020204030204" pitchFamily="34" charset="0"/>
              <a:ea typeface="Yu Gothic Light" panose="020B0300000000000000" pitchFamily="34" charset="-128"/>
            </a:endParaRPr>
          </a:p>
          <a:p>
            <a:pPr marL="457200" indent="-457200">
              <a:spcAft>
                <a:spcPts val="1200"/>
              </a:spcAft>
              <a:buFont typeface="Arial" panose="020B0604020202020204" pitchFamily="34" charset="0"/>
              <a:buChar char="•"/>
            </a:pPr>
            <a:r>
              <a:rPr lang="en-CA" sz="3200" dirty="0">
                <a:solidFill>
                  <a:srgbClr val="000000"/>
                </a:solidFill>
                <a:effectLst/>
                <a:latin typeface="Calibri" panose="020F0502020204030204" pitchFamily="34" charset="0"/>
                <a:ea typeface="Yu Gothic Light" panose="020B0300000000000000" pitchFamily="34" charset="-128"/>
              </a:rPr>
              <a:t>Growing in your </a:t>
            </a:r>
            <a:r>
              <a:rPr lang="en-CA" sz="3200" dirty="0" smtClean="0">
                <a:solidFill>
                  <a:srgbClr val="000000"/>
                </a:solidFill>
                <a:effectLst/>
                <a:latin typeface="Calibri" panose="020F0502020204030204" pitchFamily="34" charset="0"/>
                <a:ea typeface="Yu Gothic Light" panose="020B0300000000000000" pitchFamily="34" charset="-128"/>
              </a:rPr>
              <a:t>job</a:t>
            </a:r>
            <a:endParaRPr lang="en-CA" sz="3200" dirty="0">
              <a:solidFill>
                <a:srgbClr val="000000"/>
              </a:solidFill>
              <a:latin typeface="Calibri" panose="020F0502020204030204" pitchFamily="34" charset="0"/>
              <a:ea typeface="Yu Gothic Light" panose="020B0300000000000000" pitchFamily="34" charset="-128"/>
            </a:endParaRPr>
          </a:p>
          <a:p>
            <a:pPr marL="457200" indent="-457200">
              <a:spcAft>
                <a:spcPts val="1200"/>
              </a:spcAft>
              <a:buFont typeface="Arial" panose="020B0604020202020204" pitchFamily="34" charset="0"/>
              <a:buChar char="•"/>
            </a:pPr>
            <a:r>
              <a:rPr lang="en-CA" sz="3200" dirty="0">
                <a:solidFill>
                  <a:srgbClr val="000000"/>
                </a:solidFill>
                <a:effectLst/>
                <a:latin typeface="Calibri" panose="020F0502020204030204" pitchFamily="34" charset="0"/>
                <a:ea typeface="Yu Gothic Light" panose="020B0300000000000000" pitchFamily="34" charset="-128"/>
              </a:rPr>
              <a:t>Taking steps to develop your </a:t>
            </a:r>
            <a:r>
              <a:rPr lang="en-CA" sz="3200" dirty="0" smtClean="0">
                <a:solidFill>
                  <a:srgbClr val="000000"/>
                </a:solidFill>
                <a:effectLst/>
                <a:latin typeface="Calibri" panose="020F0502020204030204" pitchFamily="34" charset="0"/>
                <a:ea typeface="Yu Gothic Light" panose="020B0300000000000000" pitchFamily="34" charset="-128"/>
              </a:rPr>
              <a:t>career</a:t>
            </a:r>
            <a:endParaRPr lang="en-CA" sz="3200" dirty="0"/>
          </a:p>
          <a:p>
            <a:endParaRPr lang="en-CA" sz="3200" dirty="0"/>
          </a:p>
        </p:txBody>
      </p:sp>
      <p:sp>
        <p:nvSpPr>
          <p:cNvPr id="8" name="TextBox 7">
            <a:extLst>
              <a:ext uri="{FF2B5EF4-FFF2-40B4-BE49-F238E27FC236}">
                <a16:creationId xmlns:a16="http://schemas.microsoft.com/office/drawing/2014/main" id="{4883DA02-2D12-5D4E-ADF7-9DB84E0E0027}"/>
              </a:ext>
            </a:extLst>
          </p:cNvPr>
          <p:cNvSpPr txBox="1"/>
          <p:nvPr/>
        </p:nvSpPr>
        <p:spPr>
          <a:xfrm>
            <a:off x="1036638" y="1177483"/>
            <a:ext cx="10364561" cy="707886"/>
          </a:xfrm>
          <a:prstGeom prst="rect">
            <a:avLst/>
          </a:prstGeom>
          <a:noFill/>
        </p:spPr>
        <p:txBody>
          <a:bodyPr wrap="square">
            <a:spAutoFit/>
          </a:bodyPr>
          <a:lstStyle/>
          <a:p>
            <a:pPr marL="0" indent="0">
              <a:buNone/>
            </a:pPr>
            <a:r>
              <a:rPr lang="en-US" sz="4000" b="1" dirty="0">
                <a:solidFill>
                  <a:srgbClr val="316094"/>
                </a:solidFill>
                <a:cs typeface="Calibri" panose="020F0502020204030204"/>
              </a:rPr>
              <a:t>What is collaboration</a:t>
            </a:r>
            <a:r>
              <a:rPr lang="en-US" sz="4000" b="1" dirty="0" smtClean="0">
                <a:solidFill>
                  <a:srgbClr val="316094"/>
                </a:solidFill>
                <a:cs typeface="Calibri" panose="020F0502020204030204"/>
              </a:rPr>
              <a:t>?</a:t>
            </a:r>
            <a:r>
              <a:rPr lang="en-US" sz="2800" dirty="0" smtClean="0">
                <a:solidFill>
                  <a:schemeClr val="bg2">
                    <a:lumMod val="25000"/>
                  </a:schemeClr>
                </a:solidFill>
                <a:cs typeface="Calibri" panose="020F0502020204030204"/>
              </a:rPr>
              <a:t>. </a:t>
            </a:r>
            <a:endParaRPr lang="en-US" sz="2800" dirty="0">
              <a:solidFill>
                <a:schemeClr val="bg2">
                  <a:lumMod val="25000"/>
                </a:schemeClr>
              </a:solidFill>
              <a:cs typeface="Calibri" panose="020F0502020204030204"/>
            </a:endParaRPr>
          </a:p>
        </p:txBody>
      </p:sp>
      <p:cxnSp>
        <p:nvCxnSpPr>
          <p:cNvPr id="9" name="Straight Connector 8"/>
          <p:cNvCxnSpPr/>
          <p:nvPr/>
        </p:nvCxnSpPr>
        <p:spPr>
          <a:xfrm>
            <a:off x="0" y="724471"/>
            <a:ext cx="12192000" cy="0"/>
          </a:xfrm>
          <a:prstGeom prst="line">
            <a:avLst/>
          </a:prstGeom>
          <a:ln w="76200" cmpd="sng">
            <a:solidFill>
              <a:srgbClr val="6B1664">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80416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Collaboration – Introduction</a:t>
            </a:r>
            <a:endParaRPr lang="en-US" sz="1600" b="1" dirty="0">
              <a:solidFill>
                <a:schemeClr val="bg1"/>
              </a:solidFill>
            </a:endParaRPr>
          </a:p>
        </p:txBody>
      </p:sp>
      <p:sp>
        <p:nvSpPr>
          <p:cNvPr id="11" name="Rounded Rectangle 39">
            <a:extLst>
              <a:ext uri="{FF2B5EF4-FFF2-40B4-BE49-F238E27FC236}">
                <a16:creationId xmlns:a16="http://schemas.microsoft.com/office/drawing/2014/main" id="{B290C867-3127-4055-3D7E-6DB65EC3BC13}"/>
              </a:ext>
            </a:extLst>
          </p:cNvPr>
          <p:cNvSpPr/>
          <p:nvPr/>
        </p:nvSpPr>
        <p:spPr>
          <a:xfrm>
            <a:off x="7109485" y="2265874"/>
            <a:ext cx="4064353" cy="3111529"/>
          </a:xfrm>
          <a:prstGeom prst="roundRect">
            <a:avLst>
              <a:gd name="adj" fmla="val 9086"/>
            </a:avLst>
          </a:prstGeom>
          <a:solidFill>
            <a:srgbClr val="316094">
              <a:alpha val="15000"/>
            </a:srgbClr>
          </a:solid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0000" tIns="90000" rIns="36000" bIns="36000" numCol="1" spcCol="0" rtlCol="0" fromWordArt="0" anchor="t" anchorCtr="0" forceAA="0" compatLnSpc="1">
            <a:prstTxWarp prst="textNoShape">
              <a:avLst/>
            </a:prstTxWarp>
            <a:spAutoFit/>
          </a:bodyPr>
          <a:lstStyle/>
          <a:p>
            <a:pPr>
              <a:lnSpc>
                <a:spcPct val="115000"/>
              </a:lnSpc>
              <a:spcBef>
                <a:spcPts val="600"/>
              </a:spcBef>
              <a:spcAft>
                <a:spcPts val="1800"/>
              </a:spcAft>
            </a:pPr>
            <a:r>
              <a:rPr lang="en-CA" sz="2800" b="1" dirty="0" smtClean="0">
                <a:solidFill>
                  <a:schemeClr val="tx1"/>
                </a:solidFill>
                <a:effectLst/>
                <a:ea typeface="Yu Gothic Light" panose="020B0300000000000000" pitchFamily="34" charset="-128"/>
              </a:rPr>
              <a:t>Vocabulary</a:t>
            </a:r>
            <a:r>
              <a:rPr lang="en-CA" sz="2800" b="1" dirty="0" smtClean="0">
                <a:solidFill>
                  <a:srgbClr val="5A8E22"/>
                </a:solidFill>
                <a:effectLst/>
                <a:ea typeface="Yu Gothic Light" panose="020B0300000000000000" pitchFamily="34" charset="-128"/>
              </a:rPr>
              <a:t> </a:t>
            </a:r>
            <a:endParaRPr lang="en-CA" sz="2800" dirty="0" smtClean="0">
              <a:solidFill>
                <a:srgbClr val="000000"/>
              </a:solidFill>
              <a:effectLst/>
              <a:ea typeface="Yu Gothic Light" panose="020B0300000000000000" pitchFamily="34" charset="-128"/>
            </a:endParaRPr>
          </a:p>
          <a:p>
            <a:pPr>
              <a:lnSpc>
                <a:spcPct val="115000"/>
              </a:lnSpc>
              <a:spcAft>
                <a:spcPts val="800"/>
              </a:spcAft>
            </a:pPr>
            <a:r>
              <a:rPr lang="en-CA" sz="2400" b="1" dirty="0" smtClean="0">
                <a:solidFill>
                  <a:srgbClr val="000000"/>
                </a:solidFill>
                <a:latin typeface="Calibri" panose="020F0502020204030204" pitchFamily="34" charset="0"/>
                <a:ea typeface="Yu Gothic Light" panose="020B0300000000000000" pitchFamily="34" charset="-128"/>
              </a:rPr>
              <a:t>Career: </a:t>
            </a:r>
            <a:r>
              <a:rPr lang="en-CA" sz="2400" dirty="0"/>
              <a:t>the path you follow and the progress you make in a specific area of work. It includes your jobs, training and experience</a:t>
            </a:r>
            <a:r>
              <a:rPr lang="en-CA" sz="2400" dirty="0" smtClean="0"/>
              <a:t>.</a:t>
            </a:r>
            <a:endParaRPr lang="en-CA" sz="2400" dirty="0"/>
          </a:p>
        </p:txBody>
      </p:sp>
      <p:cxnSp>
        <p:nvCxnSpPr>
          <p:cNvPr id="12" name="Straight Connector 11"/>
          <p:cNvCxnSpPr/>
          <p:nvPr/>
        </p:nvCxnSpPr>
        <p:spPr>
          <a:xfrm flipH="1" flipV="1">
            <a:off x="7099960" y="3008908"/>
            <a:ext cx="4073878" cy="23806"/>
          </a:xfrm>
          <a:prstGeom prst="line">
            <a:avLst/>
          </a:prstGeom>
          <a:ln w="50800">
            <a:solidFill>
              <a:srgbClr val="316094">
                <a:alpha val="27000"/>
              </a:srgbClr>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B1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3224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mod="1">
    <p:ext uri="{6950BFC3-D8DA-4A85-94F7-54DA5524770B}">
      <p188:commentRel xmlns="" xmlns:p188="http://schemas.microsoft.com/office/powerpoint/2018/8/main" r:id="rId4"/>
    </p:ext>
  </p:extLs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83DA02-2D12-5D4E-ADF7-9DB84E0E0027}"/>
              </a:ext>
            </a:extLst>
          </p:cNvPr>
          <p:cNvSpPr txBox="1"/>
          <p:nvPr/>
        </p:nvSpPr>
        <p:spPr>
          <a:xfrm>
            <a:off x="1016000" y="1196377"/>
            <a:ext cx="9909131" cy="3385542"/>
          </a:xfrm>
          <a:prstGeom prst="rect">
            <a:avLst/>
          </a:prstGeom>
          <a:noFill/>
        </p:spPr>
        <p:txBody>
          <a:bodyPr wrap="square" lIns="91440" tIns="45720" rIns="91440" bIns="45720" anchor="t">
            <a:spAutoFit/>
          </a:bodyPr>
          <a:lstStyle/>
          <a:p>
            <a:pPr marL="0" indent="0">
              <a:buNone/>
            </a:pPr>
            <a:r>
              <a:rPr lang="en-CA" sz="4000" b="1" dirty="0">
                <a:solidFill>
                  <a:srgbClr val="316094"/>
                </a:solidFill>
                <a:cs typeface="Calibri" panose="020F0502020204030204"/>
              </a:rPr>
              <a:t>Learning </a:t>
            </a:r>
            <a:r>
              <a:rPr lang="en-CA" sz="4000" b="1" dirty="0" smtClean="0">
                <a:solidFill>
                  <a:srgbClr val="316094"/>
                </a:solidFill>
                <a:cs typeface="Calibri" panose="020F0502020204030204"/>
              </a:rPr>
              <a:t>outcomes</a:t>
            </a:r>
            <a:endParaRPr lang="en-CA" sz="4000" dirty="0">
              <a:solidFill>
                <a:schemeClr val="bg2">
                  <a:lumMod val="25000"/>
                </a:schemeClr>
              </a:solidFill>
              <a:cs typeface="Calibri" panose="020F0502020204030204"/>
            </a:endParaRPr>
          </a:p>
          <a:p>
            <a:pPr>
              <a:lnSpc>
                <a:spcPct val="150000"/>
              </a:lnSpc>
              <a:spcAft>
                <a:spcPts val="1200"/>
              </a:spcAft>
            </a:pPr>
            <a:r>
              <a:rPr lang="en-US" sz="3200" dirty="0">
                <a:cs typeface="Calibri" panose="020F0502020204030204"/>
              </a:rPr>
              <a:t>After completing this unit, you will be able to:</a:t>
            </a:r>
          </a:p>
          <a:p>
            <a:pPr marL="0" lvl="1" indent="-274320">
              <a:spcAft>
                <a:spcPts val="1200"/>
              </a:spcAft>
              <a:buFont typeface="Arial" panose="020B0604020202020204" pitchFamily="34" charset="0"/>
              <a:buChar char="•"/>
            </a:pPr>
            <a:r>
              <a:rPr lang="en-US" sz="3200" dirty="0">
                <a:cs typeface="Calibri" panose="020F0502020204030204"/>
              </a:rPr>
              <a:t>Identify when you need to collaborate to thrive at work</a:t>
            </a:r>
          </a:p>
          <a:p>
            <a:pPr marL="0" lvl="1" indent="-274320">
              <a:spcAft>
                <a:spcPts val="1200"/>
              </a:spcAft>
              <a:buFont typeface="Arial" panose="020B0604020202020204" pitchFamily="34" charset="0"/>
              <a:buChar char="•"/>
            </a:pPr>
            <a:r>
              <a:rPr lang="en-US" sz="3200" dirty="0">
                <a:cs typeface="Calibri" panose="020F0502020204030204"/>
              </a:rPr>
              <a:t>Identify the purpose for collaborating</a:t>
            </a:r>
          </a:p>
          <a:p>
            <a:pPr marL="0" lvl="1" indent="-274320">
              <a:spcAft>
                <a:spcPts val="1200"/>
              </a:spcAft>
              <a:buFont typeface="Arial" panose="020B0604020202020204" pitchFamily="34" charset="0"/>
              <a:buChar char="•"/>
            </a:pPr>
            <a:r>
              <a:rPr lang="en-US" sz="3200" dirty="0">
                <a:cs typeface="Calibri" panose="020F0502020204030204"/>
              </a:rPr>
              <a:t>Use strategies to collaborate effectively</a:t>
            </a:r>
          </a:p>
        </p:txBody>
      </p:sp>
      <p:cxnSp>
        <p:nvCxnSpPr>
          <p:cNvPr id="6" name="Straight Connector 5"/>
          <p:cNvCxnSpPr/>
          <p:nvPr/>
        </p:nvCxnSpPr>
        <p:spPr>
          <a:xfrm>
            <a:off x="0" y="724471"/>
            <a:ext cx="12192000" cy="0"/>
          </a:xfrm>
          <a:prstGeom prst="line">
            <a:avLst/>
          </a:prstGeom>
          <a:ln w="76200" cmpd="sng">
            <a:solidFill>
              <a:srgbClr val="6B1664">
                <a:alpha val="55000"/>
              </a:srgbClr>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323882"/>
            <a:ext cx="2804160" cy="434684"/>
          </a:xfrm>
          <a:prstGeom prst="rect">
            <a:avLst/>
          </a:prstGeom>
          <a:solidFill>
            <a:srgbClr val="AB0033"/>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smtClean="0">
                <a:solidFill>
                  <a:schemeClr val="bg1"/>
                </a:solidFill>
              </a:rPr>
              <a:t>Collaboration – Introduction</a:t>
            </a:r>
            <a:endParaRPr lang="en-US" sz="1600" b="1" dirty="0">
              <a:solidFill>
                <a:schemeClr val="bg1"/>
              </a:solidFill>
            </a:endParaRPr>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B1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7581515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5"/>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384A62-8C38-5C88-446F-560F639F70F8}"/>
              </a:ext>
            </a:extLst>
          </p:cNvPr>
          <p:cNvSpPr/>
          <p:nvPr/>
        </p:nvSpPr>
        <p:spPr>
          <a:xfrm rot="16200000">
            <a:off x="-1511181" y="1511176"/>
            <a:ext cx="6857999" cy="3835638"/>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E22"/>
              </a:solidFill>
            </a:endParaRPr>
          </a:p>
        </p:txBody>
      </p:sp>
      <p:sp>
        <p:nvSpPr>
          <p:cNvPr id="10" name="Rectangle 9">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4242F0-9CC0-8E7C-A9B4-5750574BA707}"/>
              </a:ext>
            </a:extLst>
          </p:cNvPr>
          <p:cNvSpPr/>
          <p:nvPr/>
        </p:nvSpPr>
        <p:spPr>
          <a:xfrm>
            <a:off x="325432" y="1168636"/>
            <a:ext cx="3372808" cy="1938992"/>
          </a:xfrm>
          <a:prstGeom prst="rect">
            <a:avLst/>
          </a:prstGeom>
          <a:noFill/>
        </p:spPr>
        <p:txBody>
          <a:bodyPr wrap="square" lIns="91440" tIns="45720" rIns="91440" bIns="45720">
            <a:spAutoFit/>
          </a:bodyPr>
          <a:lstStyle/>
          <a:p>
            <a:r>
              <a:rPr lang="en-US" sz="4000" b="1" dirty="0" smtClean="0">
                <a:solidFill>
                  <a:schemeClr val="bg1"/>
                </a:solidFill>
              </a:rPr>
              <a:t>Collaborating to thrive at work</a:t>
            </a:r>
            <a:endParaRPr lang="en-US" sz="4000" b="1" dirty="0">
              <a:solidFill>
                <a:schemeClr val="bg1"/>
              </a:solidFill>
            </a:endParaRPr>
          </a:p>
        </p:txBody>
      </p:sp>
      <p:cxnSp>
        <p:nvCxnSpPr>
          <p:cNvPr id="12" name="Straight Connector 11"/>
          <p:cNvCxnSpPr/>
          <p:nvPr/>
        </p:nvCxnSpPr>
        <p:spPr>
          <a:xfrm>
            <a:off x="0" y="724471"/>
            <a:ext cx="12192000" cy="0"/>
          </a:xfrm>
          <a:prstGeom prst="line">
            <a:avLst/>
          </a:prstGeom>
          <a:ln w="76200" cmpd="sng">
            <a:solidFill>
              <a:srgbClr val="6B1664">
                <a:alpha val="55000"/>
              </a:srgbClr>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868237" y="4910925"/>
            <a:ext cx="4739643" cy="400110"/>
          </a:xfrm>
          <a:prstGeom prst="rect">
            <a:avLst/>
          </a:prstGeom>
          <a:noFill/>
        </p:spPr>
        <p:txBody>
          <a:bodyPr wrap="square" rtlCol="0">
            <a:spAutoFit/>
          </a:bodyPr>
          <a:lstStyle/>
          <a:p>
            <a:r>
              <a:rPr lang="en-CA" sz="2000" dirty="0"/>
              <a:t>Prioritize your tasks</a:t>
            </a:r>
          </a:p>
        </p:txBody>
      </p:sp>
      <p:sp>
        <p:nvSpPr>
          <p:cNvPr id="14" name="TextBox 13"/>
          <p:cNvSpPr txBox="1"/>
          <p:nvPr/>
        </p:nvSpPr>
        <p:spPr>
          <a:xfrm>
            <a:off x="4879281" y="3732935"/>
            <a:ext cx="4772774" cy="400110"/>
          </a:xfrm>
          <a:prstGeom prst="rect">
            <a:avLst/>
          </a:prstGeom>
          <a:noFill/>
        </p:spPr>
        <p:txBody>
          <a:bodyPr wrap="square" rtlCol="0">
            <a:spAutoFit/>
          </a:bodyPr>
          <a:lstStyle/>
          <a:p>
            <a:r>
              <a:rPr lang="en-CA" sz="2000" dirty="0"/>
              <a:t>Give clear instructions</a:t>
            </a:r>
          </a:p>
        </p:txBody>
      </p:sp>
      <p:sp>
        <p:nvSpPr>
          <p:cNvPr id="15" name="TextBox 14"/>
          <p:cNvSpPr txBox="1"/>
          <p:nvPr/>
        </p:nvSpPr>
        <p:spPr>
          <a:xfrm>
            <a:off x="4868238" y="2561860"/>
            <a:ext cx="4168059" cy="400110"/>
          </a:xfrm>
          <a:prstGeom prst="rect">
            <a:avLst/>
          </a:prstGeom>
          <a:noFill/>
        </p:spPr>
        <p:txBody>
          <a:bodyPr wrap="square" rtlCol="0">
            <a:spAutoFit/>
          </a:bodyPr>
          <a:lstStyle/>
          <a:p>
            <a:r>
              <a:rPr lang="en-CA" sz="2000" dirty="0"/>
              <a:t>Suggest how to improve</a:t>
            </a:r>
          </a:p>
        </p:txBody>
      </p:sp>
      <p:sp>
        <p:nvSpPr>
          <p:cNvPr id="16" name="TextBox 15"/>
          <p:cNvSpPr txBox="1"/>
          <p:nvPr/>
        </p:nvSpPr>
        <p:spPr>
          <a:xfrm>
            <a:off x="4746760" y="1392356"/>
            <a:ext cx="5015675" cy="400110"/>
          </a:xfrm>
          <a:prstGeom prst="rect">
            <a:avLst/>
          </a:prstGeom>
          <a:noFill/>
        </p:spPr>
        <p:txBody>
          <a:bodyPr wrap="square" rtlCol="0">
            <a:spAutoFit/>
          </a:bodyPr>
          <a:lstStyle/>
          <a:p>
            <a:pPr algn="ctr"/>
            <a:r>
              <a:rPr lang="en-CA" sz="2000" dirty="0"/>
              <a:t>Tell your co-workers when they do a good job</a:t>
            </a:r>
          </a:p>
        </p:txBody>
      </p:sp>
      <p:sp>
        <p:nvSpPr>
          <p:cNvPr id="17" name="Rounded Rectangle 16"/>
          <p:cNvSpPr/>
          <p:nvPr/>
        </p:nvSpPr>
        <p:spPr>
          <a:xfrm>
            <a:off x="4658739" y="1292932"/>
            <a:ext cx="5324565" cy="650168"/>
          </a:xfrm>
          <a:prstGeom prst="roundRect">
            <a:avLst/>
          </a:prstGeom>
          <a:noFill/>
          <a:ln w="28575" cmpd="sng">
            <a:solidFill>
              <a:srgbClr val="316094">
                <a:alpha val="6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4656530" y="2450291"/>
            <a:ext cx="5324565" cy="650168"/>
          </a:xfrm>
          <a:prstGeom prst="roundRect">
            <a:avLst/>
          </a:prstGeom>
          <a:noFill/>
          <a:ln w="28575" cmpd="sng">
            <a:solidFill>
              <a:srgbClr val="316094">
                <a:alpha val="6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4656530" y="3609860"/>
            <a:ext cx="5324565" cy="650168"/>
          </a:xfrm>
          <a:prstGeom prst="roundRect">
            <a:avLst/>
          </a:prstGeom>
          <a:noFill/>
          <a:ln w="28575" cmpd="sng">
            <a:solidFill>
              <a:srgbClr val="316094">
                <a:alpha val="6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645487" y="4780471"/>
            <a:ext cx="5324565" cy="650168"/>
          </a:xfrm>
          <a:prstGeom prst="roundRect">
            <a:avLst/>
          </a:prstGeom>
          <a:noFill/>
          <a:ln w="28575" cmpd="sng">
            <a:solidFill>
              <a:srgbClr val="316094">
                <a:alpha val="6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81000914"/>
      </p:ext>
    </p:extLst>
  </p:cSld>
  <p:clrMapOvr>
    <a:masterClrMapping/>
  </p:clrMapOvr>
  <p:extLst mod="1">
    <p:ext uri="{6950BFC3-D8DA-4A85-94F7-54DA5524770B}">
      <p188:commentRel xmlns="" xmlns:p188="http://schemas.microsoft.com/office/powerpoint/2018/8/main"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384A62-8C38-5C88-446F-560F639F70F8}"/>
              </a:ext>
            </a:extLst>
          </p:cNvPr>
          <p:cNvSpPr/>
          <p:nvPr/>
        </p:nvSpPr>
        <p:spPr>
          <a:xfrm rot="16200000">
            <a:off x="-1511181" y="1511176"/>
            <a:ext cx="6857999" cy="3835638"/>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E22"/>
              </a:solidFill>
            </a:endParaRPr>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D2FB900-77ED-4558-3383-FB03401742CB}"/>
              </a:ext>
            </a:extLst>
          </p:cNvPr>
          <p:cNvSpPr txBox="1"/>
          <p:nvPr/>
        </p:nvSpPr>
        <p:spPr>
          <a:xfrm>
            <a:off x="4504237" y="1383648"/>
            <a:ext cx="6096000" cy="726267"/>
          </a:xfrm>
          <a:prstGeom prst="rect">
            <a:avLst/>
          </a:prstGeom>
          <a:noFill/>
        </p:spPr>
        <p:txBody>
          <a:bodyPr wrap="square">
            <a:spAutoFit/>
          </a:bodyPr>
          <a:lstStyle/>
          <a:p>
            <a:pPr>
              <a:lnSpc>
                <a:spcPts val="2500"/>
              </a:lnSpc>
            </a:pPr>
            <a:r>
              <a:rPr lang="en-CA" sz="2800" b="1" dirty="0">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Self-evaluation </a:t>
            </a:r>
          </a:p>
          <a:p>
            <a:pPr>
              <a:lnSpc>
                <a:spcPts val="2500"/>
              </a:lnSpc>
            </a:pPr>
            <a:r>
              <a:rPr lang="en-CA" sz="1800" dirty="0">
                <a:solidFill>
                  <a:srgbClr val="000000"/>
                </a:solidFill>
                <a:effectLst/>
                <a:latin typeface="Calibri" panose="020F0502020204030204" pitchFamily="34" charset="0"/>
                <a:ea typeface="Yu Gothic Light" panose="020B0300000000000000" pitchFamily="34" charset="-128"/>
              </a:rPr>
              <a:t>How well can you do these activities?</a:t>
            </a:r>
          </a:p>
        </p:txBody>
      </p:sp>
      <p:sp>
        <p:nvSpPr>
          <p:cNvPr id="11" name="Rectangle 10">
            <a:extLst>
              <a:ext uri="{FF2B5EF4-FFF2-40B4-BE49-F238E27FC236}">
                <a16:creationId xmlns:a16="http://schemas.microsoft.com/office/drawing/2014/main" id="{8F4242F0-9CC0-8E7C-A9B4-5750574BA707}"/>
              </a:ext>
            </a:extLst>
          </p:cNvPr>
          <p:cNvSpPr/>
          <p:nvPr/>
        </p:nvSpPr>
        <p:spPr>
          <a:xfrm>
            <a:off x="325432" y="1168636"/>
            <a:ext cx="3872456" cy="707886"/>
          </a:xfrm>
          <a:prstGeom prst="rect">
            <a:avLst/>
          </a:prstGeom>
          <a:noFill/>
        </p:spPr>
        <p:txBody>
          <a:bodyPr wrap="square" lIns="91440" tIns="45720" rIns="91440" bIns="45720">
            <a:spAutoFit/>
          </a:bodyPr>
          <a:lstStyle/>
          <a:p>
            <a:r>
              <a:rPr lang="en-US" sz="4000" b="1" dirty="0" smtClean="0">
                <a:solidFill>
                  <a:schemeClr val="bg1"/>
                </a:solidFill>
              </a:rPr>
              <a:t>Self-evaluation</a:t>
            </a:r>
            <a:endParaRPr lang="en-US" sz="4000" b="1" dirty="0">
              <a:solidFill>
                <a:schemeClr val="bg1"/>
              </a:solidFill>
            </a:endParaRPr>
          </a:p>
        </p:txBody>
      </p:sp>
      <p:sp>
        <p:nvSpPr>
          <p:cNvPr id="12" name="Rectangle 11">
            <a:extLst>
              <a:ext uri="{FF2B5EF4-FFF2-40B4-BE49-F238E27FC236}">
                <a16:creationId xmlns:a16="http://schemas.microsoft.com/office/drawing/2014/main" id="{5B9B9152-8210-A0C3-E165-91BA7A595928}"/>
              </a:ext>
            </a:extLst>
          </p:cNvPr>
          <p:cNvSpPr/>
          <p:nvPr/>
        </p:nvSpPr>
        <p:spPr>
          <a:xfrm>
            <a:off x="335360" y="1996741"/>
            <a:ext cx="3304234" cy="1824602"/>
          </a:xfrm>
          <a:prstGeom prst="rect">
            <a:avLst/>
          </a:prstGeom>
          <a:noFill/>
        </p:spPr>
        <p:txBody>
          <a:bodyPr wrap="square" lIns="91440" tIns="45720" rIns="91440" bIns="45720">
            <a:spAutoFit/>
          </a:bodyPr>
          <a:lstStyle/>
          <a:p>
            <a:pPr>
              <a:lnSpc>
                <a:spcPct val="113000"/>
              </a:lnSpc>
            </a:pPr>
            <a:r>
              <a:rPr lang="en-CA" sz="2000" dirty="0">
                <a:solidFill>
                  <a:schemeClr val="bg1"/>
                </a:solidFill>
                <a:latin typeface="Calibri" panose="020F0502020204030204" pitchFamily="34" charset="0"/>
                <a:ea typeface="Yu Gothic Light" panose="020B0300000000000000" pitchFamily="34" charset="-128"/>
              </a:rPr>
              <a:t>This self-evaluation asks you to think about your collaboration skills. Answer the questions as honestly as you </a:t>
            </a:r>
            <a:r>
              <a:rPr lang="en-CA" sz="2000" dirty="0" smtClean="0">
                <a:solidFill>
                  <a:schemeClr val="bg1"/>
                </a:solidFill>
                <a:latin typeface="Calibri" panose="020F0502020204030204" pitchFamily="34" charset="0"/>
                <a:ea typeface="Yu Gothic Light" panose="020B0300000000000000" pitchFamily="34" charset="-128"/>
              </a:rPr>
              <a:t>can</a:t>
            </a:r>
            <a:r>
              <a:rPr lang="en-CA" sz="2000" dirty="0" smtClean="0">
                <a:solidFill>
                  <a:schemeClr val="bg1"/>
                </a:solidFill>
                <a:ea typeface="Times New Roman" panose="02020603050405020304" pitchFamily="18" charset="0"/>
              </a:rPr>
              <a:t>. </a:t>
            </a:r>
            <a:endParaRPr lang="en-US" sz="4800" b="1" cap="none" spc="0" dirty="0">
              <a:ln w="0"/>
              <a:solidFill>
                <a:schemeClr val="bg2"/>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2" name="Picture 1" descr="Collaboration-Unit-3-self-eva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912" y="2226918"/>
            <a:ext cx="7245723" cy="2974560"/>
          </a:xfrm>
          <a:prstGeom prst="rect">
            <a:avLst/>
          </a:prstGeom>
        </p:spPr>
      </p:pic>
    </p:spTree>
    <p:custDataLst>
      <p:tags r:id="rId1"/>
    </p:custDataLst>
    <p:extLst>
      <p:ext uri="{BB962C8B-B14F-4D97-AF65-F5344CB8AC3E}">
        <p14:creationId xmlns:p14="http://schemas.microsoft.com/office/powerpoint/2010/main" val="9876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age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0065" y="684695"/>
            <a:ext cx="5289182" cy="5830956"/>
          </a:xfrm>
          <a:prstGeom prst="rect">
            <a:avLst/>
          </a:prstGeom>
        </p:spPr>
      </p:pic>
      <p:sp>
        <p:nvSpPr>
          <p:cNvPr id="9" name="Rectangle 8">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solidFill>
              <a:srgbClr val="6B1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0" y="724471"/>
            <a:ext cx="12192000" cy="0"/>
          </a:xfrm>
          <a:prstGeom prst="line">
            <a:avLst/>
          </a:prstGeom>
          <a:ln w="76200" cmpd="sng">
            <a:solidFill>
              <a:srgbClr val="6B1664">
                <a:alpha val="55000"/>
              </a:srgb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883DA02-2D12-5D4E-ADF7-9DB84E0E0027}"/>
              </a:ext>
            </a:extLst>
          </p:cNvPr>
          <p:cNvSpPr txBox="1"/>
          <p:nvPr/>
        </p:nvSpPr>
        <p:spPr>
          <a:xfrm>
            <a:off x="1016000" y="1213175"/>
            <a:ext cx="3468370" cy="707886"/>
          </a:xfrm>
          <a:prstGeom prst="rect">
            <a:avLst/>
          </a:prstGeom>
          <a:noFill/>
        </p:spPr>
        <p:txBody>
          <a:bodyPr wrap="square">
            <a:spAutoFit/>
          </a:bodyPr>
          <a:lstStyle/>
          <a:p>
            <a:pPr marL="0" indent="0">
              <a:buNone/>
            </a:pPr>
            <a:r>
              <a:rPr lang="en-CA" sz="4000" b="1" dirty="0" smtClean="0">
                <a:solidFill>
                  <a:srgbClr val="316094"/>
                </a:solidFill>
                <a:cs typeface="Calibri" panose="020F0502020204030204"/>
              </a:rPr>
              <a:t>Denise’s </a:t>
            </a:r>
            <a:r>
              <a:rPr lang="en-CA" sz="4000" b="1" dirty="0">
                <a:solidFill>
                  <a:srgbClr val="316094"/>
                </a:solidFill>
                <a:cs typeface="Calibri" panose="020F0502020204030204"/>
              </a:rPr>
              <a:t>story</a:t>
            </a:r>
          </a:p>
        </p:txBody>
      </p:sp>
    </p:spTree>
    <p:custDataLst>
      <p:tags r:id="rId1"/>
    </p:custDataLst>
    <p:extLst>
      <p:ext uri="{BB962C8B-B14F-4D97-AF65-F5344CB8AC3E}">
        <p14:creationId xmlns:p14="http://schemas.microsoft.com/office/powerpoint/2010/main" val="728890560"/>
      </p:ext>
    </p:extLst>
  </p:cSld>
  <p:clrMapOvr>
    <a:masterClrMapping/>
  </p:clrMapOvr>
  <p:extLst mod="1">
    <p:ext uri="{6950BFC3-D8DA-4A85-94F7-54DA5524770B}">
      <p188:commentRel xmlns="" xmlns:p188="http://schemas.microsoft.com/office/powerpoint/2018/8/main" r:id="rId5"/>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84A62-8C38-5C88-446F-560F639F70F8}"/>
              </a:ext>
            </a:extLst>
          </p:cNvPr>
          <p:cNvSpPr/>
          <p:nvPr/>
        </p:nvSpPr>
        <p:spPr>
          <a:xfrm rot="16200000">
            <a:off x="-1511181" y="1511176"/>
            <a:ext cx="6857999" cy="3835638"/>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E22"/>
              </a:solidFill>
            </a:endParaRPr>
          </a:p>
        </p:txBody>
      </p:sp>
      <p:sp>
        <p:nvSpPr>
          <p:cNvPr id="6" name="Rectangle 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660066">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8F4242F0-9CC0-8E7C-A9B4-5750574BA707}"/>
              </a:ext>
            </a:extLst>
          </p:cNvPr>
          <p:cNvSpPr/>
          <p:nvPr/>
        </p:nvSpPr>
        <p:spPr>
          <a:xfrm>
            <a:off x="325432" y="1168636"/>
            <a:ext cx="3872456" cy="707886"/>
          </a:xfrm>
          <a:prstGeom prst="rect">
            <a:avLst/>
          </a:prstGeom>
          <a:noFill/>
        </p:spPr>
        <p:txBody>
          <a:bodyPr wrap="square" lIns="91440" tIns="45720" rIns="91440" bIns="45720">
            <a:spAutoFit/>
          </a:bodyPr>
          <a:lstStyle/>
          <a:p>
            <a:r>
              <a:rPr lang="en-US" sz="4000" b="1" dirty="0" smtClean="0">
                <a:solidFill>
                  <a:schemeClr val="bg1"/>
                </a:solidFill>
              </a:rPr>
              <a:t>Denise’s story</a:t>
            </a:r>
            <a:endParaRPr lang="en-US" sz="4000" b="1" dirty="0">
              <a:solidFill>
                <a:schemeClr val="bg1"/>
              </a:solidFill>
            </a:endParaRPr>
          </a:p>
        </p:txBody>
      </p:sp>
      <p:pic>
        <p:nvPicPr>
          <p:cNvPr id="3" name="Picture 2" descr="Denises-stor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091" y="1004957"/>
            <a:ext cx="5553212" cy="4916645"/>
          </a:xfrm>
          <a:prstGeom prst="rect">
            <a:avLst/>
          </a:prstGeom>
        </p:spPr>
      </p:pic>
    </p:spTree>
    <p:custDataLst>
      <p:tags r:id="rId1"/>
    </p:custDataLst>
    <p:extLst>
      <p:ext uri="{BB962C8B-B14F-4D97-AF65-F5344CB8AC3E}">
        <p14:creationId xmlns:p14="http://schemas.microsoft.com/office/powerpoint/2010/main" val="1053435469"/>
      </p:ext>
    </p:extLst>
  </p:cSld>
  <p:clrMapOvr>
    <a:masterClrMapping/>
  </p:clrMapOvr>
  <p:extLst mod="1">
    <p:ext uri="{6950BFC3-D8DA-4A85-94F7-54DA5524770B}">
      <p188:commentRel xmlns="" xmlns:p188="http://schemas.microsoft.com/office/powerpoint/2018/8/main" r:id="rId5"/>
    </p:ext>
  </p:extLs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2DD73C7195CB4B9679A0102360115E" ma:contentTypeVersion="13" ma:contentTypeDescription="Create a new document." ma:contentTypeScope="" ma:versionID="deb339d0c658246f4310c448cac8c665">
  <xsd:schema xmlns:xsd="http://www.w3.org/2001/XMLSchema" xmlns:xs="http://www.w3.org/2001/XMLSchema" xmlns:p="http://schemas.microsoft.com/office/2006/metadata/properties" xmlns:ns2="e0ff7233-e4a0-4a23-942e-b8815643f119" xmlns:ns3="8746a6df-154b-404c-8a42-7dc1d7b25b39" targetNamespace="http://schemas.microsoft.com/office/2006/metadata/properties" ma:root="true" ma:fieldsID="4761bf4546cbeecfaaeb1bb314b654cd" ns2:_="" ns3:_="">
    <xsd:import namespace="e0ff7233-e4a0-4a23-942e-b8815643f119"/>
    <xsd:import namespace="8746a6df-154b-404c-8a42-7dc1d7b25b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ff7233-e4a0-4a23-942e-b8815643f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5199c21-43e2-4070-8e53-beaa8ac237b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46a6df-154b-404c-8a42-7dc1d7b25b3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b9e40f1-008b-4087-8bfa-795f73d28242}" ma:internalName="TaxCatchAll" ma:showField="CatchAllData" ma:web="8746a6df-154b-404c-8a42-7dc1d7b25b3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746a6df-154b-404c-8a42-7dc1d7b25b39" xsi:nil="true"/>
    <lcf76f155ced4ddcb4097134ff3c332f xmlns="e0ff7233-e4a0-4a23-942e-b8815643f1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4B98C4-D804-4B8E-86F2-0B1C58B85492}">
  <ds:schemaRefs>
    <ds:schemaRef ds:uri="http://schemas.microsoft.com/sharepoint/v3/contenttype/forms"/>
  </ds:schemaRefs>
</ds:datastoreItem>
</file>

<file path=customXml/itemProps2.xml><?xml version="1.0" encoding="utf-8"?>
<ds:datastoreItem xmlns:ds="http://schemas.openxmlformats.org/officeDocument/2006/customXml" ds:itemID="{4CE6C585-2A7B-4A97-BA46-BC4BCC6BD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ff7233-e4a0-4a23-942e-b8815643f119"/>
    <ds:schemaRef ds:uri="8746a6df-154b-404c-8a42-7dc1d7b25b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AB4436-8268-49E0-A13B-D99F4983247A}">
  <ds:schemaRefs>
    <ds:schemaRef ds:uri="http://purl.org/dc/terms/"/>
    <ds:schemaRef ds:uri="http://schemas.openxmlformats.org/package/2006/metadata/core-properties"/>
    <ds:schemaRef ds:uri="http://schemas.microsoft.com/office/2006/documentManagement/types"/>
    <ds:schemaRef ds:uri="8746a6df-154b-404c-8a42-7dc1d7b25b39"/>
    <ds:schemaRef ds:uri="e0ff7233-e4a0-4a23-942e-b8815643f119"/>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996</TotalTime>
  <Words>4244</Words>
  <Application>Microsoft Office PowerPoint</Application>
  <PresentationFormat>Widescreen</PresentationFormat>
  <Paragraphs>742</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Yu Gothic Light</vt:lpstr>
      <vt:lpstr>Arial</vt:lpstr>
      <vt:lpstr>Calibri</vt:lpstr>
      <vt:lpstr>Calibri Light</vt:lpstr>
      <vt:lpstr>Century Gothic</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Jorgic</dc:creator>
  <cp:lastModifiedBy>Heather Paterson</cp:lastModifiedBy>
  <cp:revision>64</cp:revision>
  <dcterms:created xsi:type="dcterms:W3CDTF">2023-01-11T21:19:47Z</dcterms:created>
  <dcterms:modified xsi:type="dcterms:W3CDTF">2024-06-18T15:39:55Z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0x010100432DD73C7195CB4B9679A0102360115E</vt:lpwstr>
  </property>
  <property fmtid="{D5CDD505-2E9C-101B-9397-08002B2CF9AE}" pid="3" name="MediaServiceImageTags">
    <vt:lpwstr/>
  </property>
  <property fmtid="{D5CDD505-2E9C-101B-9397-08002B2CF9AE}" pid="4" name="ArticulateGUID">
    <vt:lpwstr>7CF1772A-8390-4D95-8C22-C66469DDAF33</vt:lpwstr>
  </property>
  <property fmtid="{D5CDD505-2E9C-101B-9397-08002B2CF9AE}" pid="5" name="ArticulatePath">
    <vt:lpwstr>https://awes15.sharepoint.com/sites/PTPWomensEmploymentReadinessproject/Shared Documents/Development/02 Development Material/02 Collaboration/01 Unit 1/Collaboration 1.1. - PPT with facilitator's notes - draft</vt:lpwstr>
  </property>
</Properties>
</file>