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57" r:id="rId6"/>
    <p:sldId id="258" r:id="rId7"/>
    <p:sldId id="261" r:id="rId8"/>
    <p:sldId id="264" r:id="rId9"/>
    <p:sldId id="265" r:id="rId10"/>
    <p:sldId id="266" r:id="rId11"/>
    <p:sldId id="267" r:id="rId12"/>
    <p:sldId id="268" r:id="rId13"/>
    <p:sldId id="269" r:id="rId14"/>
    <p:sldId id="270" r:id="rId15"/>
    <p:sldId id="349" r:id="rId16"/>
    <p:sldId id="350" r:id="rId17"/>
    <p:sldId id="272" r:id="rId18"/>
    <p:sldId id="327" r:id="rId19"/>
    <p:sldId id="274" r:id="rId20"/>
    <p:sldId id="276" r:id="rId21"/>
    <p:sldId id="328" r:id="rId22"/>
    <p:sldId id="351" r:id="rId23"/>
    <p:sldId id="277" r:id="rId24"/>
    <p:sldId id="348" r:id="rId25"/>
    <p:sldId id="352" r:id="rId26"/>
    <p:sldId id="354" r:id="rId27"/>
    <p:sldId id="353" r:id="rId28"/>
    <p:sldId id="356" r:id="rId29"/>
    <p:sldId id="357" r:id="rId30"/>
    <p:sldId id="287" r:id="rId31"/>
    <p:sldId id="293" r:id="rId32"/>
    <p:sldId id="294" r:id="rId33"/>
    <p:sldId id="296" r:id="rId34"/>
    <p:sldId id="338" r:id="rId35"/>
    <p:sldId id="299" r:id="rId36"/>
    <p:sldId id="339" r:id="rId37"/>
    <p:sldId id="358" r:id="rId38"/>
    <p:sldId id="355" r:id="rId39"/>
    <p:sldId id="360" r:id="rId40"/>
    <p:sldId id="361" r:id="rId41"/>
    <p:sldId id="315" r:id="rId42"/>
    <p:sldId id="319" r:id="rId43"/>
    <p:sldId id="362" r:id="rId44"/>
    <p:sldId id="363" r:id="rId45"/>
    <p:sldId id="347"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6">
          <p15:clr>
            <a:srgbClr val="A4A3A4"/>
          </p15:clr>
        </p15:guide>
        <p15:guide id="2" pos="735">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6D3001-7022-7C61-6637-2CE2559DD278}" name="Trudy Kennell" initials="TK" userId="60226b6baa546a7a" providerId="Windows Live"/>
  <p188:author id="{A5B0E102-E221-BD35-7E65-B4883EC309D4}" name="Alice Villanueva" initials="AV" userId="Alice Villanueva" providerId="None"/>
  <p188:author id="{D9DC2D73-443B-E5AB-0B95-14A5DDAA2500}" name="Tamara Jorgic" initials="TJ" userId="S::tamara@awes.ca::477189fc-ea64-4397-b69e-e5cc815b2749" providerId="AD"/>
  <p188:author id="{B35207D9-0F65-7A30-090B-94B057BCC1AF}" name="Arpine Petrosyan" initials="AP" userId="S::arpine@awes.ca::4ef9d0bf-d300-45ff-8e11-6742411177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E22"/>
    <a:srgbClr val="F18A00"/>
    <a:srgbClr val="316094"/>
    <a:srgbClr val="AB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4" autoAdjust="0"/>
    <p:restoredTop sz="79352" autoAdjust="0"/>
  </p:normalViewPr>
  <p:slideViewPr>
    <p:cSldViewPr snapToGrid="0">
      <p:cViewPr varScale="1">
        <p:scale>
          <a:sx n="105" d="100"/>
          <a:sy n="105" d="100"/>
        </p:scale>
        <p:origin x="846" y="102"/>
      </p:cViewPr>
      <p:guideLst>
        <p:guide orient="horz" pos="1106"/>
        <p:guide pos="735"/>
      </p:guideLst>
    </p:cSldViewPr>
  </p:slideViewPr>
  <p:outlineViewPr>
    <p:cViewPr>
      <p:scale>
        <a:sx n="33" d="100"/>
        <a:sy n="33" d="100"/>
      </p:scale>
      <p:origin x="0" y="-1204"/>
    </p:cViewPr>
  </p:outlineViewPr>
  <p:notesTextViewPr>
    <p:cViewPr>
      <p:scale>
        <a:sx n="100" d="100"/>
        <a:sy n="100" d="100"/>
      </p:scale>
      <p:origin x="0" y="0"/>
    </p:cViewPr>
  </p:notesTextViewPr>
  <p:sorterViewPr>
    <p:cViewPr>
      <p:scale>
        <a:sx n="100" d="100"/>
        <a:sy n="100" d="100"/>
      </p:scale>
      <p:origin x="0" y="-972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Paterson" userId="33bbc818-99da-46c7-b386-7d63c9c6ffe2" providerId="ADAL" clId="{C03E08D6-98CE-4C50-BEC0-F17ADD2B2867}"/>
    <pc:docChg chg="">
      <pc:chgData name="Heather Paterson" userId="33bbc818-99da-46c7-b386-7d63c9c6ffe2" providerId="ADAL" clId="{C03E08D6-98CE-4C50-BEC0-F17ADD2B2867}" dt="2024-06-17T18:47:15.973" v="53"/>
      <pc:docMkLst>
        <pc:docMk/>
      </pc:docMkLst>
      <pc:sldChg chg="delCm">
        <pc:chgData name="Heather Paterson" userId="33bbc818-99da-46c7-b386-7d63c9c6ffe2" providerId="ADAL" clId="{C03E08D6-98CE-4C50-BEC0-F17ADD2B2867}" dt="2024-06-17T18:40:56.986" v="0"/>
        <pc:sldMkLst>
          <pc:docMk/>
          <pc:sldMk cId="363068378" sldId="25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0:56.986" v="0"/>
              <pc2:cmMkLst xmlns:pc2="http://schemas.microsoft.com/office/powerpoint/2019/9/main/command">
                <pc:docMk/>
                <pc:sldMk cId="363068378" sldId="256"/>
                <pc2:cmMk id="{5E1797DD-1A50-429C-AF41-16E67A699673}"/>
              </pc2:cmMkLst>
            </pc226:cmChg>
          </p:ext>
        </pc:extLst>
      </pc:sldChg>
      <pc:sldChg chg="delCm">
        <pc:chgData name="Heather Paterson" userId="33bbc818-99da-46c7-b386-7d63c9c6ffe2" providerId="ADAL" clId="{C03E08D6-98CE-4C50-BEC0-F17ADD2B2867}" dt="2024-06-17T18:41:02.562" v="1"/>
        <pc:sldMkLst>
          <pc:docMk/>
          <pc:sldMk cId="3391231311" sldId="25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1:02.562" v="1"/>
              <pc2:cmMkLst xmlns:pc2="http://schemas.microsoft.com/office/powerpoint/2019/9/main/command">
                <pc:docMk/>
                <pc:sldMk cId="3391231311" sldId="257"/>
                <pc2:cmMk id="{0EABC0AF-38EA-4E12-87C6-C4ABA8BC1C7D}"/>
              </pc2:cmMkLst>
            </pc226:cmChg>
          </p:ext>
        </pc:extLst>
      </pc:sldChg>
      <pc:sldChg chg="delCm">
        <pc:chgData name="Heather Paterson" userId="33bbc818-99da-46c7-b386-7d63c9c6ffe2" providerId="ADAL" clId="{C03E08D6-98CE-4C50-BEC0-F17ADD2B2867}" dt="2024-06-17T18:41:06.423" v="2"/>
        <pc:sldMkLst>
          <pc:docMk/>
          <pc:sldMk cId="2411593341" sldId="258"/>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1:06.423" v="2"/>
              <pc2:cmMkLst xmlns:pc2="http://schemas.microsoft.com/office/powerpoint/2019/9/main/command">
                <pc:docMk/>
                <pc:sldMk cId="2411593341" sldId="258"/>
                <pc2:cmMk id="{288A91DD-9083-4D9B-876D-B5946661D268}"/>
              </pc2:cmMkLst>
            </pc226:cmChg>
          </p:ext>
        </pc:extLst>
      </pc:sldChg>
      <pc:sldChg chg="delCm">
        <pc:chgData name="Heather Paterson" userId="33bbc818-99da-46c7-b386-7d63c9c6ffe2" providerId="ADAL" clId="{C03E08D6-98CE-4C50-BEC0-F17ADD2B2867}" dt="2024-06-17T18:41:21.579" v="4"/>
        <pc:sldMkLst>
          <pc:docMk/>
          <pc:sldMk cId="1758151575" sldId="261"/>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1:21.579" v="4"/>
              <pc2:cmMkLst xmlns:pc2="http://schemas.microsoft.com/office/powerpoint/2019/9/main/command">
                <pc:docMk/>
                <pc:sldMk cId="1758151575" sldId="261"/>
                <pc2:cmMk id="{D393102A-21A1-4848-8588-4EFBA177003D}"/>
              </pc2:cmMkLst>
            </pc226:cmChg>
            <pc226:cmChg xmlns:pc226="http://schemas.microsoft.com/office/powerpoint/2022/06/main/command" chg="del">
              <pc226:chgData name="Heather Paterson" userId="33bbc818-99da-46c7-b386-7d63c9c6ffe2" providerId="ADAL" clId="{C03E08D6-98CE-4C50-BEC0-F17ADD2B2867}" dt="2024-06-17T18:41:11.302" v="3"/>
              <pc2:cmMkLst xmlns:pc2="http://schemas.microsoft.com/office/powerpoint/2019/9/main/command">
                <pc:docMk/>
                <pc:sldMk cId="1758151575" sldId="261"/>
                <pc2:cmMk id="{CB317299-74B1-4EE2-8DED-7C2884C0DE74}"/>
              </pc2:cmMkLst>
            </pc226:cmChg>
          </p:ext>
        </pc:extLst>
      </pc:sldChg>
      <pc:sldChg chg="delCm">
        <pc:chgData name="Heather Paterson" userId="33bbc818-99da-46c7-b386-7d63c9c6ffe2" providerId="ADAL" clId="{C03E08D6-98CE-4C50-BEC0-F17ADD2B2867}" dt="2024-06-17T18:41:31.180" v="6"/>
        <pc:sldMkLst>
          <pc:docMk/>
          <pc:sldMk cId="3981000914" sldId="264"/>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1:31.180" v="6"/>
              <pc2:cmMkLst xmlns:pc2="http://schemas.microsoft.com/office/powerpoint/2019/9/main/command">
                <pc:docMk/>
                <pc:sldMk cId="3981000914" sldId="264"/>
                <pc2:cmMk id="{BC70450E-652F-4A37-8947-831F96EB6AD0}"/>
              </pc2:cmMkLst>
            </pc226:cmChg>
            <pc226:cmChg xmlns:pc226="http://schemas.microsoft.com/office/powerpoint/2022/06/main/command" chg="del">
              <pc226:chgData name="Heather Paterson" userId="33bbc818-99da-46c7-b386-7d63c9c6ffe2" providerId="ADAL" clId="{C03E08D6-98CE-4C50-BEC0-F17ADD2B2867}" dt="2024-06-17T18:41:26.945" v="5"/>
              <pc2:cmMkLst xmlns:pc2="http://schemas.microsoft.com/office/powerpoint/2019/9/main/command">
                <pc:docMk/>
                <pc:sldMk cId="3981000914" sldId="264"/>
                <pc2:cmMk id="{A4352BDF-3E18-4E5F-8CDA-5654EF2AE268}"/>
              </pc2:cmMkLst>
            </pc226:cmChg>
          </p:ext>
        </pc:extLst>
      </pc:sldChg>
      <pc:sldChg chg="delCm">
        <pc:chgData name="Heather Paterson" userId="33bbc818-99da-46c7-b386-7d63c9c6ffe2" providerId="ADAL" clId="{C03E08D6-98CE-4C50-BEC0-F17ADD2B2867}" dt="2024-06-17T18:41:48.714" v="8"/>
        <pc:sldMkLst>
          <pc:docMk/>
          <pc:sldMk cId="98768218" sldId="265"/>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1:48.714" v="8"/>
              <pc2:cmMkLst xmlns:pc2="http://schemas.microsoft.com/office/powerpoint/2019/9/main/command">
                <pc:docMk/>
                <pc:sldMk cId="98768218" sldId="265"/>
                <pc2:cmMk id="{158276AF-C03C-4D4D-9432-DE4A3F59F86F}"/>
              </pc2:cmMkLst>
            </pc226:cmChg>
            <pc226:cmChg xmlns:pc226="http://schemas.microsoft.com/office/powerpoint/2022/06/main/command" chg="del">
              <pc226:chgData name="Heather Paterson" userId="33bbc818-99da-46c7-b386-7d63c9c6ffe2" providerId="ADAL" clId="{C03E08D6-98CE-4C50-BEC0-F17ADD2B2867}" dt="2024-06-17T18:41:44.441" v="7"/>
              <pc2:cmMkLst xmlns:pc2="http://schemas.microsoft.com/office/powerpoint/2019/9/main/command">
                <pc:docMk/>
                <pc:sldMk cId="98768218" sldId="265"/>
                <pc2:cmMk id="{3A957EE8-6D3E-4515-A329-D2E0ACA6028E}"/>
              </pc2:cmMkLst>
            </pc226:cmChg>
          </p:ext>
        </pc:extLst>
      </pc:sldChg>
      <pc:sldChg chg="delCm">
        <pc:chgData name="Heather Paterson" userId="33bbc818-99da-46c7-b386-7d63c9c6ffe2" providerId="ADAL" clId="{C03E08D6-98CE-4C50-BEC0-F17ADD2B2867}" dt="2024-06-17T18:41:56.024" v="9"/>
        <pc:sldMkLst>
          <pc:docMk/>
          <pc:sldMk cId="728890560" sldId="26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1:56.024" v="9"/>
              <pc2:cmMkLst xmlns:pc2="http://schemas.microsoft.com/office/powerpoint/2019/9/main/command">
                <pc:docMk/>
                <pc:sldMk cId="728890560" sldId="266"/>
                <pc2:cmMk id="{09A9CF18-AAC0-4B64-94A1-003A295659E2}"/>
              </pc2:cmMkLst>
            </pc226:cmChg>
          </p:ext>
        </pc:extLst>
      </pc:sldChg>
      <pc:sldChg chg="delCm">
        <pc:chgData name="Heather Paterson" userId="33bbc818-99da-46c7-b386-7d63c9c6ffe2" providerId="ADAL" clId="{C03E08D6-98CE-4C50-BEC0-F17ADD2B2867}" dt="2024-06-17T18:42:07.568" v="11"/>
        <pc:sldMkLst>
          <pc:docMk/>
          <pc:sldMk cId="1053435469" sldId="26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04.534" v="10"/>
              <pc2:cmMkLst xmlns:pc2="http://schemas.microsoft.com/office/powerpoint/2019/9/main/command">
                <pc:docMk/>
                <pc:sldMk cId="1053435469" sldId="267"/>
                <pc2:cmMk id="{E1EDF846-5567-4BB2-A003-2136B37B7162}"/>
              </pc2:cmMkLst>
            </pc226:cmChg>
            <pc226:cmChg xmlns:pc226="http://schemas.microsoft.com/office/powerpoint/2022/06/main/command" chg="del">
              <pc226:chgData name="Heather Paterson" userId="33bbc818-99da-46c7-b386-7d63c9c6ffe2" providerId="ADAL" clId="{C03E08D6-98CE-4C50-BEC0-F17ADD2B2867}" dt="2024-06-17T18:42:07.568" v="11"/>
              <pc2:cmMkLst xmlns:pc2="http://schemas.microsoft.com/office/powerpoint/2019/9/main/command">
                <pc:docMk/>
                <pc:sldMk cId="1053435469" sldId="267"/>
                <pc2:cmMk id="{516B5998-E94E-4FF1-B3BB-434B943B4CEC}"/>
              </pc2:cmMkLst>
            </pc226:cmChg>
          </p:ext>
        </pc:extLst>
      </pc:sldChg>
      <pc:sldChg chg="delCm">
        <pc:chgData name="Heather Paterson" userId="33bbc818-99da-46c7-b386-7d63c9c6ffe2" providerId="ADAL" clId="{C03E08D6-98CE-4C50-BEC0-F17ADD2B2867}" dt="2024-06-17T18:42:15.766" v="12"/>
        <pc:sldMkLst>
          <pc:docMk/>
          <pc:sldMk cId="2402063333" sldId="270"/>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15.766" v="12"/>
              <pc2:cmMkLst xmlns:pc2="http://schemas.microsoft.com/office/powerpoint/2019/9/main/command">
                <pc:docMk/>
                <pc:sldMk cId="2402063333" sldId="270"/>
                <pc2:cmMk id="{D270F741-6CE9-470F-921D-6496A30F561C}"/>
              </pc2:cmMkLst>
            </pc226:cmChg>
          </p:ext>
        </pc:extLst>
      </pc:sldChg>
      <pc:sldChg chg="delCm">
        <pc:chgData name="Heather Paterson" userId="33bbc818-99da-46c7-b386-7d63c9c6ffe2" providerId="ADAL" clId="{C03E08D6-98CE-4C50-BEC0-F17ADD2B2867}" dt="2024-06-17T18:42:28.613" v="14"/>
        <pc:sldMkLst>
          <pc:docMk/>
          <pc:sldMk cId="2470624455" sldId="272"/>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28.613" v="14"/>
              <pc2:cmMkLst xmlns:pc2="http://schemas.microsoft.com/office/powerpoint/2019/9/main/command">
                <pc:docMk/>
                <pc:sldMk cId="2470624455" sldId="272"/>
                <pc2:cmMk id="{5B783704-EA91-452E-B55A-8123C7EEFF42}"/>
              </pc2:cmMkLst>
            </pc226:cmChg>
          </p:ext>
        </pc:extLst>
      </pc:sldChg>
      <pc:sldChg chg="delCm">
        <pc:chgData name="Heather Paterson" userId="33bbc818-99da-46c7-b386-7d63c9c6ffe2" providerId="ADAL" clId="{C03E08D6-98CE-4C50-BEC0-F17ADD2B2867}" dt="2024-06-17T18:42:42.272" v="16"/>
        <pc:sldMkLst>
          <pc:docMk/>
          <pc:sldMk cId="2490609235" sldId="274"/>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42.272" v="16"/>
              <pc2:cmMkLst xmlns:pc2="http://schemas.microsoft.com/office/powerpoint/2019/9/main/command">
                <pc:docMk/>
                <pc:sldMk cId="2490609235" sldId="274"/>
                <pc2:cmMk id="{C3223C43-18D4-465B-BCF4-E1A88617FFC1}"/>
              </pc2:cmMkLst>
            </pc226:cmChg>
          </p:ext>
        </pc:extLst>
      </pc:sldChg>
      <pc:sldChg chg="delCm">
        <pc:chgData name="Heather Paterson" userId="33bbc818-99da-46c7-b386-7d63c9c6ffe2" providerId="ADAL" clId="{C03E08D6-98CE-4C50-BEC0-F17ADD2B2867}" dt="2024-06-17T18:42:47.486" v="17"/>
        <pc:sldMkLst>
          <pc:docMk/>
          <pc:sldMk cId="2005820643" sldId="27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47.486" v="17"/>
              <pc2:cmMkLst xmlns:pc2="http://schemas.microsoft.com/office/powerpoint/2019/9/main/command">
                <pc:docMk/>
                <pc:sldMk cId="2005820643" sldId="276"/>
                <pc2:cmMk id="{DA989A6C-1B1C-47FC-8591-E3D5AA2F23DB}"/>
              </pc2:cmMkLst>
            </pc226:cmChg>
          </p:ext>
        </pc:extLst>
      </pc:sldChg>
      <pc:sldChg chg="delCm">
        <pc:chgData name="Heather Paterson" userId="33bbc818-99da-46c7-b386-7d63c9c6ffe2" providerId="ADAL" clId="{C03E08D6-98CE-4C50-BEC0-F17ADD2B2867}" dt="2024-06-17T18:43:35.300" v="19"/>
        <pc:sldMkLst>
          <pc:docMk/>
          <pc:sldMk cId="2881623175" sldId="27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3:35.300" v="19"/>
              <pc2:cmMkLst xmlns:pc2="http://schemas.microsoft.com/office/powerpoint/2019/9/main/command">
                <pc:docMk/>
                <pc:sldMk cId="2881623175" sldId="277"/>
                <pc2:cmMk id="{EE8473BA-4037-47C2-970D-91FDF8E035FC}"/>
              </pc2:cmMkLst>
            </pc226:cmChg>
          </p:ext>
        </pc:extLst>
      </pc:sldChg>
      <pc:sldChg chg="delCm">
        <pc:chgData name="Heather Paterson" userId="33bbc818-99da-46c7-b386-7d63c9c6ffe2" providerId="ADAL" clId="{C03E08D6-98CE-4C50-BEC0-F17ADD2B2867}" dt="2024-06-17T18:44:41.919" v="34"/>
        <pc:sldMkLst>
          <pc:docMk/>
          <pc:sldMk cId="4064434229" sldId="28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4:41.919" v="34"/>
              <pc2:cmMkLst xmlns:pc2="http://schemas.microsoft.com/office/powerpoint/2019/9/main/command">
                <pc:docMk/>
                <pc:sldMk cId="4064434229" sldId="287"/>
                <pc2:cmMk id="{796E7D35-CFEC-4E88-A50C-F1177B71D54F}"/>
              </pc2:cmMkLst>
            </pc226:cmChg>
          </p:ext>
        </pc:extLst>
      </pc:sldChg>
      <pc:sldChg chg="delCm">
        <pc:chgData name="Heather Paterson" userId="33bbc818-99da-46c7-b386-7d63c9c6ffe2" providerId="ADAL" clId="{C03E08D6-98CE-4C50-BEC0-F17ADD2B2867}" dt="2024-06-17T18:44:58.727" v="36"/>
        <pc:sldMkLst>
          <pc:docMk/>
          <pc:sldMk cId="3159899276" sldId="293"/>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4:55.548" v="35"/>
              <pc2:cmMkLst xmlns:pc2="http://schemas.microsoft.com/office/powerpoint/2019/9/main/command">
                <pc:docMk/>
                <pc:sldMk cId="3159899276" sldId="293"/>
                <pc2:cmMk id="{B2212391-4B52-4621-8897-C9DB70B2F1B2}"/>
              </pc2:cmMkLst>
            </pc226:cmChg>
            <pc226:cmChg xmlns:pc226="http://schemas.microsoft.com/office/powerpoint/2022/06/main/command" chg="del">
              <pc226:chgData name="Heather Paterson" userId="33bbc818-99da-46c7-b386-7d63c9c6ffe2" providerId="ADAL" clId="{C03E08D6-98CE-4C50-BEC0-F17ADD2B2867}" dt="2024-06-17T18:44:58.727" v="36"/>
              <pc2:cmMkLst xmlns:pc2="http://schemas.microsoft.com/office/powerpoint/2019/9/main/command">
                <pc:docMk/>
                <pc:sldMk cId="3159899276" sldId="293"/>
                <pc2:cmMk id="{ED43E2FB-2A7E-42D3-B1DB-6D38D0E24BF0}"/>
              </pc2:cmMkLst>
            </pc226:cmChg>
          </p:ext>
        </pc:extLst>
      </pc:sldChg>
      <pc:sldChg chg="delCm">
        <pc:chgData name="Heather Paterson" userId="33bbc818-99da-46c7-b386-7d63c9c6ffe2" providerId="ADAL" clId="{C03E08D6-98CE-4C50-BEC0-F17ADD2B2867}" dt="2024-06-17T18:45:02.928" v="37"/>
        <pc:sldMkLst>
          <pc:docMk/>
          <pc:sldMk cId="1786639192" sldId="294"/>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5:02.928" v="37"/>
              <pc2:cmMkLst xmlns:pc2="http://schemas.microsoft.com/office/powerpoint/2019/9/main/command">
                <pc:docMk/>
                <pc:sldMk cId="1786639192" sldId="294"/>
                <pc2:cmMk id="{F49BEA9B-4BAD-4496-B508-509EE5DF1240}"/>
              </pc2:cmMkLst>
            </pc226:cmChg>
          </p:ext>
        </pc:extLst>
      </pc:sldChg>
      <pc:sldChg chg="delCm">
        <pc:chgData name="Heather Paterson" userId="33bbc818-99da-46c7-b386-7d63c9c6ffe2" providerId="ADAL" clId="{C03E08D6-98CE-4C50-BEC0-F17ADD2B2867}" dt="2024-06-17T18:45:07.035" v="38"/>
        <pc:sldMkLst>
          <pc:docMk/>
          <pc:sldMk cId="121552038" sldId="29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5:07.035" v="38"/>
              <pc2:cmMkLst xmlns:pc2="http://schemas.microsoft.com/office/powerpoint/2019/9/main/command">
                <pc:docMk/>
                <pc:sldMk cId="121552038" sldId="296"/>
                <pc2:cmMk id="{27F92E20-D19B-4AFE-AF09-70B00862B250}"/>
              </pc2:cmMkLst>
            </pc226:cmChg>
          </p:ext>
        </pc:extLst>
      </pc:sldChg>
      <pc:sldChg chg="delCm">
        <pc:chgData name="Heather Paterson" userId="33bbc818-99da-46c7-b386-7d63c9c6ffe2" providerId="ADAL" clId="{C03E08D6-98CE-4C50-BEC0-F17ADD2B2867}" dt="2024-06-17T18:45:19.496" v="40"/>
        <pc:sldMkLst>
          <pc:docMk/>
          <pc:sldMk cId="1384805334" sldId="299"/>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5:19.496" v="40"/>
              <pc2:cmMkLst xmlns:pc2="http://schemas.microsoft.com/office/powerpoint/2019/9/main/command">
                <pc:docMk/>
                <pc:sldMk cId="1384805334" sldId="299"/>
                <pc2:cmMk id="{0182E6D1-0247-46D4-939A-7A4C86DE6208}"/>
              </pc2:cmMkLst>
            </pc226:cmChg>
          </p:ext>
        </pc:extLst>
      </pc:sldChg>
      <pc:sldChg chg="delCm">
        <pc:chgData name="Heather Paterson" userId="33bbc818-99da-46c7-b386-7d63c9c6ffe2" providerId="ADAL" clId="{C03E08D6-98CE-4C50-BEC0-F17ADD2B2867}" dt="2024-06-17T18:46:15.567" v="46"/>
        <pc:sldMkLst>
          <pc:docMk/>
          <pc:sldMk cId="2381289641" sldId="315"/>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6:15.567" v="46"/>
              <pc2:cmMkLst xmlns:pc2="http://schemas.microsoft.com/office/powerpoint/2019/9/main/command">
                <pc:docMk/>
                <pc:sldMk cId="2381289641" sldId="315"/>
                <pc2:cmMk id="{4AF79A70-5DBB-4591-B6C0-5BE72E6FF94A}"/>
              </pc2:cmMkLst>
            </pc226:cmChg>
          </p:ext>
        </pc:extLst>
      </pc:sldChg>
      <pc:sldChg chg="delCm">
        <pc:chgData name="Heather Paterson" userId="33bbc818-99da-46c7-b386-7d63c9c6ffe2" providerId="ADAL" clId="{C03E08D6-98CE-4C50-BEC0-F17ADD2B2867}" dt="2024-06-17T18:46:20.513" v="47"/>
        <pc:sldMkLst>
          <pc:docMk/>
          <pc:sldMk cId="3040635909" sldId="319"/>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6:20.513" v="47"/>
              <pc2:cmMkLst xmlns:pc2="http://schemas.microsoft.com/office/powerpoint/2019/9/main/command">
                <pc:docMk/>
                <pc:sldMk cId="3040635909" sldId="319"/>
                <pc2:cmMk id="{3D9B588B-F93E-4991-8AEA-00F33FE484B9}"/>
              </pc2:cmMkLst>
            </pc226:cmChg>
          </p:ext>
        </pc:extLst>
      </pc:sldChg>
      <pc:sldChg chg="delCm">
        <pc:chgData name="Heather Paterson" userId="33bbc818-99da-46c7-b386-7d63c9c6ffe2" providerId="ADAL" clId="{C03E08D6-98CE-4C50-BEC0-F17ADD2B2867}" dt="2024-06-17T18:42:38.111" v="15"/>
        <pc:sldMkLst>
          <pc:docMk/>
          <pc:sldMk cId="1549862335" sldId="32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38.111" v="15"/>
              <pc2:cmMkLst xmlns:pc2="http://schemas.microsoft.com/office/powerpoint/2019/9/main/command">
                <pc:docMk/>
                <pc:sldMk cId="1549862335" sldId="327"/>
                <pc2:cmMk id="{6A0F74CC-B8DC-4B5F-8EFB-A9D2F0461F56}"/>
              </pc2:cmMkLst>
            </pc226:cmChg>
          </p:ext>
        </pc:extLst>
      </pc:sldChg>
      <pc:sldChg chg="delCm">
        <pc:chgData name="Heather Paterson" userId="33bbc818-99da-46c7-b386-7d63c9c6ffe2" providerId="ADAL" clId="{C03E08D6-98CE-4C50-BEC0-F17ADD2B2867}" dt="2024-06-17T18:45:12.111" v="39"/>
        <pc:sldMkLst>
          <pc:docMk/>
          <pc:sldMk cId="1583814728" sldId="338"/>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5:12.111" v="39"/>
              <pc2:cmMkLst xmlns:pc2="http://schemas.microsoft.com/office/powerpoint/2019/9/main/command">
                <pc:docMk/>
                <pc:sldMk cId="1583814728" sldId="338"/>
                <pc2:cmMk id="{A3E1DEB7-4B7C-446D-92AA-0344E57EF87E}"/>
              </pc2:cmMkLst>
            </pc226:cmChg>
          </p:ext>
        </pc:extLst>
      </pc:sldChg>
      <pc:sldChg chg="delCm">
        <pc:chgData name="Heather Paterson" userId="33bbc818-99da-46c7-b386-7d63c9c6ffe2" providerId="ADAL" clId="{C03E08D6-98CE-4C50-BEC0-F17ADD2B2867}" dt="2024-06-17T18:45:37.874" v="42"/>
        <pc:sldMkLst>
          <pc:docMk/>
          <pc:sldMk cId="4073848833" sldId="339"/>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5:37.874" v="42"/>
              <pc2:cmMkLst xmlns:pc2="http://schemas.microsoft.com/office/powerpoint/2019/9/main/command">
                <pc:docMk/>
                <pc:sldMk cId="4073848833" sldId="339"/>
                <pc2:cmMk id="{EFAFEFC8-AF64-436B-BD27-44E721E907E9}"/>
              </pc2:cmMkLst>
            </pc226:cmChg>
            <pc226:cmChg xmlns:pc226="http://schemas.microsoft.com/office/powerpoint/2022/06/main/command" chg="del">
              <pc226:chgData name="Heather Paterson" userId="33bbc818-99da-46c7-b386-7d63c9c6ffe2" providerId="ADAL" clId="{C03E08D6-98CE-4C50-BEC0-F17ADD2B2867}" dt="2024-06-17T18:45:32.887" v="41"/>
              <pc2:cmMkLst xmlns:pc2="http://schemas.microsoft.com/office/powerpoint/2019/9/main/command">
                <pc:docMk/>
                <pc:sldMk cId="4073848833" sldId="339"/>
                <pc2:cmMk id="{E2BDA7F1-AAD9-4FCA-9771-C7607A7B98D6}"/>
              </pc2:cmMkLst>
            </pc226:cmChg>
          </p:ext>
        </pc:extLst>
      </pc:sldChg>
      <pc:sldChg chg="delCm">
        <pc:chgData name="Heather Paterson" userId="33bbc818-99da-46c7-b386-7d63c9c6ffe2" providerId="ADAL" clId="{C03E08D6-98CE-4C50-BEC0-F17ADD2B2867}" dt="2024-06-17T18:47:15.973" v="53"/>
        <pc:sldMkLst>
          <pc:docMk/>
          <pc:sldMk cId="4251560775" sldId="34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7:13.622" v="52"/>
              <pc2:cmMkLst xmlns:pc2="http://schemas.microsoft.com/office/powerpoint/2019/9/main/command">
                <pc:docMk/>
                <pc:sldMk cId="4251560775" sldId="347"/>
                <pc2:cmMk id="{F2F3C474-9563-4397-A933-FDCE94D5174F}"/>
              </pc2:cmMkLst>
            </pc226:cmChg>
            <pc226:cmChg xmlns:pc226="http://schemas.microsoft.com/office/powerpoint/2022/06/main/command" chg="del">
              <pc226:chgData name="Heather Paterson" userId="33bbc818-99da-46c7-b386-7d63c9c6ffe2" providerId="ADAL" clId="{C03E08D6-98CE-4C50-BEC0-F17ADD2B2867}" dt="2024-06-17T18:47:15.973" v="53"/>
              <pc2:cmMkLst xmlns:pc2="http://schemas.microsoft.com/office/powerpoint/2019/9/main/command">
                <pc:docMk/>
                <pc:sldMk cId="4251560775" sldId="347"/>
                <pc2:cmMk id="{ADEDBD75-CA1B-4EEC-8530-6C3CFB13B913}"/>
              </pc2:cmMkLst>
            </pc226:cmChg>
          </p:ext>
        </pc:extLst>
      </pc:sldChg>
      <pc:sldChg chg="delCm">
        <pc:chgData name="Heather Paterson" userId="33bbc818-99da-46c7-b386-7d63c9c6ffe2" providerId="ADAL" clId="{C03E08D6-98CE-4C50-BEC0-F17ADD2B2867}" dt="2024-06-17T18:43:47.454" v="22"/>
        <pc:sldMkLst>
          <pc:docMk/>
          <pc:sldMk cId="915690277" sldId="348"/>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3:47.454" v="22"/>
              <pc2:cmMkLst xmlns:pc2="http://schemas.microsoft.com/office/powerpoint/2019/9/main/command">
                <pc:docMk/>
                <pc:sldMk cId="915690277" sldId="348"/>
                <pc2:cmMk id="{E6835606-E639-42B5-A6D8-4CBFE2C90CF8}"/>
              </pc2:cmMkLst>
            </pc226:cmChg>
            <pc226:cmChg xmlns:pc226="http://schemas.microsoft.com/office/powerpoint/2022/06/main/command" chg="del">
              <pc226:chgData name="Heather Paterson" userId="33bbc818-99da-46c7-b386-7d63c9c6ffe2" providerId="ADAL" clId="{C03E08D6-98CE-4C50-BEC0-F17ADD2B2867}" dt="2024-06-17T18:43:42.460" v="20"/>
              <pc2:cmMkLst xmlns:pc2="http://schemas.microsoft.com/office/powerpoint/2019/9/main/command">
                <pc:docMk/>
                <pc:sldMk cId="915690277" sldId="348"/>
                <pc2:cmMk id="{1DEBFE3A-9643-4011-ADA9-C4EAC07A7F0C}"/>
              </pc2:cmMkLst>
            </pc226:cmChg>
            <pc226:cmChg xmlns:pc226="http://schemas.microsoft.com/office/powerpoint/2022/06/main/command" chg="del">
              <pc226:chgData name="Heather Paterson" userId="33bbc818-99da-46c7-b386-7d63c9c6ffe2" providerId="ADAL" clId="{C03E08D6-98CE-4C50-BEC0-F17ADD2B2867}" dt="2024-06-17T18:43:44.696" v="21"/>
              <pc2:cmMkLst xmlns:pc2="http://schemas.microsoft.com/office/powerpoint/2019/9/main/command">
                <pc:docMk/>
                <pc:sldMk cId="915690277" sldId="348"/>
                <pc2:cmMk id="{4624BE75-EA81-45CB-8528-2A8000B8D7B6}"/>
              </pc2:cmMkLst>
            </pc226:cmChg>
          </p:ext>
        </pc:extLst>
      </pc:sldChg>
      <pc:sldChg chg="delCm">
        <pc:chgData name="Heather Paterson" userId="33bbc818-99da-46c7-b386-7d63c9c6ffe2" providerId="ADAL" clId="{C03E08D6-98CE-4C50-BEC0-F17ADD2B2867}" dt="2024-06-17T18:42:21.150" v="13"/>
        <pc:sldMkLst>
          <pc:docMk/>
          <pc:sldMk cId="4155164444" sldId="349"/>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21.150" v="13"/>
              <pc2:cmMkLst xmlns:pc2="http://schemas.microsoft.com/office/powerpoint/2019/9/main/command">
                <pc:docMk/>
                <pc:sldMk cId="4155164444" sldId="349"/>
                <pc2:cmMk id="{443598CD-829F-4D0E-92BD-B25BB25454D3}"/>
              </pc2:cmMkLst>
            </pc226:cmChg>
          </p:ext>
        </pc:extLst>
      </pc:sldChg>
      <pc:sldChg chg="delCm">
        <pc:chgData name="Heather Paterson" userId="33bbc818-99da-46c7-b386-7d63c9c6ffe2" providerId="ADAL" clId="{C03E08D6-98CE-4C50-BEC0-F17ADD2B2867}" dt="2024-06-17T18:42:55.092" v="18"/>
        <pc:sldMkLst>
          <pc:docMk/>
          <pc:sldMk cId="1365047961" sldId="351"/>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2:55.092" v="18"/>
              <pc2:cmMkLst xmlns:pc2="http://schemas.microsoft.com/office/powerpoint/2019/9/main/command">
                <pc:docMk/>
                <pc:sldMk cId="1365047961" sldId="351"/>
                <pc2:cmMk id="{8385F6B4-AEEE-4C04-811F-6A2263807F96}"/>
              </pc2:cmMkLst>
            </pc226:cmChg>
          </p:ext>
        </pc:extLst>
      </pc:sldChg>
      <pc:sldChg chg="delCm">
        <pc:chgData name="Heather Paterson" userId="33bbc818-99da-46c7-b386-7d63c9c6ffe2" providerId="ADAL" clId="{C03E08D6-98CE-4C50-BEC0-F17ADD2B2867}" dt="2024-06-17T18:43:57.685" v="25"/>
        <pc:sldMkLst>
          <pc:docMk/>
          <pc:sldMk cId="3454679168" sldId="352"/>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3:57.685" v="25"/>
              <pc2:cmMkLst xmlns:pc2="http://schemas.microsoft.com/office/powerpoint/2019/9/main/command">
                <pc:docMk/>
                <pc:sldMk cId="3454679168" sldId="352"/>
                <pc2:cmMk id="{6F8DC924-53D5-4826-BC63-C97CA572E520}"/>
              </pc2:cmMkLst>
            </pc226:cmChg>
            <pc226:cmChg xmlns:pc226="http://schemas.microsoft.com/office/powerpoint/2022/06/main/command" chg="del">
              <pc226:chgData name="Heather Paterson" userId="33bbc818-99da-46c7-b386-7d63c9c6ffe2" providerId="ADAL" clId="{C03E08D6-98CE-4C50-BEC0-F17ADD2B2867}" dt="2024-06-17T18:43:52.525" v="23"/>
              <pc2:cmMkLst xmlns:pc2="http://schemas.microsoft.com/office/powerpoint/2019/9/main/command">
                <pc:docMk/>
                <pc:sldMk cId="3454679168" sldId="352"/>
                <pc2:cmMk id="{BCD30149-8DB7-4EC2-A694-C8003930284C}"/>
              </pc2:cmMkLst>
            </pc226:cmChg>
            <pc226:cmChg xmlns:pc226="http://schemas.microsoft.com/office/powerpoint/2022/06/main/command" chg="del">
              <pc226:chgData name="Heather Paterson" userId="33bbc818-99da-46c7-b386-7d63c9c6ffe2" providerId="ADAL" clId="{C03E08D6-98CE-4C50-BEC0-F17ADD2B2867}" dt="2024-06-17T18:43:55.223" v="24"/>
              <pc2:cmMkLst xmlns:pc2="http://schemas.microsoft.com/office/powerpoint/2019/9/main/command">
                <pc:docMk/>
                <pc:sldMk cId="3454679168" sldId="352"/>
                <pc2:cmMk id="{10A3BB79-6B04-40D5-9E08-55F582D018EA}"/>
              </pc2:cmMkLst>
            </pc226:cmChg>
          </p:ext>
        </pc:extLst>
      </pc:sldChg>
      <pc:sldChg chg="delCm">
        <pc:chgData name="Heather Paterson" userId="33bbc818-99da-46c7-b386-7d63c9c6ffe2" providerId="ADAL" clId="{C03E08D6-98CE-4C50-BEC0-F17ADD2B2867}" dt="2024-06-17T18:44:22.238" v="29"/>
        <pc:sldMkLst>
          <pc:docMk/>
          <pc:sldMk cId="4214100116" sldId="353"/>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4:15.530" v="28"/>
              <pc2:cmMkLst xmlns:pc2="http://schemas.microsoft.com/office/powerpoint/2019/9/main/command">
                <pc:docMk/>
                <pc:sldMk cId="4214100116" sldId="353"/>
                <pc2:cmMk id="{8FCDBE00-E651-41DB-9239-E74B84C5DECA}"/>
              </pc2:cmMkLst>
            </pc226:cmChg>
            <pc226:cmChg xmlns:pc226="http://schemas.microsoft.com/office/powerpoint/2022/06/main/command" chg="del">
              <pc226:chgData name="Heather Paterson" userId="33bbc818-99da-46c7-b386-7d63c9c6ffe2" providerId="ADAL" clId="{C03E08D6-98CE-4C50-BEC0-F17ADD2B2867}" dt="2024-06-17T18:44:22.238" v="29"/>
              <pc2:cmMkLst xmlns:pc2="http://schemas.microsoft.com/office/powerpoint/2019/9/main/command">
                <pc:docMk/>
                <pc:sldMk cId="4214100116" sldId="353"/>
                <pc2:cmMk id="{1A4BC35E-501B-4A81-A214-9234BAE50503}"/>
              </pc2:cmMkLst>
            </pc226:cmChg>
          </p:ext>
        </pc:extLst>
      </pc:sldChg>
      <pc:sldChg chg="delCm">
        <pc:chgData name="Heather Paterson" userId="33bbc818-99da-46c7-b386-7d63c9c6ffe2" providerId="ADAL" clId="{C03E08D6-98CE-4C50-BEC0-F17ADD2B2867}" dt="2024-06-17T18:44:10.193" v="27"/>
        <pc:sldMkLst>
          <pc:docMk/>
          <pc:sldMk cId="2106510272" sldId="354"/>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4:10.193" v="27"/>
              <pc2:cmMkLst xmlns:pc2="http://schemas.microsoft.com/office/powerpoint/2019/9/main/command">
                <pc:docMk/>
                <pc:sldMk cId="2106510272" sldId="354"/>
                <pc2:cmMk id="{B412C522-AD3B-4E7B-8FFE-93A19D86DF8D}"/>
              </pc2:cmMkLst>
            </pc226:cmChg>
            <pc226:cmChg xmlns:pc226="http://schemas.microsoft.com/office/powerpoint/2022/06/main/command" chg="del">
              <pc226:chgData name="Heather Paterson" userId="33bbc818-99da-46c7-b386-7d63c9c6ffe2" providerId="ADAL" clId="{C03E08D6-98CE-4C50-BEC0-F17ADD2B2867}" dt="2024-06-17T18:44:08.041" v="26"/>
              <pc2:cmMkLst xmlns:pc2="http://schemas.microsoft.com/office/powerpoint/2019/9/main/command">
                <pc:docMk/>
                <pc:sldMk cId="2106510272" sldId="354"/>
                <pc2:cmMk id="{1E534987-846E-42C1-9CA6-5C277A999AB6}"/>
              </pc2:cmMkLst>
            </pc226:cmChg>
          </p:ext>
        </pc:extLst>
      </pc:sldChg>
      <pc:sldChg chg="delCm">
        <pc:chgData name="Heather Paterson" userId="33bbc818-99da-46c7-b386-7d63c9c6ffe2" providerId="ADAL" clId="{C03E08D6-98CE-4C50-BEC0-F17ADD2B2867}" dt="2024-06-17T18:44:29.639" v="31"/>
        <pc:sldMkLst>
          <pc:docMk/>
          <pc:sldMk cId="564730039" sldId="35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4:27.260" v="30"/>
              <pc2:cmMkLst xmlns:pc2="http://schemas.microsoft.com/office/powerpoint/2019/9/main/command">
                <pc:docMk/>
                <pc:sldMk cId="564730039" sldId="356"/>
                <pc2:cmMk id="{8CA67C67-F629-493B-AAE8-07973C3E02BF}"/>
              </pc2:cmMkLst>
            </pc226:cmChg>
            <pc226:cmChg xmlns:pc226="http://schemas.microsoft.com/office/powerpoint/2022/06/main/command" chg="del">
              <pc226:chgData name="Heather Paterson" userId="33bbc818-99da-46c7-b386-7d63c9c6ffe2" providerId="ADAL" clId="{C03E08D6-98CE-4C50-BEC0-F17ADD2B2867}" dt="2024-06-17T18:44:29.639" v="31"/>
              <pc2:cmMkLst xmlns:pc2="http://schemas.microsoft.com/office/powerpoint/2019/9/main/command">
                <pc:docMk/>
                <pc:sldMk cId="564730039" sldId="356"/>
                <pc2:cmMk id="{0BF703A5-2BE9-4E1C-AD9C-17BFF9C829E6}"/>
              </pc2:cmMkLst>
            </pc226:cmChg>
          </p:ext>
        </pc:extLst>
      </pc:sldChg>
      <pc:sldChg chg="delCm">
        <pc:chgData name="Heather Paterson" userId="33bbc818-99da-46c7-b386-7d63c9c6ffe2" providerId="ADAL" clId="{C03E08D6-98CE-4C50-BEC0-F17ADD2B2867}" dt="2024-06-17T18:44:37.011" v="33"/>
        <pc:sldMkLst>
          <pc:docMk/>
          <pc:sldMk cId="2565579284" sldId="35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4:37.011" v="33"/>
              <pc2:cmMkLst xmlns:pc2="http://schemas.microsoft.com/office/powerpoint/2019/9/main/command">
                <pc:docMk/>
                <pc:sldMk cId="2565579284" sldId="357"/>
                <pc2:cmMk id="{15A254D2-ACB2-4F3C-9F3F-D0E24094A349}"/>
              </pc2:cmMkLst>
            </pc226:cmChg>
            <pc226:cmChg xmlns:pc226="http://schemas.microsoft.com/office/powerpoint/2022/06/main/command" chg="del">
              <pc226:chgData name="Heather Paterson" userId="33bbc818-99da-46c7-b386-7d63c9c6ffe2" providerId="ADAL" clId="{C03E08D6-98CE-4C50-BEC0-F17ADD2B2867}" dt="2024-06-17T18:44:34.146" v="32"/>
              <pc2:cmMkLst xmlns:pc2="http://schemas.microsoft.com/office/powerpoint/2019/9/main/command">
                <pc:docMk/>
                <pc:sldMk cId="2565579284" sldId="357"/>
                <pc2:cmMk id="{6F8B79FA-EDD4-4EB6-900B-8831B0D9205E}"/>
              </pc2:cmMkLst>
            </pc226:cmChg>
          </p:ext>
        </pc:extLst>
      </pc:sldChg>
      <pc:sldChg chg="delCm">
        <pc:chgData name="Heather Paterson" userId="33bbc818-99da-46c7-b386-7d63c9c6ffe2" providerId="ADAL" clId="{C03E08D6-98CE-4C50-BEC0-F17ADD2B2867}" dt="2024-06-17T18:45:54.280" v="43"/>
        <pc:sldMkLst>
          <pc:docMk/>
          <pc:sldMk cId="4267826872" sldId="358"/>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5:54.280" v="43"/>
              <pc2:cmMkLst xmlns:pc2="http://schemas.microsoft.com/office/powerpoint/2019/9/main/command">
                <pc:docMk/>
                <pc:sldMk cId="4267826872" sldId="358"/>
                <pc2:cmMk id="{85F80CCD-B2C5-4A57-BD46-A85D7698232B}"/>
              </pc2:cmMkLst>
            </pc226:cmChg>
          </p:ext>
        </pc:extLst>
      </pc:sldChg>
      <pc:sldChg chg="delCm">
        <pc:chgData name="Heather Paterson" userId="33bbc818-99da-46c7-b386-7d63c9c6ffe2" providerId="ADAL" clId="{C03E08D6-98CE-4C50-BEC0-F17ADD2B2867}" dt="2024-06-17T18:46:04.779" v="44"/>
        <pc:sldMkLst>
          <pc:docMk/>
          <pc:sldMk cId="2620870356" sldId="360"/>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6:04.779" v="44"/>
              <pc2:cmMkLst xmlns:pc2="http://schemas.microsoft.com/office/powerpoint/2019/9/main/command">
                <pc:docMk/>
                <pc:sldMk cId="2620870356" sldId="360"/>
                <pc2:cmMk id="{5FEC64ED-4CC5-48BC-AF61-84453C6F8B70}"/>
              </pc2:cmMkLst>
            </pc226:cmChg>
          </p:ext>
        </pc:extLst>
      </pc:sldChg>
      <pc:sldChg chg="delCm">
        <pc:chgData name="Heather Paterson" userId="33bbc818-99da-46c7-b386-7d63c9c6ffe2" providerId="ADAL" clId="{C03E08D6-98CE-4C50-BEC0-F17ADD2B2867}" dt="2024-06-17T18:46:09.123" v="45"/>
        <pc:sldMkLst>
          <pc:docMk/>
          <pc:sldMk cId="3042093780" sldId="361"/>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6:09.123" v="45"/>
              <pc2:cmMkLst xmlns:pc2="http://schemas.microsoft.com/office/powerpoint/2019/9/main/command">
                <pc:docMk/>
                <pc:sldMk cId="3042093780" sldId="361"/>
                <pc2:cmMk id="{96750380-F0EA-48F6-AF58-B02C725FE165}"/>
              </pc2:cmMkLst>
            </pc226:cmChg>
          </p:ext>
        </pc:extLst>
      </pc:sldChg>
      <pc:sldChg chg="delCm">
        <pc:chgData name="Heather Paterson" userId="33bbc818-99da-46c7-b386-7d63c9c6ffe2" providerId="ADAL" clId="{C03E08D6-98CE-4C50-BEC0-F17ADD2B2867}" dt="2024-06-17T18:46:27.835" v="48"/>
        <pc:sldMkLst>
          <pc:docMk/>
          <pc:sldMk cId="873100098" sldId="362"/>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6:27.835" v="48"/>
              <pc2:cmMkLst xmlns:pc2="http://schemas.microsoft.com/office/powerpoint/2019/9/main/command">
                <pc:docMk/>
                <pc:sldMk cId="873100098" sldId="362"/>
                <pc2:cmMk id="{8DE5FFA5-217F-4623-AAFA-B599DD08DEDD}"/>
              </pc2:cmMkLst>
            </pc226:cmChg>
          </p:ext>
        </pc:extLst>
      </pc:sldChg>
      <pc:sldChg chg="delCm">
        <pc:chgData name="Heather Paterson" userId="33bbc818-99da-46c7-b386-7d63c9c6ffe2" providerId="ADAL" clId="{C03E08D6-98CE-4C50-BEC0-F17ADD2B2867}" dt="2024-06-17T18:46:57.479" v="51"/>
        <pc:sldMkLst>
          <pc:docMk/>
          <pc:sldMk cId="210942376" sldId="363"/>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03E08D6-98CE-4C50-BEC0-F17ADD2B2867}" dt="2024-06-17T18:46:39.225" v="50"/>
              <pc2:cmMkLst xmlns:pc2="http://schemas.microsoft.com/office/powerpoint/2019/9/main/command">
                <pc:docMk/>
                <pc:sldMk cId="210942376" sldId="363"/>
                <pc2:cmMk id="{E011FC33-AD95-49CB-BF50-6EF040CE088E}"/>
              </pc2:cmMkLst>
            </pc226:cmChg>
            <pc226:cmChg xmlns:pc226="http://schemas.microsoft.com/office/powerpoint/2022/06/main/command" chg="del">
              <pc226:chgData name="Heather Paterson" userId="33bbc818-99da-46c7-b386-7d63c9c6ffe2" providerId="ADAL" clId="{C03E08D6-98CE-4C50-BEC0-F17ADD2B2867}" dt="2024-06-17T18:46:57.479" v="51"/>
              <pc2:cmMkLst xmlns:pc2="http://schemas.microsoft.com/office/powerpoint/2019/9/main/command">
                <pc:docMk/>
                <pc:sldMk cId="210942376" sldId="363"/>
                <pc2:cmMk id="{40443736-9F53-4EDD-BCD5-850C0E2A4F25}"/>
              </pc2:cmMkLst>
            </pc226:cmChg>
            <pc226:cmChg xmlns:pc226="http://schemas.microsoft.com/office/powerpoint/2022/06/main/command" chg="del">
              <pc226:chgData name="Heather Paterson" userId="33bbc818-99da-46c7-b386-7d63c9c6ffe2" providerId="ADAL" clId="{C03E08D6-98CE-4C50-BEC0-F17ADD2B2867}" dt="2024-06-17T18:46:36.217" v="49"/>
              <pc2:cmMkLst xmlns:pc2="http://schemas.microsoft.com/office/powerpoint/2019/9/main/command">
                <pc:docMk/>
                <pc:sldMk cId="210942376" sldId="363"/>
                <pc2:cmMk id="{D58FB2F0-1936-410E-86F8-EA6836D4C96D}"/>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FEE5B-04A4-47F7-A872-742A5B7B4CD9}"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1D258-4312-4579-B35D-5408F216C435}" type="slidenum">
              <a:rPr lang="en-US" smtClean="0"/>
              <a:t>‹#›</a:t>
            </a:fld>
            <a:endParaRPr lang="en-US"/>
          </a:p>
        </p:txBody>
      </p:sp>
    </p:spTree>
    <p:extLst>
      <p:ext uri="{BB962C8B-B14F-4D97-AF65-F5344CB8AC3E}">
        <p14:creationId xmlns:p14="http://schemas.microsoft.com/office/powerpoint/2010/main" val="57033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p>
        </p:txBody>
      </p:sp>
      <p:sp>
        <p:nvSpPr>
          <p:cNvPr id="4" name="Slide Number Placeholder 3"/>
          <p:cNvSpPr>
            <a:spLocks noGrp="1"/>
          </p:cNvSpPr>
          <p:nvPr>
            <p:ph type="sldNum" sz="quarter" idx="5"/>
          </p:nvPr>
        </p:nvSpPr>
        <p:spPr/>
        <p:txBody>
          <a:bodyPr/>
          <a:lstStyle/>
          <a:p>
            <a:fld id="{F7A1D258-4312-4579-B35D-5408F216C435}" type="slidenum">
              <a:rPr lang="en-US" smtClean="0"/>
              <a:t>1</a:t>
            </a:fld>
            <a:endParaRPr lang="en-US"/>
          </a:p>
        </p:txBody>
      </p:sp>
    </p:spTree>
    <p:extLst>
      <p:ext uri="{BB962C8B-B14F-4D97-AF65-F5344CB8AC3E}">
        <p14:creationId xmlns:p14="http://schemas.microsoft.com/office/powerpoint/2010/main" val="313543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pages 6-9</a:t>
            </a:r>
          </a:p>
          <a:p>
            <a:endParaRPr lang="en-US" dirty="0"/>
          </a:p>
          <a:p>
            <a:r>
              <a:rPr lang="en-US" dirty="0"/>
              <a:t>Read the information on slide.</a:t>
            </a:r>
          </a:p>
          <a:p>
            <a:endParaRPr lang="en-US" dirty="0"/>
          </a:p>
          <a:p>
            <a:r>
              <a:rPr lang="en-US" dirty="0"/>
              <a:t>Elicit prior knowledge and check understanding of Renee’s story by asking learners:</a:t>
            </a:r>
          </a:p>
          <a:p>
            <a:pPr marL="171450" indent="-171450">
              <a:lnSpc>
                <a:spcPct val="150000"/>
              </a:lnSpc>
              <a:buFont typeface="Arial" panose="020B0604020202020204" pitchFamily="34" charset="0"/>
              <a:buChar char="•"/>
            </a:pPr>
            <a:r>
              <a:rPr lang="en-CA" sz="1200" dirty="0"/>
              <a:t>What type of documents does Renee need to submit to HR and payroll departments?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CA" sz="1200" dirty="0"/>
              <a:t>What does Renee need help with?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CA" sz="1200" dirty="0"/>
              <a:t>What is Renee confused about?</a:t>
            </a:r>
          </a:p>
          <a:p>
            <a:pPr marL="0" indent="0">
              <a:lnSpc>
                <a:spcPct val="150000"/>
              </a:lnSpc>
              <a:buFont typeface="Arial" panose="020B0604020202020204" pitchFamily="34" charset="0"/>
              <a:buNone/>
            </a:pPr>
            <a:endParaRPr lang="en-CA" sz="1200" dirty="0"/>
          </a:p>
          <a:p>
            <a:pPr marL="0" indent="0">
              <a:lnSpc>
                <a:spcPct val="150000"/>
              </a:lnSpc>
              <a:buFont typeface="Arial" panose="020B0604020202020204" pitchFamily="34" charset="0"/>
              <a:buNone/>
            </a:pPr>
            <a:r>
              <a:rPr lang="en-CA" sz="1200" dirty="0"/>
              <a:t>Remind them that they can refer back to the story to find information there.</a:t>
            </a:r>
          </a:p>
          <a:p>
            <a:pPr marL="0" indent="0">
              <a:lnSpc>
                <a:spcPct val="150000"/>
              </a:lnSpc>
              <a:buFont typeface="Arial" panose="020B0604020202020204" pitchFamily="34" charset="0"/>
              <a:buNone/>
            </a:pPr>
            <a:endParaRPr lang="en-CA" sz="1200" dirty="0"/>
          </a:p>
          <a:p>
            <a:pPr marL="0" indent="0">
              <a:lnSpc>
                <a:spcPct val="150000"/>
              </a:lnSpc>
              <a:buFont typeface="Arial" panose="020B0604020202020204" pitchFamily="34" charset="0"/>
              <a:buNone/>
            </a:pPr>
            <a:r>
              <a:rPr lang="en-CA" sz="1200" b="1" dirty="0"/>
              <a:t>Task 1: </a:t>
            </a:r>
            <a:r>
              <a:rPr lang="en-CA" sz="1200" b="0" dirty="0"/>
              <a:t>(page 7)</a:t>
            </a:r>
          </a:p>
          <a:p>
            <a:pPr marL="0" indent="0">
              <a:lnSpc>
                <a:spcPct val="150000"/>
              </a:lnSpc>
              <a:buFont typeface="Arial" panose="020B0604020202020204" pitchFamily="34" charset="0"/>
              <a:buNone/>
            </a:pPr>
            <a:r>
              <a:rPr lang="en-CA" sz="1200" dirty="0"/>
              <a:t>Explain what the task is and ask learners to repeat what they need to do.</a:t>
            </a:r>
          </a:p>
          <a:p>
            <a:pPr marL="0" indent="0">
              <a:lnSpc>
                <a:spcPct val="150000"/>
              </a:lnSpc>
              <a:buFont typeface="Arial" panose="020B0604020202020204" pitchFamily="34" charset="0"/>
              <a:buNone/>
            </a:pPr>
            <a:r>
              <a:rPr lang="en-CA" sz="1200" dirty="0"/>
              <a:t>Give them 2-3 minutes to complete the task</a:t>
            </a:r>
          </a:p>
          <a:p>
            <a:pPr marL="0" indent="0">
              <a:lnSpc>
                <a:spcPct val="150000"/>
              </a:lnSpc>
              <a:buFont typeface="Arial" panose="020B0604020202020204" pitchFamily="34" charset="0"/>
              <a:buNone/>
            </a:pPr>
            <a:r>
              <a:rPr lang="en-CA" sz="1200" dirty="0"/>
              <a:t>Check the answers together in class</a:t>
            </a:r>
          </a:p>
          <a:p>
            <a:pPr marL="0" indent="0">
              <a:lnSpc>
                <a:spcPct val="150000"/>
              </a:lnSpc>
              <a:buFont typeface="Arial" panose="020B0604020202020204" pitchFamily="34" charset="0"/>
              <a:buNone/>
            </a:pPr>
            <a:endParaRPr lang="en-CA" sz="1200" dirty="0"/>
          </a:p>
          <a:p>
            <a:pPr marL="0" indent="0">
              <a:lnSpc>
                <a:spcPct val="150000"/>
              </a:lnSpc>
              <a:buFont typeface="Arial" panose="020B0604020202020204" pitchFamily="34" charset="0"/>
              <a:buNone/>
            </a:pPr>
            <a:r>
              <a:rPr lang="en-CA" sz="1200" b="1" dirty="0"/>
              <a:t>Task 2: </a:t>
            </a:r>
            <a:r>
              <a:rPr lang="en-CA" sz="1200" b="0" dirty="0"/>
              <a:t>(page 8-9)</a:t>
            </a:r>
          </a:p>
          <a:p>
            <a:pPr marL="0" indent="0">
              <a:lnSpc>
                <a:spcPct val="150000"/>
              </a:lnSpc>
              <a:buFont typeface="Arial" panose="020B0604020202020204" pitchFamily="34" charset="0"/>
              <a:buNone/>
            </a:pPr>
            <a:r>
              <a:rPr lang="en-CA" sz="1200" dirty="0"/>
              <a:t>Ask learners to work in pairs to complete task 2.</a:t>
            </a:r>
          </a:p>
          <a:p>
            <a:pPr marL="0" indent="0">
              <a:lnSpc>
                <a:spcPct val="150000"/>
              </a:lnSpc>
              <a:buFont typeface="Arial" panose="020B0604020202020204" pitchFamily="34" charset="0"/>
              <a:buNone/>
            </a:pPr>
            <a:r>
              <a:rPr lang="en-CA" sz="1200" dirty="0"/>
              <a:t>Ask learners to read the instructions and then ask someone to explain what they should do.</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CA" sz="1200" dirty="0"/>
              <a:t>Check the answers together in class</a:t>
            </a:r>
          </a:p>
          <a:p>
            <a:pPr marL="0" indent="0">
              <a:lnSpc>
                <a:spcPct val="150000"/>
              </a:lnSpc>
              <a:buFont typeface="Arial" panose="020B0604020202020204" pitchFamily="34" charset="0"/>
              <a:buNone/>
            </a:pPr>
            <a:endParaRPr lang="en-CA" sz="1200" dirty="0"/>
          </a:p>
          <a:p>
            <a:pPr marL="0" indent="0">
              <a:lnSpc>
                <a:spcPct val="150000"/>
              </a:lnSpc>
              <a:buFont typeface="Arial" panose="020B0604020202020204" pitchFamily="34" charset="0"/>
              <a:buNone/>
            </a:pPr>
            <a:r>
              <a:rPr lang="en-CA" sz="1200" b="1" dirty="0"/>
              <a:t>Reflect: </a:t>
            </a:r>
            <a:r>
              <a:rPr lang="en-CA" sz="1200" b="0" dirty="0"/>
              <a:t>(page 9)</a:t>
            </a:r>
          </a:p>
          <a:p>
            <a:pPr marL="0" indent="0">
              <a:lnSpc>
                <a:spcPct val="150000"/>
              </a:lnSpc>
              <a:buFont typeface="Arial" panose="020B0604020202020204" pitchFamily="34" charset="0"/>
              <a:buNone/>
            </a:pPr>
            <a:r>
              <a:rPr lang="en-CA" sz="1200" dirty="0"/>
              <a:t>Ask learners to think about their own experience. How is it similar or different from Renee’s?</a:t>
            </a:r>
          </a:p>
          <a:p>
            <a:pPr marL="0" indent="0">
              <a:lnSpc>
                <a:spcPct val="150000"/>
              </a:lnSpc>
              <a:buFont typeface="Arial" panose="020B0604020202020204" pitchFamily="34" charset="0"/>
              <a:buNone/>
            </a:pPr>
            <a:r>
              <a:rPr lang="en-CA" sz="1200" dirty="0"/>
              <a:t>Ask learners to answer the reflection questions on page 9.</a:t>
            </a:r>
          </a:p>
          <a:p>
            <a:pPr marL="0" indent="0">
              <a:lnSpc>
                <a:spcPct val="150000"/>
              </a:lnSpc>
              <a:buFont typeface="Arial" panose="020B0604020202020204" pitchFamily="34" charset="0"/>
              <a:buNone/>
            </a:pPr>
            <a:r>
              <a:rPr lang="en-CA" sz="1200" dirty="0"/>
              <a:t>Learners can share their answers in pairs or small groups.</a:t>
            </a:r>
          </a:p>
          <a:p>
            <a:pPr marL="0" indent="0">
              <a:lnSpc>
                <a:spcPct val="150000"/>
              </a:lnSpc>
              <a:buFont typeface="Arial" panose="020B0604020202020204" pitchFamily="34" charset="0"/>
              <a:buNone/>
            </a:pPr>
            <a:endParaRPr lang="en-CA" sz="1200" dirty="0"/>
          </a:p>
          <a:p>
            <a:pPr marL="0" indent="0">
              <a:lnSpc>
                <a:spcPct val="150000"/>
              </a:lnSpc>
              <a:buFont typeface="Arial" panose="020B0604020202020204" pitchFamily="34" charset="0"/>
              <a:buNone/>
            </a:pPr>
            <a:endParaRPr lang="en-CA" sz="1200"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10</a:t>
            </a:fld>
            <a:endParaRPr lang="en-US"/>
          </a:p>
        </p:txBody>
      </p:sp>
    </p:spTree>
    <p:extLst>
      <p:ext uri="{BB962C8B-B14F-4D97-AF65-F5344CB8AC3E}">
        <p14:creationId xmlns:p14="http://schemas.microsoft.com/office/powerpoint/2010/main" val="260309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10</a:t>
            </a:r>
          </a:p>
          <a:p>
            <a:endParaRPr lang="en-US" dirty="0"/>
          </a:p>
          <a:p>
            <a:pPr>
              <a:lnSpc>
                <a:spcPct val="115000"/>
              </a:lnSpc>
              <a:spcAft>
                <a:spcPts val="800"/>
              </a:spcAft>
            </a:pPr>
            <a:r>
              <a:rPr lang="en-CA" b="1" dirty="0"/>
              <a:t>Task</a:t>
            </a:r>
          </a:p>
          <a:p>
            <a:pPr>
              <a:lnSpc>
                <a:spcPct val="115000"/>
              </a:lnSpc>
              <a:spcAft>
                <a:spcPts val="800"/>
              </a:spcAft>
            </a:pPr>
            <a:r>
              <a:rPr lang="en-CA" b="0" dirty="0"/>
              <a:t>Ask a learner to read the instructions for the task. Then a</a:t>
            </a:r>
            <a:r>
              <a:rPr lang="en-CA" dirty="0"/>
              <a:t>sk the learners what they need to do, to check if they understood the instructions. </a:t>
            </a:r>
            <a:r>
              <a:rPr lang="en-US" dirty="0"/>
              <a:t>Allow the learners 2-3 minutes to complete the task. Ask them to share their answers in pairs or as a class.</a:t>
            </a:r>
          </a:p>
          <a:p>
            <a:endParaRPr lang="en-US" dirty="0"/>
          </a:p>
          <a:p>
            <a:r>
              <a:rPr lang="en-US" b="1" dirty="0"/>
              <a:t>Reflect</a:t>
            </a:r>
          </a:p>
          <a:p>
            <a:r>
              <a:rPr lang="en-US" b="0" dirty="0"/>
              <a:t>Ask learners to think about the future and to answer reflection questions:</a:t>
            </a:r>
          </a:p>
          <a:p>
            <a:pPr marL="285750" lvl="0" indent="-285750">
              <a:lnSpc>
                <a:spcPct val="115000"/>
              </a:lnSpc>
              <a:spcAft>
                <a:spcPts val="8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What documents can you prepare beforehand so you can submit them to HR or payroll on time?</a:t>
            </a:r>
            <a:endParaRPr lang="en-US" sz="1200" dirty="0">
              <a:solidFill>
                <a:srgbClr val="000000"/>
              </a:solidFill>
              <a:effectLst/>
              <a:latin typeface="Calibri" panose="020F0502020204030204" pitchFamily="34" charset="0"/>
              <a:ea typeface="Yu Gothic Light" panose="020B0300000000000000" pitchFamily="34" charset="-128"/>
            </a:endParaRPr>
          </a:p>
          <a:p>
            <a:pPr marL="285750" lvl="0" indent="-285750">
              <a:lnSpc>
                <a:spcPct val="115000"/>
              </a:lnSpc>
              <a:spcAft>
                <a:spcPts val="8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Who can you ask to be your emergency contacts?</a:t>
            </a:r>
            <a:endParaRPr lang="en-US" sz="1200" dirty="0">
              <a:solidFill>
                <a:srgbClr val="000000"/>
              </a:solidFill>
              <a:effectLst/>
              <a:latin typeface="Calibri" panose="020F0502020204030204" pitchFamily="34" charset="0"/>
              <a:ea typeface="Yu Gothic Light" panose="020B0300000000000000" pitchFamily="34" charset="-128"/>
            </a:endParaRPr>
          </a:p>
          <a:p>
            <a:r>
              <a:rPr lang="en-US" b="0" dirty="0"/>
              <a:t>Learners can share their answers in pairs/small groups.</a:t>
            </a:r>
          </a:p>
        </p:txBody>
      </p:sp>
      <p:sp>
        <p:nvSpPr>
          <p:cNvPr id="4" name="Slide Number Placeholder 3"/>
          <p:cNvSpPr>
            <a:spLocks noGrp="1"/>
          </p:cNvSpPr>
          <p:nvPr>
            <p:ph type="sldNum" sz="quarter" idx="5"/>
          </p:nvPr>
        </p:nvSpPr>
        <p:spPr/>
        <p:txBody>
          <a:bodyPr/>
          <a:lstStyle/>
          <a:p>
            <a:fld id="{F7A1D258-4312-4579-B35D-5408F216C435}" type="slidenum">
              <a:rPr lang="en-US" smtClean="0"/>
              <a:t>11</a:t>
            </a:fld>
            <a:endParaRPr lang="en-US"/>
          </a:p>
        </p:txBody>
      </p:sp>
    </p:spTree>
    <p:extLst>
      <p:ext uri="{BB962C8B-B14F-4D97-AF65-F5344CB8AC3E}">
        <p14:creationId xmlns:p14="http://schemas.microsoft.com/office/powerpoint/2010/main" val="130356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11 and 12</a:t>
            </a:r>
          </a:p>
          <a:p>
            <a:endParaRPr lang="en-US" dirty="0"/>
          </a:p>
          <a:p>
            <a:pPr>
              <a:lnSpc>
                <a:spcPct val="115000"/>
              </a:lnSpc>
              <a:spcAft>
                <a:spcPts val="800"/>
              </a:spcAft>
            </a:pPr>
            <a:r>
              <a:rPr lang="en-CA" b="0" dirty="0"/>
              <a:t>Discuss with learners the parts of an emergency form and what type of information needs to put in each section.</a:t>
            </a:r>
          </a:p>
          <a:p>
            <a:pPr>
              <a:lnSpc>
                <a:spcPct val="115000"/>
              </a:lnSpc>
              <a:spcAft>
                <a:spcPts val="800"/>
              </a:spcAft>
            </a:pPr>
            <a:r>
              <a:rPr lang="en-CA" b="0" dirty="0"/>
              <a:t>Ask learners to read information on page 12 in their workbooks.</a:t>
            </a:r>
          </a:p>
          <a:p>
            <a:pPr>
              <a:lnSpc>
                <a:spcPct val="115000"/>
              </a:lnSpc>
              <a:spcAft>
                <a:spcPts val="800"/>
              </a:spcAft>
            </a:pPr>
            <a:endParaRPr lang="en-CA" b="0" dirty="0"/>
          </a:p>
          <a:p>
            <a:pPr>
              <a:lnSpc>
                <a:spcPct val="115000"/>
              </a:lnSpc>
              <a:spcAft>
                <a:spcPts val="800"/>
              </a:spcAft>
            </a:pPr>
            <a:r>
              <a:rPr lang="en-CA" b="1" dirty="0"/>
              <a:t>Task:</a:t>
            </a:r>
          </a:p>
          <a:p>
            <a:pPr marL="0" marR="0" lvl="0" indent="0" algn="l" defTabSz="914400" rtl="0" eaLnBrk="1" fontAlgn="auto" latinLnBrk="0" hangingPunct="1">
              <a:lnSpc>
                <a:spcPct val="115000"/>
              </a:lnSpc>
              <a:spcBef>
                <a:spcPts val="0"/>
              </a:spcBef>
              <a:spcAft>
                <a:spcPts val="800"/>
              </a:spcAft>
              <a:buClrTx/>
              <a:buSzTx/>
              <a:buFontTx/>
              <a:buNone/>
              <a:tabLst/>
              <a:defRPr/>
            </a:pPr>
            <a:r>
              <a:rPr lang="en-CA" b="0" dirty="0"/>
              <a:t>Read the scenario or ask a volunteer to read it out loud. </a:t>
            </a:r>
            <a:endParaRPr lang="en-US" b="0" dirty="0"/>
          </a:p>
          <a:p>
            <a:pPr>
              <a:lnSpc>
                <a:spcPct val="115000"/>
              </a:lnSpc>
              <a:spcAft>
                <a:spcPts val="800"/>
              </a:spcAft>
            </a:pPr>
            <a:r>
              <a:rPr lang="en-CA" b="0" dirty="0"/>
              <a:t>Discuss with the class what type of information they need to look for in the scenario. Talk about key words they need to look for: primary, secondary, employee, relationship, etc.</a:t>
            </a:r>
          </a:p>
          <a:p>
            <a:pPr>
              <a:lnSpc>
                <a:spcPct val="115000"/>
              </a:lnSpc>
              <a:spcAft>
                <a:spcPts val="800"/>
              </a:spcAft>
            </a:pPr>
            <a:r>
              <a:rPr lang="en-CA" b="0" dirty="0"/>
              <a:t>Ask learners to work in small groups or pairs to complete this task.</a:t>
            </a:r>
          </a:p>
          <a:p>
            <a:pPr>
              <a:lnSpc>
                <a:spcPct val="115000"/>
              </a:lnSpc>
              <a:spcAft>
                <a:spcPts val="800"/>
              </a:spcAft>
            </a:pPr>
            <a:r>
              <a:rPr lang="en-CA" b="0" dirty="0"/>
              <a:t>Go around the class to monitor the progress and offer help when/if needed.</a:t>
            </a:r>
          </a:p>
        </p:txBody>
      </p:sp>
      <p:sp>
        <p:nvSpPr>
          <p:cNvPr id="4" name="Slide Number Placeholder 3"/>
          <p:cNvSpPr>
            <a:spLocks noGrp="1"/>
          </p:cNvSpPr>
          <p:nvPr>
            <p:ph type="sldNum" sz="quarter" idx="5"/>
          </p:nvPr>
        </p:nvSpPr>
        <p:spPr/>
        <p:txBody>
          <a:bodyPr/>
          <a:lstStyle/>
          <a:p>
            <a:fld id="{F7A1D258-4312-4579-B35D-5408F216C435}" type="slidenum">
              <a:rPr lang="en-US" smtClean="0"/>
              <a:t>12</a:t>
            </a:fld>
            <a:endParaRPr lang="en-US"/>
          </a:p>
        </p:txBody>
      </p:sp>
    </p:spTree>
    <p:extLst>
      <p:ext uri="{BB962C8B-B14F-4D97-AF65-F5344CB8AC3E}">
        <p14:creationId xmlns:p14="http://schemas.microsoft.com/office/powerpoint/2010/main" val="203965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13 and 14</a:t>
            </a:r>
          </a:p>
          <a:p>
            <a:endParaRPr lang="en-US" dirty="0"/>
          </a:p>
          <a:p>
            <a:pPr>
              <a:lnSpc>
                <a:spcPct val="115000"/>
              </a:lnSpc>
              <a:spcAft>
                <a:spcPts val="800"/>
              </a:spcAft>
            </a:pPr>
            <a:r>
              <a:rPr lang="en-CA" b="0" dirty="0"/>
              <a:t>Ask learners if they know what a void cheque is and what it is used for.</a:t>
            </a:r>
          </a:p>
          <a:p>
            <a:pPr>
              <a:lnSpc>
                <a:spcPct val="115000"/>
              </a:lnSpc>
              <a:spcAft>
                <a:spcPts val="800"/>
              </a:spcAft>
            </a:pPr>
            <a:r>
              <a:rPr lang="en-CA" b="0" dirty="0"/>
              <a:t>Ask learners if they know what direct deposit is and if they have ever applied for one.</a:t>
            </a:r>
          </a:p>
          <a:p>
            <a:pPr>
              <a:lnSpc>
                <a:spcPct val="115000"/>
              </a:lnSpc>
              <a:spcAft>
                <a:spcPts val="800"/>
              </a:spcAft>
            </a:pPr>
            <a:endParaRPr lang="en-CA" b="0" dirty="0"/>
          </a:p>
          <a:p>
            <a:pPr>
              <a:lnSpc>
                <a:spcPct val="115000"/>
              </a:lnSpc>
              <a:spcAft>
                <a:spcPts val="800"/>
              </a:spcAft>
            </a:pPr>
            <a:r>
              <a:rPr lang="en-CA" b="0" dirty="0"/>
              <a:t>Ask learners to read information on page 14 in their workbooks.</a:t>
            </a:r>
          </a:p>
          <a:p>
            <a:pPr>
              <a:lnSpc>
                <a:spcPct val="115000"/>
              </a:lnSpc>
              <a:spcAft>
                <a:spcPts val="800"/>
              </a:spcAft>
            </a:pPr>
            <a:r>
              <a:rPr lang="en-CA" b="0" dirty="0"/>
              <a:t>After they have read the information point out to different parts of the void cheque on the slide and discuss what type of information is displayed. </a:t>
            </a:r>
          </a:p>
          <a:p>
            <a:pPr>
              <a:lnSpc>
                <a:spcPct val="115000"/>
              </a:lnSpc>
              <a:spcAft>
                <a:spcPts val="800"/>
              </a:spcAft>
            </a:pPr>
            <a:r>
              <a:rPr lang="en-CA" b="0" dirty="0"/>
              <a:t>Analyse the direct deposit application in the same way, point out to different parts and ask learners to identify what type of information needs to be entered/written. Once they identify the type of information, they need write on the application form, ask them where they can locate that information.</a:t>
            </a:r>
          </a:p>
          <a:p>
            <a:pPr>
              <a:lnSpc>
                <a:spcPct val="115000"/>
              </a:lnSpc>
              <a:spcAft>
                <a:spcPts val="800"/>
              </a:spcAft>
            </a:pPr>
            <a:endParaRPr lang="en-CA" b="0" dirty="0"/>
          </a:p>
          <a:p>
            <a:pPr>
              <a:lnSpc>
                <a:spcPct val="115000"/>
              </a:lnSpc>
              <a:spcAft>
                <a:spcPts val="800"/>
              </a:spcAft>
            </a:pPr>
            <a:r>
              <a:rPr lang="en-CA" b="1" dirty="0"/>
              <a:t>Task:</a:t>
            </a:r>
          </a:p>
          <a:p>
            <a:pPr marL="0" marR="0" lvl="0" indent="0" algn="l" defTabSz="914400" rtl="0" eaLnBrk="1" fontAlgn="auto" latinLnBrk="0" hangingPunct="1">
              <a:lnSpc>
                <a:spcPct val="115000"/>
              </a:lnSpc>
              <a:spcBef>
                <a:spcPts val="0"/>
              </a:spcBef>
              <a:spcAft>
                <a:spcPts val="800"/>
              </a:spcAft>
              <a:buClrTx/>
              <a:buSzTx/>
              <a:buFontTx/>
              <a:buNone/>
              <a:tabLst/>
              <a:defRPr/>
            </a:pPr>
            <a:r>
              <a:rPr lang="en-CA" b="0" dirty="0"/>
              <a:t>Ask learners to read the instructions and to fill out the direct deposit application form using the information provided in their workbooks.</a:t>
            </a:r>
          </a:p>
          <a:p>
            <a:pPr marL="0" marR="0" lvl="0" indent="0" algn="l" defTabSz="914400" rtl="0" eaLnBrk="1" fontAlgn="auto" latinLnBrk="0" hangingPunct="1">
              <a:lnSpc>
                <a:spcPct val="115000"/>
              </a:lnSpc>
              <a:spcBef>
                <a:spcPts val="0"/>
              </a:spcBef>
              <a:spcAft>
                <a:spcPts val="800"/>
              </a:spcAft>
              <a:buClrTx/>
              <a:buSzTx/>
              <a:buFontTx/>
              <a:buNone/>
              <a:tabLst/>
              <a:defRPr/>
            </a:pPr>
            <a:r>
              <a:rPr lang="en-CA" b="0" dirty="0"/>
              <a:t>Go around the class to check on the progress. Offer help when/if needed.</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CA" b="0" dirty="0"/>
          </a:p>
          <a:p>
            <a:pPr marL="0" marR="0" lvl="0" indent="0" algn="l" defTabSz="914400" rtl="0" eaLnBrk="1" fontAlgn="auto" latinLnBrk="0" hangingPunct="1">
              <a:lnSpc>
                <a:spcPct val="115000"/>
              </a:lnSpc>
              <a:spcBef>
                <a:spcPts val="0"/>
              </a:spcBef>
              <a:spcAft>
                <a:spcPts val="800"/>
              </a:spcAft>
              <a:buClrTx/>
              <a:buSzTx/>
              <a:buFontTx/>
              <a:buNone/>
              <a:tabLst/>
              <a:defRPr/>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13</a:t>
            </a:fld>
            <a:endParaRPr lang="en-US"/>
          </a:p>
        </p:txBody>
      </p:sp>
    </p:spTree>
    <p:extLst>
      <p:ext uri="{BB962C8B-B14F-4D97-AF65-F5344CB8AC3E}">
        <p14:creationId xmlns:p14="http://schemas.microsoft.com/office/powerpoint/2010/main" val="3126404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 15</a:t>
            </a:r>
          </a:p>
          <a:p>
            <a:endParaRPr lang="en-US" dirty="0"/>
          </a:p>
          <a:p>
            <a:r>
              <a:rPr lang="en-US" dirty="0"/>
              <a:t>Ask: </a:t>
            </a:r>
            <a:endParaRPr lang="en-US" dirty="0">
              <a:cs typeface="Calibri"/>
            </a:endParaRPr>
          </a:p>
          <a:p>
            <a:pPr marL="171450" indent="-171450">
              <a:buFontTx/>
              <a:buChar char="-"/>
            </a:pPr>
            <a:r>
              <a:rPr lang="en-US" dirty="0"/>
              <a:t>Is it easy or difficult for you to collaborate with others?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When is it hard to collaborate?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How does collaboration help?</a:t>
            </a:r>
          </a:p>
          <a:p>
            <a:endParaRPr lang="en-US" dirty="0"/>
          </a:p>
          <a:p>
            <a:r>
              <a:rPr lang="en-US" dirty="0"/>
              <a:t>Ask a few learners to share their answers.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first paragraph. Read out loud from the slide to the class. Ask them if they agree and if they have another example to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Repeat the same steps for all 4 paragraphs.</a:t>
            </a:r>
          </a:p>
          <a:p>
            <a:endParaRPr lang="en-US" dirty="0"/>
          </a:p>
          <a:p>
            <a:r>
              <a:rPr lang="en-US" dirty="0"/>
              <a:t>Activity time: 10 minutes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14</a:t>
            </a:fld>
            <a:endParaRPr lang="en-US"/>
          </a:p>
        </p:txBody>
      </p:sp>
    </p:spTree>
    <p:extLst>
      <p:ext uri="{BB962C8B-B14F-4D97-AF65-F5344CB8AC3E}">
        <p14:creationId xmlns:p14="http://schemas.microsoft.com/office/powerpoint/2010/main" val="20884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had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pages 15 and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with the class why Renee needs to collaborate.</a:t>
            </a:r>
          </a:p>
          <a:p>
            <a:endParaRPr lang="en-US" dirty="0"/>
          </a:p>
          <a:p>
            <a:pPr marL="0" indent="0">
              <a:buFontTx/>
              <a:buNone/>
            </a:pPr>
            <a:r>
              <a:rPr lang="en-CA" b="1" dirty="0"/>
              <a:t>Task </a:t>
            </a:r>
            <a:r>
              <a:rPr lang="en-CA" b="0" dirty="0"/>
              <a:t>(page 15</a:t>
            </a:r>
            <a:r>
              <a:rPr lang="en-CA" b="0" baseline="0" dirty="0"/>
              <a:t>-16</a:t>
            </a:r>
            <a:r>
              <a:rPr lang="en-CA" b="0" dirty="0"/>
              <a:t>)</a:t>
            </a:r>
          </a:p>
          <a:p>
            <a:pPr marL="0" indent="0">
              <a:buFontTx/>
              <a:buNone/>
            </a:pPr>
            <a:r>
              <a:rPr lang="en-CA" b="0" dirty="0"/>
              <a:t>Click to show instruction.</a:t>
            </a:r>
          </a:p>
          <a:p>
            <a:pPr marL="0" indent="0">
              <a:buFontTx/>
              <a:buNone/>
            </a:pPr>
            <a:r>
              <a:rPr lang="en-CA" b="0" dirty="0"/>
              <a:t>Ask a learner to read the instructions for the task. Then a</a:t>
            </a:r>
            <a:r>
              <a:rPr lang="en-CA" dirty="0"/>
              <a:t>sk the learners what they need to do, to check if they understood the instructions. Point out the first sentence that has been done as an example. Or give the learners 1 minute to read it to themselves. </a:t>
            </a:r>
          </a:p>
          <a:p>
            <a:pPr marL="0" indent="0">
              <a:buFontTx/>
              <a:buNone/>
            </a:pPr>
            <a:r>
              <a:rPr lang="en-CA" dirty="0"/>
              <a:t>Allow them 5 minutes to complete the task. </a:t>
            </a:r>
          </a:p>
          <a:p>
            <a:pPr marL="0" indent="0">
              <a:buFontTx/>
              <a:buNone/>
            </a:pPr>
            <a:r>
              <a:rPr lang="en-CA" dirty="0"/>
              <a:t>When the learners complete the task, ask them to share their ideas as a class or in pairs. </a:t>
            </a:r>
          </a:p>
          <a:p>
            <a:pPr marL="0" indent="0">
              <a:buFontTx/>
              <a:buNone/>
            </a:pPr>
            <a:endParaRPr lang="en-CA" dirty="0"/>
          </a:p>
          <a:p>
            <a:pPr marL="0" indent="0">
              <a:buFontTx/>
              <a:buNone/>
            </a:pPr>
            <a:r>
              <a:rPr lang="en-CA" b="1" dirty="0"/>
              <a:t>Reflect </a:t>
            </a:r>
            <a:r>
              <a:rPr lang="en-CA" b="0" dirty="0"/>
              <a:t>(page 16)</a:t>
            </a:r>
          </a:p>
          <a:p>
            <a:pPr marL="0" indent="0">
              <a:buFontTx/>
              <a:buNone/>
            </a:pPr>
            <a:r>
              <a:rPr lang="en-CA" b="0" dirty="0"/>
              <a:t>Click to show instruction.</a:t>
            </a:r>
          </a:p>
          <a:p>
            <a:pPr marL="0" indent="0">
              <a:buFontTx/>
              <a:buNone/>
            </a:pPr>
            <a:r>
              <a:rPr lang="en-US" dirty="0"/>
              <a:t>Allow the learners 5 minutes to think of answers to the reflection questions on page 18. Then ask them to work in pairs and discuss their answers.</a:t>
            </a:r>
          </a:p>
          <a:p>
            <a:r>
              <a:rPr lang="en-US" dirty="0"/>
              <a:t>They can use space in the workbook to write down their answers/ideas.</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15</a:t>
            </a:fld>
            <a:endParaRPr lang="en-US"/>
          </a:p>
        </p:txBody>
      </p:sp>
    </p:spTree>
    <p:extLst>
      <p:ext uri="{BB962C8B-B14F-4D97-AF65-F5344CB8AC3E}">
        <p14:creationId xmlns:p14="http://schemas.microsoft.com/office/powerpoint/2010/main" val="2911009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17</a:t>
            </a:r>
          </a:p>
          <a:p>
            <a:pPr marL="0" indent="0">
              <a:buFontTx/>
              <a:buNone/>
            </a:pPr>
            <a:endParaRPr lang="en-CA" dirty="0"/>
          </a:p>
          <a:p>
            <a:pPr marL="0" indent="0">
              <a:buFontTx/>
              <a:buNone/>
            </a:pPr>
            <a:r>
              <a:rPr lang="en-CA" dirty="0"/>
              <a:t>Read the text in the blue text box.</a:t>
            </a:r>
          </a:p>
          <a:p>
            <a:pPr marL="0" indent="0">
              <a:buFontTx/>
              <a:buNone/>
            </a:pPr>
            <a:r>
              <a:rPr lang="en-CA" dirty="0"/>
              <a:t>Ask learners to think about Renee’s story and the challenges she is facing. </a:t>
            </a:r>
          </a:p>
          <a:p>
            <a:pPr marL="0" indent="0">
              <a:buFontTx/>
              <a:buNone/>
            </a:pPr>
            <a:r>
              <a:rPr lang="en-CA" dirty="0"/>
              <a:t>They can refer back to the story on page 6.</a:t>
            </a:r>
          </a:p>
          <a:p>
            <a:pPr marL="0" indent="0">
              <a:buFontTx/>
              <a:buNone/>
            </a:pPr>
            <a:endParaRPr lang="en-CA" b="1" dirty="0"/>
          </a:p>
          <a:p>
            <a:pPr marL="0" indent="0">
              <a:buFontTx/>
              <a:buNone/>
            </a:pPr>
            <a:r>
              <a:rPr lang="en-CA" b="1" dirty="0"/>
              <a:t>Reflect </a:t>
            </a:r>
          </a:p>
          <a:p>
            <a:pPr marL="0" indent="0">
              <a:buFontTx/>
              <a:buNone/>
            </a:pPr>
            <a:r>
              <a:rPr lang="en-CA" b="0" dirty="0"/>
              <a:t>Allow the learners 5 minutes to reflect on the questions.</a:t>
            </a:r>
          </a:p>
          <a:p>
            <a:pPr marL="0" indent="0">
              <a:buFontTx/>
              <a:buNone/>
            </a:pPr>
            <a:r>
              <a:rPr lang="en-CA" b="0" dirty="0"/>
              <a:t>Ask the learners to share their thoughts as a class or in pairs. </a:t>
            </a:r>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16</a:t>
            </a:fld>
            <a:endParaRPr lang="en-US"/>
          </a:p>
        </p:txBody>
      </p:sp>
    </p:spTree>
    <p:extLst>
      <p:ext uri="{BB962C8B-B14F-4D97-AF65-F5344CB8AC3E}">
        <p14:creationId xmlns:p14="http://schemas.microsoft.com/office/powerpoint/2010/main" val="372004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17-31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prepare and submit documents on time </a:t>
            </a:r>
            <a:r>
              <a:rPr lang="en-CA" sz="1200" dirty="0"/>
              <a:t>(page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communicate with HR and payroll departments </a:t>
            </a:r>
            <a:r>
              <a:rPr lang="en-CA" sz="1200" dirty="0"/>
              <a:t>(page 22)</a:t>
            </a:r>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Say: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ea typeface="Yu Gothic Light" panose="020B0300000000000000" pitchFamily="34" charset="-128"/>
              </a:rPr>
              <a:t>There are many strategies that can help you collaborate more easily. You can choose the ones that work for you. Experts recommend you use different types of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Say: </a:t>
            </a:r>
          </a:p>
          <a:p>
            <a:pPr marL="171450" indent="-171450">
              <a:buFontTx/>
              <a:buChar char="-"/>
            </a:pPr>
            <a:r>
              <a:rPr lang="en-CA" b="0" dirty="0"/>
              <a:t>These are the strategies we will explore and practise in this section:</a:t>
            </a:r>
          </a:p>
          <a:p>
            <a:pPr marL="171450" indent="-171450">
              <a:buFont typeface="Arial" panose="020B0604020202020204" pitchFamily="34" charset="0"/>
              <a:buChar char="•"/>
            </a:pPr>
            <a:r>
              <a:rPr lang="en-CA" b="0" dirty="0"/>
              <a:t>Click to show the first set: </a:t>
            </a:r>
            <a:r>
              <a:rPr lang="en-US" sz="1200" dirty="0"/>
              <a:t>Strategies to prepare and submit documents on time </a:t>
            </a:r>
          </a:p>
          <a:p>
            <a:pPr marL="171450" indent="-171450">
              <a:buFont typeface="Arial" panose="020B0604020202020204" pitchFamily="34" charset="0"/>
              <a:buChar char="•"/>
            </a:pPr>
            <a:r>
              <a:rPr lang="en-CA" b="0" dirty="0"/>
              <a:t>Click to show the second set: </a:t>
            </a:r>
            <a:r>
              <a:rPr lang="en-US" sz="1200" dirty="0"/>
              <a:t>Strategies to communicate with HR and payroll departments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17</a:t>
            </a:fld>
            <a:endParaRPr lang="en-US"/>
          </a:p>
        </p:txBody>
      </p:sp>
    </p:spTree>
    <p:extLst>
      <p:ext uri="{BB962C8B-B14F-4D97-AF65-F5344CB8AC3E}">
        <p14:creationId xmlns:p14="http://schemas.microsoft.com/office/powerpoint/2010/main" val="146991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pPr marL="0" indent="0">
              <a:buFontTx/>
              <a:buNone/>
            </a:pPr>
            <a:endParaRPr lang="en-CA" dirty="0"/>
          </a:p>
          <a:p>
            <a:pPr marL="0" indent="0">
              <a:buFontTx/>
              <a:buNone/>
            </a:pPr>
            <a:r>
              <a:rPr lang="en-CA" dirty="0"/>
              <a:t>Workbook, pages 18 and 19</a:t>
            </a:r>
          </a:p>
          <a:p>
            <a:pPr marL="0" indent="0">
              <a:buFontTx/>
              <a:buNone/>
            </a:pPr>
            <a:endParaRPr lang="en-CA" b="0" dirty="0"/>
          </a:p>
          <a:p>
            <a:pPr marL="0" indent="0">
              <a:buFontTx/>
              <a:buNone/>
            </a:pPr>
            <a:r>
              <a:rPr lang="en-CA" b="0" dirty="0"/>
              <a:t>Ask:</a:t>
            </a:r>
          </a:p>
          <a:p>
            <a:pPr marL="0" indent="0">
              <a:buFontTx/>
              <a:buNone/>
            </a:pPr>
            <a:r>
              <a:rPr lang="en-CA" b="0" dirty="0"/>
              <a:t>- What are the strategies Renee can use to prepare and submit her documents on time?</a:t>
            </a:r>
          </a:p>
          <a:p>
            <a:pPr marL="0" indent="0">
              <a:buFontTx/>
              <a:buNone/>
            </a:pPr>
            <a:r>
              <a:rPr lang="en-CA" b="0" dirty="0"/>
              <a:t>Allow learners to share their ideas.</a:t>
            </a:r>
          </a:p>
          <a:p>
            <a:pPr marL="0" indent="0">
              <a:buFontTx/>
              <a:buNone/>
            </a:pPr>
            <a:r>
              <a:rPr lang="en-CA" b="0" dirty="0"/>
              <a:t>Say:</a:t>
            </a:r>
          </a:p>
          <a:p>
            <a:pPr marL="0" indent="0">
              <a:buFontTx/>
              <a:buNone/>
            </a:pPr>
            <a:r>
              <a:rPr lang="en-CA" b="0" dirty="0"/>
              <a:t>- Open the workbooks on page 18.</a:t>
            </a:r>
          </a:p>
          <a:p>
            <a:pPr marL="0" indent="0">
              <a:buFontTx/>
              <a:buNone/>
            </a:pPr>
            <a:endParaRPr lang="en-CA" b="0" dirty="0"/>
          </a:p>
          <a:p>
            <a:pPr marL="0" indent="0">
              <a:buFontTx/>
              <a:buNone/>
            </a:pPr>
            <a:r>
              <a:rPr lang="en-CA" b="0" dirty="0"/>
              <a:t>Click to show first strategy.</a:t>
            </a:r>
          </a:p>
          <a:p>
            <a:pPr marL="0" indent="0">
              <a:buFontTx/>
              <a:buNone/>
            </a:pPr>
            <a:r>
              <a:rPr lang="en-CA" b="0" dirty="0"/>
              <a:t>Ask a learner to read to the class the explanation in the workbook for “make a list of documents”.</a:t>
            </a:r>
          </a:p>
          <a:p>
            <a:pPr marL="0" indent="0">
              <a:buFontTx/>
              <a:buNone/>
            </a:pPr>
            <a:r>
              <a:rPr lang="en-CA" b="0" dirty="0"/>
              <a:t>Repeat the process for the other strategies.</a:t>
            </a:r>
          </a:p>
          <a:p>
            <a:pPr marL="0" indent="0">
              <a:buFontTx/>
              <a:buNone/>
            </a:pPr>
            <a:endParaRPr lang="en-CA" b="0" dirty="0"/>
          </a:p>
          <a:p>
            <a:pPr marL="0" indent="0">
              <a:buFontTx/>
              <a:buNone/>
            </a:pPr>
            <a:r>
              <a:rPr lang="en-CA" b="1" dirty="0"/>
              <a:t>Task 1 </a:t>
            </a:r>
            <a:r>
              <a:rPr lang="en-CA" b="0" dirty="0"/>
              <a:t>(page 19)</a:t>
            </a:r>
          </a:p>
          <a:p>
            <a:pPr marL="0" indent="0">
              <a:buFontTx/>
              <a:buNone/>
            </a:pPr>
            <a:r>
              <a:rPr lang="en-CA" b="0" dirty="0"/>
              <a:t>Explain the task to learners.</a:t>
            </a:r>
          </a:p>
          <a:p>
            <a:pPr marL="0" indent="0">
              <a:buFontTx/>
              <a:buNone/>
            </a:pPr>
            <a:r>
              <a:rPr lang="en-CA" b="0" dirty="0"/>
              <a:t>Ask the learners where they can find the information they need to make the list (in Renee’s story on page 6)</a:t>
            </a:r>
          </a:p>
          <a:p>
            <a:pPr marL="0" indent="0">
              <a:buFontTx/>
              <a:buNone/>
            </a:pPr>
            <a:r>
              <a:rPr lang="en-CA" b="0" dirty="0"/>
              <a:t>Give learners 3-5 minutes to complete the task.</a:t>
            </a:r>
          </a:p>
          <a:p>
            <a:pPr marL="0" indent="0">
              <a:buFontTx/>
              <a:buNone/>
            </a:pPr>
            <a:r>
              <a:rPr lang="en-CA" b="0" dirty="0"/>
              <a:t>Check the answers with the class.</a:t>
            </a:r>
          </a:p>
        </p:txBody>
      </p:sp>
      <p:sp>
        <p:nvSpPr>
          <p:cNvPr id="4" name="Slide Number Placeholder 3"/>
          <p:cNvSpPr>
            <a:spLocks noGrp="1"/>
          </p:cNvSpPr>
          <p:nvPr>
            <p:ph type="sldNum" sz="quarter" idx="5"/>
          </p:nvPr>
        </p:nvSpPr>
        <p:spPr/>
        <p:txBody>
          <a:bodyPr/>
          <a:lstStyle/>
          <a:p>
            <a:fld id="{F7A1D258-4312-4579-B35D-5408F216C435}" type="slidenum">
              <a:rPr lang="en-US" smtClean="0"/>
              <a:t>18</a:t>
            </a:fld>
            <a:endParaRPr lang="en-US"/>
          </a:p>
        </p:txBody>
      </p:sp>
    </p:spTree>
    <p:extLst>
      <p:ext uri="{BB962C8B-B14F-4D97-AF65-F5344CB8AC3E}">
        <p14:creationId xmlns:p14="http://schemas.microsoft.com/office/powerpoint/2010/main" val="2755299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pages 20 and 21</a:t>
            </a:r>
          </a:p>
          <a:p>
            <a:pPr marL="0" indent="0">
              <a:buFontTx/>
              <a:buNone/>
            </a:pPr>
            <a:endParaRPr lang="en-CA" b="0" dirty="0"/>
          </a:p>
          <a:p>
            <a:pPr marL="0" indent="0">
              <a:buFontTx/>
              <a:buNone/>
            </a:pPr>
            <a:r>
              <a:rPr lang="en-CA" b="1" dirty="0"/>
              <a:t>Task 2 </a:t>
            </a:r>
            <a:r>
              <a:rPr lang="en-CA" b="0" dirty="0"/>
              <a:t>(page 20)</a:t>
            </a:r>
          </a:p>
          <a:p>
            <a:pPr marL="0" indent="0">
              <a:buFontTx/>
              <a:buNone/>
            </a:pPr>
            <a:r>
              <a:rPr lang="en-CA" b="0" dirty="0"/>
              <a:t>Explain the task to learners.</a:t>
            </a:r>
          </a:p>
          <a:p>
            <a:pPr marL="0" indent="0">
              <a:buFontTx/>
              <a:buNone/>
            </a:pPr>
            <a:r>
              <a:rPr lang="en-CA" b="0" dirty="0"/>
              <a:t>Ask a learner to repeat back what they need to do. Check with the learners they understand where to find the information about documents that need to be sorted (in the story on page 5 and/or the list they created in Task 1 on page 19)</a:t>
            </a:r>
          </a:p>
          <a:p>
            <a:pPr marL="0" indent="0">
              <a:buFontTx/>
              <a:buNone/>
            </a:pPr>
            <a:r>
              <a:rPr lang="en-CA" b="0" dirty="0"/>
              <a:t>Give learners 3-5 minutes to complete the task.</a:t>
            </a:r>
          </a:p>
          <a:p>
            <a:pPr marL="0" indent="0">
              <a:buFontTx/>
              <a:buNone/>
            </a:pPr>
            <a:r>
              <a:rPr lang="en-CA" b="0" dirty="0"/>
              <a:t>Check the answers with the class.</a:t>
            </a:r>
          </a:p>
          <a:p>
            <a:pPr marL="0" indent="0">
              <a:buFontTx/>
              <a:buNone/>
            </a:pPr>
            <a:endParaRPr lang="en-CA" b="0" dirty="0"/>
          </a:p>
          <a:p>
            <a:pPr marL="0" indent="0">
              <a:buFontTx/>
              <a:buNone/>
            </a:pPr>
            <a:r>
              <a:rPr lang="en-CA" b="1" dirty="0"/>
              <a:t>Reflect</a:t>
            </a:r>
          </a:p>
          <a:p>
            <a:pPr marL="0" indent="0">
              <a:buFontTx/>
              <a:buNone/>
            </a:pPr>
            <a:r>
              <a:rPr lang="en-CA" b="0" dirty="0"/>
              <a:t>Ask learners to think about the past when they had to submit some documents.</a:t>
            </a:r>
          </a:p>
          <a:p>
            <a:pPr marL="0" indent="0">
              <a:buFontTx/>
              <a:buNone/>
            </a:pPr>
            <a:r>
              <a:rPr lang="en-CA" b="0" dirty="0"/>
              <a:t>Ask them to answer the reflection questions</a:t>
            </a:r>
          </a:p>
          <a:p>
            <a:pPr marL="0" indent="0">
              <a:buFontTx/>
              <a:buNone/>
            </a:pPr>
            <a:r>
              <a:rPr lang="en-CA" b="0" dirty="0"/>
              <a:t>Ask learners to discuss their answers in pairs or small groups </a:t>
            </a:r>
          </a:p>
          <a:p>
            <a:pPr marL="0" indent="0">
              <a:buFontTx/>
              <a:buNone/>
            </a:pPr>
            <a:endParaRPr lang="en-CA" b="0" dirty="0"/>
          </a:p>
          <a:p>
            <a:pPr marL="0" indent="0">
              <a:buFontTx/>
              <a:buNone/>
            </a:pPr>
            <a:r>
              <a:rPr lang="en-CA" b="0" dirty="0"/>
              <a:t>Ask learners to think about the future.</a:t>
            </a:r>
          </a:p>
          <a:p>
            <a:pPr marL="0" indent="0">
              <a:buFontTx/>
              <a:buNone/>
            </a:pPr>
            <a:r>
              <a:rPr lang="en-CA" b="0" dirty="0"/>
              <a: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Yu Gothic Light" panose="020B0300000000000000" pitchFamily="34" charset="-128"/>
              </a:rPr>
              <a:t>- What strategies will you use to prepare and submit your documents on time?</a:t>
            </a:r>
            <a:endParaRPr lang="en-US" sz="1200" dirty="0">
              <a:solidFill>
                <a:srgbClr val="000000"/>
              </a:solidFill>
              <a:effectLst/>
              <a:latin typeface="Calibri" panose="020F0502020204030204" pitchFamily="34" charset="0"/>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Ask learners to discuss their answers in pairs or small groups </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19</a:t>
            </a:fld>
            <a:endParaRPr lang="en-US"/>
          </a:p>
        </p:txBody>
      </p:sp>
    </p:spTree>
    <p:extLst>
      <p:ext uri="{BB962C8B-B14F-4D97-AF65-F5344CB8AC3E}">
        <p14:creationId xmlns:p14="http://schemas.microsoft.com/office/powerpoint/2010/main" val="269770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 learners know that this lesson is about collaboration during the first few weeks in a new job.</a:t>
            </a:r>
          </a:p>
          <a:p>
            <a:r>
              <a:rPr lang="en-CA" dirty="0"/>
              <a:t>Explain what probationary period means and tell learners that being collaborative can help them pass the probationary period.</a:t>
            </a:r>
          </a:p>
        </p:txBody>
      </p:sp>
      <p:sp>
        <p:nvSpPr>
          <p:cNvPr id="4" name="Slide Number Placeholder 3"/>
          <p:cNvSpPr>
            <a:spLocks noGrp="1"/>
          </p:cNvSpPr>
          <p:nvPr>
            <p:ph type="sldNum" sz="quarter" idx="5"/>
          </p:nvPr>
        </p:nvSpPr>
        <p:spPr/>
        <p:txBody>
          <a:bodyPr/>
          <a:lstStyle/>
          <a:p>
            <a:fld id="{F7A1D258-4312-4579-B35D-5408F216C435}" type="slidenum">
              <a:rPr lang="en-US" smtClean="0"/>
              <a:t>2</a:t>
            </a:fld>
            <a:endParaRPr lang="en-US"/>
          </a:p>
        </p:txBody>
      </p:sp>
    </p:spTree>
    <p:extLst>
      <p:ext uri="{BB962C8B-B14F-4D97-AF65-F5344CB8AC3E}">
        <p14:creationId xmlns:p14="http://schemas.microsoft.com/office/powerpoint/2010/main" val="2614124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22 and 23</a:t>
            </a:r>
          </a:p>
          <a:p>
            <a:pPr marL="0" indent="0">
              <a:buFontTx/>
              <a:buNone/>
            </a:pPr>
            <a:endParaRPr lang="en-CA" b="0" dirty="0"/>
          </a:p>
          <a:p>
            <a:pPr marL="0" indent="0">
              <a:buFontTx/>
              <a:buNone/>
            </a:pPr>
            <a:r>
              <a:rPr lang="en-CA" b="0" dirty="0"/>
              <a:t>Read the strategies from the slide.</a:t>
            </a:r>
          </a:p>
          <a:p>
            <a:pPr marL="0" indent="0">
              <a:buFontTx/>
              <a:buNone/>
            </a:pPr>
            <a:endParaRPr lang="en-CA" b="0" dirty="0"/>
          </a:p>
          <a:p>
            <a:pPr marL="0" indent="0">
              <a:buFontTx/>
              <a:buNone/>
            </a:pPr>
            <a:r>
              <a:rPr lang="en-CA" b="0" dirty="0"/>
              <a:t>Ask learners:</a:t>
            </a:r>
          </a:p>
          <a:p>
            <a:pPr marL="171450" indent="-171450">
              <a:buFontTx/>
              <a:buChar char="-"/>
            </a:pPr>
            <a:r>
              <a:rPr lang="en-CA" b="0" dirty="0"/>
              <a:t>Why are these strategies presented in this way?</a:t>
            </a:r>
          </a:p>
          <a:p>
            <a:pPr marL="171450" indent="-171450">
              <a:buFontTx/>
              <a:buChar char="-"/>
            </a:pPr>
            <a:r>
              <a:rPr lang="en-CA" b="0" dirty="0"/>
              <a:t>How do we call this way of presenting information?</a:t>
            </a:r>
          </a:p>
          <a:p>
            <a:pPr marL="0" indent="0">
              <a:buFontTx/>
              <a:buNone/>
            </a:pPr>
            <a:r>
              <a:rPr lang="en-CA" b="0" dirty="0"/>
              <a:t>NOTE: If learners completed Collaboration Unit 1 where the flow charts were discussed this can be used as a revision activity. </a:t>
            </a:r>
          </a:p>
          <a:p>
            <a:pPr marL="0" indent="0">
              <a:buFontTx/>
              <a:buNone/>
            </a:pPr>
            <a:endParaRPr lang="en-CA" b="0" dirty="0"/>
          </a:p>
          <a:p>
            <a:pPr marL="0" indent="0">
              <a:buFontTx/>
              <a:buNone/>
            </a:pPr>
            <a:r>
              <a:rPr lang="en-CA" b="0" dirty="0"/>
              <a:t>Follow up with an explanation of what a flow chart is: A flow chart is a graphical/visual representation of </a:t>
            </a:r>
            <a:r>
              <a:rPr lang="en-US" sz="1200" b="0" i="0" dirty="0">
                <a:solidFill>
                  <a:srgbClr val="111111"/>
                </a:solidFill>
                <a:effectLst/>
                <a:latin typeface="+mn-lt"/>
              </a:rPr>
              <a:t>sequence of movements or actions or steps.</a:t>
            </a:r>
          </a:p>
          <a:p>
            <a:pPr marL="0" indent="0">
              <a:buFontTx/>
              <a:buNone/>
            </a:pPr>
            <a:r>
              <a:rPr lang="en-US" sz="1200" b="0" i="0" dirty="0">
                <a:solidFill>
                  <a:srgbClr val="111111"/>
                </a:solidFill>
                <a:effectLst/>
                <a:latin typeface="+mn-lt"/>
              </a:rPr>
              <a:t>Say:</a:t>
            </a:r>
          </a:p>
          <a:p>
            <a:pPr marL="0" indent="0">
              <a:buFontTx/>
              <a:buNone/>
            </a:pPr>
            <a:r>
              <a:rPr lang="en-US" sz="1200" b="0" i="0" dirty="0">
                <a:solidFill>
                  <a:srgbClr val="111111"/>
                </a:solidFill>
                <a:effectLst/>
                <a:latin typeface="+mn-lt"/>
              </a:rPr>
              <a:t>- Flow charts are often used in the workplace when there is a process that needs to be explained or series of steps/actions that need to be </a:t>
            </a:r>
            <a:r>
              <a:rPr lang="en-CA" sz="1200" b="0" i="0" dirty="0">
                <a:solidFill>
                  <a:srgbClr val="111111"/>
                </a:solidFill>
                <a:effectLst/>
                <a:latin typeface="+mn-lt"/>
              </a:rPr>
              <a:t>taken in certain order.</a:t>
            </a:r>
          </a:p>
          <a:p>
            <a:pPr marL="0" indent="0">
              <a:buFontTx/>
              <a:buNone/>
            </a:pPr>
            <a:endParaRPr lang="en-CA" sz="1200" b="0" i="0" dirty="0">
              <a:solidFill>
                <a:srgbClr val="111111"/>
              </a:solidFill>
              <a:effectLst/>
              <a:latin typeface="+mn-lt"/>
            </a:endParaRPr>
          </a:p>
          <a:p>
            <a:pPr marL="0" indent="0">
              <a:buFontTx/>
              <a:buNone/>
            </a:pPr>
            <a:r>
              <a:rPr lang="en-CA" sz="1200" b="1" i="0" dirty="0">
                <a:solidFill>
                  <a:srgbClr val="111111"/>
                </a:solidFill>
                <a:effectLst/>
                <a:latin typeface="+mn-lt"/>
              </a:rPr>
              <a:t>Task</a:t>
            </a:r>
            <a:r>
              <a:rPr lang="en-CA" sz="1200" b="0" i="0" dirty="0">
                <a:solidFill>
                  <a:srgbClr val="111111"/>
                </a:solidFill>
                <a:effectLst/>
                <a:latin typeface="+mn-lt"/>
              </a:rPr>
              <a:t> (page 23)</a:t>
            </a:r>
          </a:p>
          <a:p>
            <a:pPr marL="0" indent="0">
              <a:buFontTx/>
              <a:buNone/>
            </a:pPr>
            <a:r>
              <a:rPr lang="en-CA" sz="1200" b="0" i="0" dirty="0">
                <a:solidFill>
                  <a:srgbClr val="111111"/>
                </a:solidFill>
                <a:effectLst/>
                <a:latin typeface="+mn-lt"/>
              </a:rPr>
              <a:t>Ask a learner to read the instructions.</a:t>
            </a:r>
          </a:p>
          <a:p>
            <a:pPr marL="0" indent="0">
              <a:buFontTx/>
              <a:buNone/>
            </a:pPr>
            <a:r>
              <a:rPr lang="en-CA" sz="1200" b="0" i="0" dirty="0">
                <a:solidFill>
                  <a:srgbClr val="111111"/>
                </a:solidFill>
                <a:effectLst/>
                <a:latin typeface="+mn-lt"/>
              </a:rPr>
              <a:t>Do question #1 together with the whole class.</a:t>
            </a:r>
          </a:p>
          <a:p>
            <a:pPr marL="0" indent="0">
              <a:buFontTx/>
              <a:buNone/>
            </a:pPr>
            <a:r>
              <a:rPr lang="en-CA" sz="1200" b="0" i="0" dirty="0">
                <a:solidFill>
                  <a:srgbClr val="111111"/>
                </a:solidFill>
                <a:effectLst/>
                <a:latin typeface="+mn-lt"/>
              </a:rPr>
              <a:t>Ask learners to answer other questions. They can work in pairs or small groups.</a:t>
            </a:r>
          </a:p>
          <a:p>
            <a:pPr marL="0" indent="0">
              <a:buFontTx/>
              <a:buNone/>
            </a:pPr>
            <a:r>
              <a:rPr lang="en-CA" sz="1200" b="0" i="0" dirty="0">
                <a:solidFill>
                  <a:srgbClr val="111111"/>
                </a:solidFill>
                <a:effectLst/>
                <a:latin typeface="+mn-lt"/>
              </a:rPr>
              <a:t>Check the answers with the class.</a:t>
            </a:r>
          </a:p>
          <a:p>
            <a:pPr marL="0" indent="0">
              <a:buFontTx/>
              <a:buNone/>
            </a:pPr>
            <a:endParaRPr lang="en-CA" sz="1200" b="0" i="0" dirty="0">
              <a:solidFill>
                <a:srgbClr val="111111"/>
              </a:solidFill>
              <a:effectLst/>
              <a:latin typeface="+mn-lt"/>
            </a:endParaRPr>
          </a:p>
          <a:p>
            <a:pPr marL="0" indent="0">
              <a:buFontTx/>
              <a:buNone/>
            </a:pPr>
            <a:r>
              <a:rPr lang="en-CA" sz="1200" b="1" i="0" dirty="0">
                <a:solidFill>
                  <a:srgbClr val="111111"/>
                </a:solidFill>
                <a:effectLst/>
                <a:latin typeface="+mn-lt"/>
              </a:rPr>
              <a:t>Reflect </a:t>
            </a:r>
            <a:r>
              <a:rPr lang="en-CA" sz="1200" b="0" i="0" dirty="0">
                <a:solidFill>
                  <a:srgbClr val="111111"/>
                </a:solidFill>
                <a:effectLst/>
                <a:latin typeface="+mn-lt"/>
              </a:rPr>
              <a:t>(page 23)</a:t>
            </a:r>
          </a:p>
          <a:p>
            <a:pPr marL="0" indent="0">
              <a:buFontTx/>
              <a:buNone/>
            </a:pPr>
            <a:r>
              <a:rPr lang="en-CA" sz="1200" b="0" dirty="0">
                <a:latin typeface="+mn-lt"/>
              </a:rPr>
              <a:t>Ask learners to think about the past when they had to submit some documents.</a:t>
            </a:r>
          </a:p>
          <a:p>
            <a:pPr marL="0" indent="0">
              <a:buFontTx/>
              <a:buNone/>
            </a:pPr>
            <a:r>
              <a:rPr lang="en-CA" sz="1200" b="0" dirty="0">
                <a:latin typeface="+mn-lt"/>
              </a:rPr>
              <a:t>Ask them to answer the reflection questions.</a:t>
            </a:r>
          </a:p>
          <a:p>
            <a:pPr marL="0" indent="0">
              <a:buFontTx/>
              <a:buNone/>
            </a:pPr>
            <a:r>
              <a:rPr lang="en-CA" sz="1200" b="0" dirty="0">
                <a:latin typeface="+mn-lt"/>
              </a:rPr>
              <a:t>Ask learners to discuss their answers in pairs or small groups.</a:t>
            </a:r>
          </a:p>
          <a:p>
            <a:pPr marL="0" indent="0">
              <a:buFontTx/>
              <a:buNone/>
            </a:pPr>
            <a:endParaRPr lang="en-CA" sz="1200" b="0" dirty="0">
              <a:latin typeface="+mn-lt"/>
            </a:endParaRPr>
          </a:p>
          <a:p>
            <a:pPr marL="0" indent="0">
              <a:buFontTx/>
              <a:buNone/>
            </a:pPr>
            <a:r>
              <a:rPr lang="en-CA" sz="1200" b="0" dirty="0">
                <a:latin typeface="+mn-lt"/>
              </a:rPr>
              <a:t>Ask learners to think about the future.</a:t>
            </a:r>
          </a:p>
          <a:p>
            <a:pPr marL="0" indent="0">
              <a:buFontTx/>
              <a:buNone/>
            </a:pPr>
            <a:r>
              <a:rPr lang="en-CA" sz="1200" b="0" dirty="0">
                <a:latin typeface="+mn-lt"/>
              </a:rPr>
              <a: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mn-lt"/>
                <a:ea typeface="Yu Gothic Light" panose="020B0300000000000000" pitchFamily="34" charset="-128"/>
              </a:rPr>
              <a:t>- What strategies will you use to communicate with HR or payroll?</a:t>
            </a:r>
            <a:endParaRPr lang="en-US" sz="1200" dirty="0">
              <a:solidFill>
                <a:srgbClr val="000000"/>
              </a:solidFill>
              <a:effectLst/>
              <a:latin typeface="+mn-lt"/>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Ask learners to discuss their answers in pairs or small groups.</a:t>
            </a:r>
          </a:p>
          <a:p>
            <a:pPr marL="0" indent="0">
              <a:buFontTx/>
              <a:buNone/>
            </a:pPr>
            <a:endParaRPr lang="en-CA" sz="1200" b="0" dirty="0">
              <a:latin typeface="+mn-lt"/>
            </a:endParaRPr>
          </a:p>
          <a:p>
            <a:pPr marL="0" indent="0">
              <a:buFontTx/>
              <a:buNone/>
            </a:pPr>
            <a:endParaRPr lang="en-CA" sz="1200" b="0" dirty="0">
              <a:latin typeface="+mn-lt"/>
            </a:endParaRP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20</a:t>
            </a:fld>
            <a:endParaRPr lang="en-US"/>
          </a:p>
        </p:txBody>
      </p:sp>
    </p:spTree>
    <p:extLst>
      <p:ext uri="{BB962C8B-B14F-4D97-AF65-F5344CB8AC3E}">
        <p14:creationId xmlns:p14="http://schemas.microsoft.com/office/powerpoint/2010/main" val="10203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Workbook, page 24 and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follow in their workbooks as you analyse together the tax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There is a form sample in the workbook on pages 29 and</a:t>
            </a:r>
            <a:r>
              <a:rPr lang="en-CA" baseline="0" dirty="0"/>
              <a:t> </a:t>
            </a:r>
            <a:r>
              <a:rPr lang="en-CA" dirty="0"/>
              <a:t>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Explain and show on the slide the 4 key parts of the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 one - </a:t>
            </a:r>
            <a:r>
              <a:rPr lang="en-CA" sz="1200" dirty="0">
                <a:solidFill>
                  <a:srgbClr val="000000"/>
                </a:solidFill>
                <a:effectLst/>
                <a:latin typeface="+mn-lt"/>
                <a:ea typeface="Yu Gothic Light" panose="020B0300000000000000" pitchFamily="34" charset="-128"/>
              </a:rPr>
              <a:t>personal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mn-lt"/>
                <a:ea typeface="Yu Gothic Light" panose="020B0300000000000000" pitchFamily="34" charset="-128"/>
              </a:rPr>
              <a:t>Part two – additional personal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mn-lt"/>
                <a:ea typeface="Yu Gothic Light" panose="020B0300000000000000" pitchFamily="34" charset="-128"/>
              </a:rPr>
              <a:t>Part three – employment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mn-lt"/>
                <a:ea typeface="Yu Gothic Light" panose="020B0300000000000000" pitchFamily="34" charset="-128"/>
              </a:rPr>
              <a:t>Part four - confirmation</a:t>
            </a:r>
            <a:endParaRPr lang="en-CA"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read the information on page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identify the parts mentioned in part one (page 26) on the form sample (page 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21</a:t>
            </a:fld>
            <a:endParaRPr lang="en-US"/>
          </a:p>
        </p:txBody>
      </p:sp>
    </p:spTree>
    <p:extLst>
      <p:ext uri="{BB962C8B-B14F-4D97-AF65-F5344CB8AC3E}">
        <p14:creationId xmlns:p14="http://schemas.microsoft.com/office/powerpoint/2010/main" val="49987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Workbook, page 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read the information on page 26.</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identify the parts mentioned in part one (page 26) on the form sample (page 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US" dirty="0"/>
              <a:t>Discuss the ways the dates can/should be written.</a:t>
            </a:r>
          </a:p>
          <a:p>
            <a:r>
              <a:rPr lang="en-US" dirty="0"/>
              <a:t>YYYY/MM/DD vs DD/MM/YYYY</a:t>
            </a:r>
          </a:p>
          <a:p>
            <a:endParaRPr lang="en-US" dirty="0"/>
          </a:p>
          <a:p>
            <a:r>
              <a:rPr lang="en-US" dirty="0"/>
              <a:t>Ask learners to </a:t>
            </a:r>
            <a:r>
              <a:rPr lang="en-US" dirty="0" err="1"/>
              <a:t>practise</a:t>
            </a:r>
            <a:r>
              <a:rPr lang="en-US" dirty="0"/>
              <a:t> writing their own birthday using different formats.</a:t>
            </a:r>
          </a:p>
          <a:p>
            <a:endParaRPr lang="en-US" dirty="0"/>
          </a:p>
          <a:p>
            <a:r>
              <a:rPr lang="en-US" dirty="0"/>
              <a:t>Discuss the 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Initials: </a:t>
            </a:r>
            <a:r>
              <a:rPr lang="en-CA" sz="1200" dirty="0">
                <a:solidFill>
                  <a:srgbClr val="000000"/>
                </a:solidFill>
                <a:effectLst/>
                <a:latin typeface="Calibri" panose="020F0502020204030204" pitchFamily="34" charset="0"/>
                <a:ea typeface="Yu Gothic Light" panose="020B0300000000000000" pitchFamily="34" charset="-128"/>
              </a:rPr>
              <a:t>the first letters of your first and last names</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Resident:</a:t>
            </a:r>
            <a:r>
              <a:rPr lang="en-CA" sz="1200" dirty="0">
                <a:solidFill>
                  <a:srgbClr val="000000"/>
                </a:solidFill>
                <a:effectLst/>
                <a:latin typeface="Calibri" panose="020F0502020204030204" pitchFamily="34" charset="0"/>
                <a:ea typeface="Yu Gothic Light" panose="020B0300000000000000" pitchFamily="34" charset="-128"/>
              </a:rPr>
              <a:t> someone who lives in Canada</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Non-resident:</a:t>
            </a:r>
            <a:r>
              <a:rPr lang="en-CA" sz="1200" dirty="0">
                <a:solidFill>
                  <a:srgbClr val="000000"/>
                </a:solidFill>
                <a:effectLst/>
                <a:latin typeface="Calibri" panose="020F0502020204030204" pitchFamily="34" charset="0"/>
                <a:ea typeface="Yu Gothic Light" panose="020B0300000000000000" pitchFamily="34" charset="-128"/>
              </a:rPr>
              <a:t> someone who doesn’t live in Canada</a:t>
            </a:r>
            <a:endParaRPr lang="en-US" sz="1200" dirty="0">
              <a:solidFill>
                <a:srgbClr val="000000"/>
              </a:solidFill>
              <a:effectLst/>
              <a:latin typeface="Calibri" panose="020F0502020204030204" pitchFamily="34" charset="0"/>
              <a:ea typeface="Yu Gothic Light" panose="020B0300000000000000" pitchFamily="34" charset="-128"/>
            </a:endParaRP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22</a:t>
            </a:fld>
            <a:endParaRPr lang="en-US"/>
          </a:p>
        </p:txBody>
      </p:sp>
    </p:spTree>
    <p:extLst>
      <p:ext uri="{BB962C8B-B14F-4D97-AF65-F5344CB8AC3E}">
        <p14:creationId xmlns:p14="http://schemas.microsoft.com/office/powerpoint/2010/main" val="2156876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Workbook, page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Task 1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Use the slide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Work together with the class to identify the type of information in the mini scenario that needs to be entered into a tax 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Work together with the class to identify the fields on the form where the information should be written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solidFill>
                  <a:srgbClr val="000000"/>
                </a:solidFill>
                <a:effectLst/>
                <a:latin typeface="Calibri" panose="020F0502020204030204" pitchFamily="34" charset="0"/>
                <a:ea typeface="Yu Gothic Light" panose="020B0300000000000000" pitchFamily="34" charset="-128"/>
              </a:rPr>
              <a:t>Ask learners to use the form sample on page 30 and fill out part 1 with Renee’s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Yu Gothic Light" panose="020B0300000000000000" pitchFamily="34" charset="-128"/>
            </a:endParaRP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23</a:t>
            </a:fld>
            <a:endParaRPr lang="en-US"/>
          </a:p>
        </p:txBody>
      </p:sp>
    </p:spTree>
    <p:extLst>
      <p:ext uri="{BB962C8B-B14F-4D97-AF65-F5344CB8AC3E}">
        <p14:creationId xmlns:p14="http://schemas.microsoft.com/office/powerpoint/2010/main" val="81237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Workbook, page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read the information on page 27.</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identify the parts mentioned in part one (page 26) on the form sample (page 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US" dirty="0"/>
              <a:t>Discuss the 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N/A: </a:t>
            </a:r>
            <a:r>
              <a:rPr lang="en-CA" sz="1200" dirty="0">
                <a:solidFill>
                  <a:srgbClr val="000000"/>
                </a:solidFill>
                <a:effectLst/>
                <a:latin typeface="Calibri" panose="020F0502020204030204" pitchFamily="34" charset="0"/>
                <a:ea typeface="Yu Gothic Light" panose="020B0300000000000000" pitchFamily="34" charset="-128"/>
              </a:rPr>
              <a:t>doesn’t apply, not applicable</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Amount: </a:t>
            </a:r>
            <a:r>
              <a:rPr lang="en-CA" sz="1200" dirty="0">
                <a:solidFill>
                  <a:srgbClr val="000000"/>
                </a:solidFill>
                <a:effectLst/>
                <a:latin typeface="Calibri" panose="020F0502020204030204" pitchFamily="34" charset="0"/>
                <a:ea typeface="Yu Gothic Light" panose="020B0300000000000000" pitchFamily="34" charset="-128"/>
              </a:rPr>
              <a:t>how much money</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Infirm: </a:t>
            </a:r>
            <a:r>
              <a:rPr lang="en-CA" sz="1200" dirty="0">
                <a:solidFill>
                  <a:srgbClr val="000000"/>
                </a:solidFill>
                <a:effectLst/>
                <a:latin typeface="Calibri" panose="020F0502020204030204" pitchFamily="34" charset="0"/>
                <a:ea typeface="Yu Gothic Light" panose="020B0300000000000000" pitchFamily="34" charset="-128"/>
              </a:rPr>
              <a:t>with disability</a:t>
            </a:r>
            <a:r>
              <a:rPr lang="en-CA" sz="1200" b="1" dirty="0">
                <a:solidFill>
                  <a:srgbClr val="000000"/>
                </a:solidFill>
                <a:effectLst/>
                <a:latin typeface="Calibri" panose="020F0502020204030204" pitchFamily="34" charset="0"/>
                <a:ea typeface="Yu Gothic Light" panose="020B0300000000000000" pitchFamily="34" charset="-128"/>
              </a:rPr>
              <a:t> </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Tuition: </a:t>
            </a:r>
            <a:r>
              <a:rPr lang="en-CA" sz="1200" dirty="0">
                <a:solidFill>
                  <a:srgbClr val="000000"/>
                </a:solidFill>
                <a:effectLst/>
                <a:latin typeface="Calibri" panose="020F0502020204030204" pitchFamily="34" charset="0"/>
                <a:ea typeface="Yu Gothic Light" panose="020B0300000000000000" pitchFamily="34" charset="-128"/>
              </a:rPr>
              <a:t>money you pay for college or other education </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Eligible dependant: </a:t>
            </a:r>
            <a:r>
              <a:rPr lang="en-CA" sz="1200" dirty="0">
                <a:solidFill>
                  <a:srgbClr val="000000"/>
                </a:solidFill>
                <a:effectLst/>
                <a:latin typeface="Calibri" panose="020F0502020204030204" pitchFamily="34" charset="0"/>
                <a:ea typeface="Yu Gothic Light" panose="020B0300000000000000" pitchFamily="34" charset="-128"/>
              </a:rPr>
              <a:t>for taxes, this is a family member such as a child or grandparent that you need to support financially</a:t>
            </a:r>
            <a:endParaRPr lang="en-US" sz="1200" dirty="0">
              <a:solidFill>
                <a:srgbClr val="000000"/>
              </a:solidFill>
              <a:effectLst/>
              <a:latin typeface="Calibri" panose="020F0502020204030204" pitchFamily="34" charset="0"/>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Task 2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Use the slide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Work together with the class to identify the type of information in the mini scenario (on page 27) that needs to be entered into a tax 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Work together with the class to identify the fields on the form where the information should be written; use the strategy of asking questions that is explained in the workbook and on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solidFill>
                  <a:srgbClr val="000000"/>
                </a:solidFill>
                <a:effectLst/>
                <a:latin typeface="Calibri" panose="020F0502020204030204" pitchFamily="34" charset="0"/>
                <a:ea typeface="Yu Gothic Light" panose="020B0300000000000000" pitchFamily="34" charset="-128"/>
              </a:rPr>
              <a:t>Ask learners to use the sample form on page 29 and fill out part 2 with Renee’s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24</a:t>
            </a:fld>
            <a:endParaRPr lang="en-US"/>
          </a:p>
        </p:txBody>
      </p:sp>
    </p:spTree>
    <p:extLst>
      <p:ext uri="{BB962C8B-B14F-4D97-AF65-F5344CB8AC3E}">
        <p14:creationId xmlns:p14="http://schemas.microsoft.com/office/powerpoint/2010/main" val="3354357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Workbook, page 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Additional</a:t>
            </a:r>
            <a:r>
              <a:rPr lang="en-CA" sz="1200" dirty="0">
                <a:solidFill>
                  <a:srgbClr val="000000"/>
                </a:solidFill>
                <a:effectLst/>
                <a:latin typeface="Calibri" panose="020F0502020204030204" pitchFamily="34" charset="0"/>
                <a:ea typeface="Yu Gothic Light" panose="020B0300000000000000" pitchFamily="34" charset="-128"/>
              </a:rPr>
              <a:t>: extra</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Deduct:</a:t>
            </a:r>
            <a:r>
              <a:rPr lang="en-CA" sz="1200" dirty="0">
                <a:solidFill>
                  <a:srgbClr val="000000"/>
                </a:solidFill>
                <a:effectLst/>
                <a:latin typeface="Calibri" panose="020F0502020204030204" pitchFamily="34" charset="0"/>
                <a:ea typeface="Yu Gothic Light" panose="020B0300000000000000" pitchFamily="34" charset="-128"/>
              </a:rPr>
              <a:t> take out of your income</a:t>
            </a:r>
            <a:endParaRPr lang="en-US" sz="1200" dirty="0">
              <a:solidFill>
                <a:srgbClr val="000000"/>
              </a:solidFill>
              <a:effectLst/>
              <a:latin typeface="Calibri" panose="020F0502020204030204" pitchFamily="34" charset="0"/>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 three: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read the information on page 28.</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identify the parts mentioned in part one (page 29) on the form sample (page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Task 3</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Use the slide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Work together with the class to identify the type of information in the mini scenario (on page 28) that needs to be entered into a tax 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Work together with the class to identify the fields on the form where the information should be written; use the strategy of asking questions that is explained in the workbook and on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solidFill>
                  <a:srgbClr val="000000"/>
                </a:solidFill>
                <a:effectLst/>
                <a:latin typeface="Calibri" panose="020F0502020204030204" pitchFamily="34" charset="0"/>
                <a:ea typeface="Yu Gothic Light" panose="020B0300000000000000" pitchFamily="34" charset="-128"/>
              </a:rPr>
              <a:t>Ask learners to use the sample form on page 30 and fill out part 2 with Renee’s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25</a:t>
            </a:fld>
            <a:endParaRPr lang="en-US"/>
          </a:p>
        </p:txBody>
      </p:sp>
    </p:spTree>
    <p:extLst>
      <p:ext uri="{BB962C8B-B14F-4D97-AF65-F5344CB8AC3E}">
        <p14:creationId xmlns:p14="http://schemas.microsoft.com/office/powerpoint/2010/main" val="3992773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Workbook, page 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Part four: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read the information on page 28.</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identify the areas on the form sample (page 30) where the signature is put and where the date needs to be written.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Task 4</a:t>
            </a:r>
          </a:p>
          <a:p>
            <a:r>
              <a:rPr lang="en-US" dirty="0"/>
              <a:t>Ask learners to sign the form for Renee using the form template.</a:t>
            </a:r>
          </a:p>
          <a:p>
            <a:r>
              <a:rPr lang="en-US" dirty="0"/>
              <a:t>Ask learners to put today’s date on the form.</a:t>
            </a:r>
          </a:p>
        </p:txBody>
      </p:sp>
      <p:sp>
        <p:nvSpPr>
          <p:cNvPr id="4" name="Slide Number Placeholder 3"/>
          <p:cNvSpPr>
            <a:spLocks noGrp="1"/>
          </p:cNvSpPr>
          <p:nvPr>
            <p:ph type="sldNum" sz="quarter" idx="5"/>
          </p:nvPr>
        </p:nvSpPr>
        <p:spPr/>
        <p:txBody>
          <a:bodyPr/>
          <a:lstStyle/>
          <a:p>
            <a:fld id="{F7A1D258-4312-4579-B35D-5408F216C435}" type="slidenum">
              <a:rPr lang="en-US" smtClean="0"/>
              <a:t>26</a:t>
            </a:fld>
            <a:endParaRPr lang="en-US"/>
          </a:p>
        </p:txBody>
      </p:sp>
    </p:spTree>
    <p:extLst>
      <p:ext uri="{BB962C8B-B14F-4D97-AF65-F5344CB8AC3E}">
        <p14:creationId xmlns:p14="http://schemas.microsoft.com/office/powerpoint/2010/main" val="2799625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31</a:t>
            </a:r>
          </a:p>
          <a:p>
            <a:pPr marL="0" indent="0">
              <a:buFontTx/>
              <a:buNone/>
            </a:pPr>
            <a:endParaRPr lang="en-CA" dirty="0"/>
          </a:p>
          <a:p>
            <a:pPr marL="0" indent="0">
              <a:buFontTx/>
              <a:buNone/>
            </a:pPr>
            <a:r>
              <a:rPr lang="en-CA" dirty="0"/>
              <a:t>Allow learners 7-10 minutes to complete the quiz. </a:t>
            </a:r>
          </a:p>
          <a:p>
            <a:pPr marL="0" indent="0">
              <a:buFontTx/>
              <a:buNone/>
            </a:pPr>
            <a:endParaRPr lang="en-CA" dirty="0"/>
          </a:p>
          <a:p>
            <a:pPr marL="0" indent="0">
              <a:buFontTx/>
              <a:buNone/>
            </a:pPr>
            <a:r>
              <a:rPr lang="en-CA" dirty="0"/>
              <a:t>Encourage them to practise the strategies and tips that they have learned in this unit. </a:t>
            </a:r>
          </a:p>
          <a:p>
            <a:pPr marL="0" indent="0">
              <a:buFontTx/>
              <a:buNone/>
            </a:pPr>
            <a:endParaRPr lang="en-CA" dirty="0"/>
          </a:p>
          <a:p>
            <a:pPr marL="0" indent="0">
              <a:buFontTx/>
              <a:buNone/>
            </a:pPr>
            <a:r>
              <a:rPr lang="en-CA" dirty="0"/>
              <a:t>As the learners are completing the quiz, you can go around and check the answers with them one-on-one. There is no right or wrong answer. However, if the learner chooses an answer that indicates that they are not applying the strategies discussed in the unit, you can ask probing questions to identify needs for coaching or other wraparound supports. </a:t>
            </a:r>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27</a:t>
            </a:fld>
            <a:endParaRPr lang="en-US"/>
          </a:p>
        </p:txBody>
      </p:sp>
    </p:spTree>
    <p:extLst>
      <p:ext uri="{BB962C8B-B14F-4D97-AF65-F5344CB8AC3E}">
        <p14:creationId xmlns:p14="http://schemas.microsoft.com/office/powerpoint/2010/main" val="3152659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32</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Jessica’s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Give learners 3-5 minutes to read Jessica’s story or ask a learner to read it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Note: If some of the learners are struggling with reading, you can offer to read the story out loud or ask for someone to volunteer to read to the class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Go over key points and vocabulary from the scenario to make sure everyone understood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Discuss the 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Diverse:</a:t>
            </a:r>
            <a:r>
              <a:rPr lang="en-CA" sz="1200" dirty="0">
                <a:solidFill>
                  <a:srgbClr val="000000"/>
                </a:solidFill>
                <a:effectLst/>
                <a:latin typeface="Calibri" panose="020F0502020204030204" pitchFamily="34" charset="0"/>
                <a:ea typeface="Yu Gothic Light" panose="020B0300000000000000" pitchFamily="34" charset="-128"/>
              </a:rPr>
              <a:t> with people of different cultures, races, religions, abilities, ages, genders, and sexual orientations</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Take the initiative:</a:t>
            </a:r>
            <a:r>
              <a:rPr lang="en-CA" sz="1200" dirty="0">
                <a:solidFill>
                  <a:srgbClr val="000000"/>
                </a:solidFill>
                <a:effectLst/>
                <a:latin typeface="Calibri" panose="020F0502020204030204" pitchFamily="34" charset="0"/>
                <a:ea typeface="Yu Gothic Light" panose="020B0300000000000000" pitchFamily="34" charset="-128"/>
              </a:rPr>
              <a:t> to do more than is expected of you</a:t>
            </a:r>
            <a:endParaRPr lang="en-US" sz="1200" dirty="0">
              <a:solidFill>
                <a:srgbClr val="000000"/>
              </a:solidFill>
              <a:effectLst/>
              <a:latin typeface="Calibri" panose="020F0502020204030204" pitchFamily="34" charset="0"/>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Check to see if there are any other words the learners find confusing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Ask: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Who is this story about?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What are some challenges Jessica faces in her new workplace?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Why does Jessica want to show initiative?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What else does Jessica want?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Inform the learners that the next </a:t>
            </a:r>
            <a:r>
              <a:rPr lang="en-CA" sz="1200" dirty="0">
                <a:solidFill>
                  <a:srgbClr val="FF0000"/>
                </a:solidFill>
                <a:effectLst/>
                <a:latin typeface="Calibri" panose="020F0502020204030204" pitchFamily="34" charset="0"/>
                <a:ea typeface="Times New Roman" panose="02020603050405020304" pitchFamily="18" charset="0"/>
              </a:rPr>
              <a:t>set</a:t>
            </a:r>
            <a:r>
              <a:rPr lang="en-CA" sz="1200" dirty="0">
                <a:solidFill>
                  <a:srgbClr val="000000"/>
                </a:solidFill>
                <a:effectLst/>
                <a:latin typeface="Calibri" panose="020F0502020204030204" pitchFamily="34" charset="0"/>
                <a:ea typeface="Times New Roman" panose="02020603050405020304" pitchFamily="18" charset="0"/>
              </a:rPr>
              <a:t> of activities will focus on Jessica’s story.</a:t>
            </a:r>
          </a:p>
        </p:txBody>
      </p:sp>
      <p:sp>
        <p:nvSpPr>
          <p:cNvPr id="4" name="Slide Number Placeholder 3"/>
          <p:cNvSpPr>
            <a:spLocks noGrp="1"/>
          </p:cNvSpPr>
          <p:nvPr>
            <p:ph type="sldNum" sz="quarter" idx="5"/>
          </p:nvPr>
        </p:nvSpPr>
        <p:spPr/>
        <p:txBody>
          <a:bodyPr/>
          <a:lstStyle/>
          <a:p>
            <a:fld id="{F7A1D258-4312-4579-B35D-5408F216C435}" type="slidenum">
              <a:rPr lang="en-US" smtClean="0"/>
              <a:t>28</a:t>
            </a:fld>
            <a:endParaRPr lang="en-US"/>
          </a:p>
        </p:txBody>
      </p:sp>
    </p:spTree>
    <p:extLst>
      <p:ext uri="{BB962C8B-B14F-4D97-AF65-F5344CB8AC3E}">
        <p14:creationId xmlns:p14="http://schemas.microsoft.com/office/powerpoint/2010/main" val="617615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33</a:t>
            </a:r>
          </a:p>
          <a:p>
            <a:endParaRPr lang="en-US" dirty="0"/>
          </a:p>
          <a:p>
            <a:r>
              <a:rPr lang="en-US" b="1" dirty="0"/>
              <a:t>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Ask a learner to read the instructions for the task. Then a</a:t>
            </a:r>
            <a:r>
              <a:rPr lang="en-CA" dirty="0"/>
              <a:t>sk the learners what they need to do, to check if they understood the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Allow them 3-5 minutes to complete the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share their answers in pairs or as a class. </a:t>
            </a:r>
          </a:p>
          <a:p>
            <a:endParaRPr lang="en-US" b="1" dirty="0"/>
          </a:p>
          <a:p>
            <a:pPr marL="0" indent="0">
              <a:buFontTx/>
              <a:buNone/>
            </a:pPr>
            <a:r>
              <a:rPr lang="en-CA"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Reflect </a:t>
            </a:r>
            <a:r>
              <a:rPr lang="en-CA"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(page 34)</a:t>
            </a:r>
          </a:p>
          <a:p>
            <a:pPr marL="0" indent="0">
              <a:buFontTx/>
              <a:buNone/>
            </a:pPr>
            <a:r>
              <a:rPr lang="en-CA" b="0" dirty="0"/>
              <a:t>Ask learners to think about the past when they worked or had a volunteer position.</a:t>
            </a:r>
          </a:p>
          <a:p>
            <a:pPr marL="0" indent="0">
              <a:buFontTx/>
              <a:buNone/>
            </a:pPr>
            <a:r>
              <a:rPr lang="en-CA" b="0" dirty="0"/>
              <a:t>Ask them to think about how Jessica’s experience is similar or different from theirs and to answer the reflection questions.</a:t>
            </a:r>
          </a:p>
          <a:p>
            <a:pPr marL="0" indent="0">
              <a:buFontTx/>
              <a:buNone/>
            </a:pPr>
            <a:r>
              <a:rPr lang="en-CA" b="0" dirty="0"/>
              <a:t>Ask learners to discuss their answers in pairs or small groups.</a:t>
            </a:r>
          </a:p>
          <a:p>
            <a:pPr marL="0" indent="0">
              <a:buFontTx/>
              <a:buNone/>
            </a:pPr>
            <a:endParaRPr lang="en-CA" b="0" dirty="0"/>
          </a:p>
          <a:p>
            <a:pPr marL="0" indent="0">
              <a:buFontTx/>
              <a:buNone/>
            </a:pPr>
            <a:r>
              <a:rPr lang="en-CA" b="0" dirty="0"/>
              <a:t>Ask learners to think about the future.</a:t>
            </a:r>
          </a:p>
          <a:p>
            <a:pPr marL="0" indent="0">
              <a:buFontTx/>
              <a:buNone/>
            </a:pPr>
            <a:r>
              <a:rPr lang="en-CA" b="0" dirty="0"/>
              <a:t>Ask:</a:t>
            </a:r>
          </a:p>
          <a:p>
            <a:pPr marL="285750" indent="-285750">
              <a:lnSpc>
                <a:spcPct val="115000"/>
              </a:lnSpc>
              <a:spcAft>
                <a:spcPts val="8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What are three areas you may need to work on to collaborate better?</a:t>
            </a:r>
            <a:endParaRPr lang="en-US" sz="1200" dirty="0">
              <a:solidFill>
                <a:srgbClr val="000000"/>
              </a:solidFill>
              <a:effectLst/>
              <a:latin typeface="Calibri" panose="020F0502020204030204" pitchFamily="34" charset="0"/>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Ask learners to discuss their answers in pairs or small groups.</a:t>
            </a:r>
          </a:p>
          <a:p>
            <a:endParaRPr lang="en-US" b="0" dirty="0"/>
          </a:p>
        </p:txBody>
      </p:sp>
      <p:sp>
        <p:nvSpPr>
          <p:cNvPr id="4" name="Slide Number Placeholder 3"/>
          <p:cNvSpPr>
            <a:spLocks noGrp="1"/>
          </p:cNvSpPr>
          <p:nvPr>
            <p:ph type="sldNum" sz="quarter" idx="5"/>
          </p:nvPr>
        </p:nvSpPr>
        <p:spPr/>
        <p:txBody>
          <a:bodyPr/>
          <a:lstStyle/>
          <a:p>
            <a:fld id="{F7A1D258-4312-4579-B35D-5408F216C435}" type="slidenum">
              <a:rPr lang="en-US" smtClean="0"/>
              <a:t>29</a:t>
            </a:fld>
            <a:endParaRPr lang="en-US"/>
          </a:p>
        </p:txBody>
      </p:sp>
    </p:spTree>
    <p:extLst>
      <p:ext uri="{BB962C8B-B14F-4D97-AF65-F5344CB8AC3E}">
        <p14:creationId xmlns:p14="http://schemas.microsoft.com/office/powerpoint/2010/main" val="252942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has animations. </a:t>
            </a:r>
          </a:p>
          <a:p>
            <a:endParaRPr lang="en-US" dirty="0"/>
          </a:p>
          <a:p>
            <a:r>
              <a:rPr lang="en-US" dirty="0"/>
              <a:t>Workbook, page 2</a:t>
            </a:r>
          </a:p>
          <a:p>
            <a:endParaRPr lang="en-US" dirty="0"/>
          </a:p>
          <a:p>
            <a:r>
              <a:rPr lang="en-US" dirty="0"/>
              <a:t>Determine prior knowledge by asking learners: “What is collaboration?”</a:t>
            </a:r>
          </a:p>
          <a:p>
            <a:r>
              <a:rPr lang="en-US" dirty="0"/>
              <a:t>Allow them 2 minutes to brainstorm and share ideas as a class.</a:t>
            </a:r>
          </a:p>
          <a:p>
            <a:r>
              <a:rPr lang="en-US" dirty="0"/>
              <a:t>Click to show the definition on the slide.</a:t>
            </a:r>
          </a:p>
          <a:p>
            <a:endParaRPr lang="en-US" dirty="0"/>
          </a:p>
          <a:p>
            <a:r>
              <a:rPr lang="en-US" dirty="0"/>
              <a:t>Ask:</a:t>
            </a:r>
          </a:p>
          <a:p>
            <a:r>
              <a:rPr lang="en-US" dirty="0"/>
              <a:t>- How do you show that you can collaborate?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learners 2 minutes to brainstorm and share ideas as a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definition on the slide.</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a:t>
            </a:fld>
            <a:endParaRPr lang="en-US"/>
          </a:p>
        </p:txBody>
      </p:sp>
    </p:spTree>
    <p:extLst>
      <p:ext uri="{BB962C8B-B14F-4D97-AF65-F5344CB8AC3E}">
        <p14:creationId xmlns:p14="http://schemas.microsoft.com/office/powerpoint/2010/main" val="1097531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35</a:t>
            </a:r>
          </a:p>
          <a:p>
            <a:endParaRPr lang="en-US" dirty="0"/>
          </a:p>
          <a:p>
            <a:pPr>
              <a:lnSpc>
                <a:spcPct val="115000"/>
              </a:lnSpc>
              <a:spcAft>
                <a:spcPts val="800"/>
              </a:spcAft>
            </a:pPr>
            <a:r>
              <a:rPr lang="en-US" b="1" dirty="0"/>
              <a:t>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learners to </a:t>
            </a:r>
            <a:r>
              <a:rPr lang="en-CA" dirty="0"/>
              <a:t>read the instructions for the task. </a:t>
            </a:r>
            <a:r>
              <a:rPr lang="en-CA" b="0" dirty="0"/>
              <a:t>Then ask them what </a:t>
            </a:r>
            <a:r>
              <a:rPr lang="en-CA" dirty="0"/>
              <a:t>they need to do, to check if they understood the instructions. Allow them 2-3 minutes to complete the task. </a:t>
            </a:r>
          </a:p>
          <a:p>
            <a:r>
              <a:rPr lang="en-US" dirty="0"/>
              <a:t>Ask the learners to share their answers in pairs or as a class.</a:t>
            </a:r>
          </a:p>
          <a:p>
            <a:endParaRPr lang="en-US" dirty="0"/>
          </a:p>
          <a:p>
            <a:r>
              <a:rPr lang="en-US" b="1" dirty="0"/>
              <a:t>Reflect</a:t>
            </a:r>
          </a:p>
          <a:p>
            <a:r>
              <a:rPr lang="en-US" dirty="0"/>
              <a:t>Ask the learners to think about their past experience first and answer the reflection question.</a:t>
            </a:r>
          </a:p>
          <a:p>
            <a:r>
              <a:rPr lang="en-US" dirty="0"/>
              <a:t>Then ask them to think about the future and to answer the second reflection question.</a:t>
            </a:r>
          </a:p>
        </p:txBody>
      </p:sp>
      <p:sp>
        <p:nvSpPr>
          <p:cNvPr id="4" name="Slide Number Placeholder 3"/>
          <p:cNvSpPr>
            <a:spLocks noGrp="1"/>
          </p:cNvSpPr>
          <p:nvPr>
            <p:ph type="sldNum" sz="quarter" idx="5"/>
          </p:nvPr>
        </p:nvSpPr>
        <p:spPr/>
        <p:txBody>
          <a:bodyPr/>
          <a:lstStyle/>
          <a:p>
            <a:fld id="{F7A1D258-4312-4579-B35D-5408F216C435}" type="slidenum">
              <a:rPr lang="en-US" smtClean="0"/>
              <a:t>30</a:t>
            </a:fld>
            <a:endParaRPr lang="en-US"/>
          </a:p>
        </p:txBody>
      </p:sp>
    </p:spTree>
    <p:extLst>
      <p:ext uri="{BB962C8B-B14F-4D97-AF65-F5344CB8AC3E}">
        <p14:creationId xmlns:p14="http://schemas.microsoft.com/office/powerpoint/2010/main" val="1303561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 36</a:t>
            </a:r>
          </a:p>
          <a:p>
            <a:endParaRPr lang="en-US" dirty="0"/>
          </a:p>
          <a:p>
            <a:r>
              <a:rPr lang="en-US" dirty="0"/>
              <a:t>Ask: </a:t>
            </a:r>
            <a:endParaRPr lang="en-US" dirty="0">
              <a:cs typeface="Calibri"/>
            </a:endParaRPr>
          </a:p>
          <a:p>
            <a:pPr marL="171450" indent="-171450">
              <a:buFontTx/>
              <a:buChar char="-"/>
            </a:pPr>
            <a:r>
              <a:rPr lang="en-US" dirty="0"/>
              <a:t>Is it easy or difficult for you to work well with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How can collaborating with others help you in this program? How can collaborating help you at work?</a:t>
            </a:r>
          </a:p>
          <a:p>
            <a:endParaRPr lang="en-US" dirty="0"/>
          </a:p>
          <a:p>
            <a:r>
              <a:rPr lang="en-US" dirty="0"/>
              <a:t>Ask a few learners to share their answers.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first paragraph. Read out loud from the slide to the class. Ask them if they agree and if they have another example to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Repeat the same steps for all 4 paragraphs.</a:t>
            </a:r>
          </a:p>
          <a:p>
            <a:endParaRPr lang="en-US" dirty="0"/>
          </a:p>
          <a:p>
            <a:r>
              <a:rPr lang="en-US" dirty="0"/>
              <a:t>Activity time: 10 minutes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31</a:t>
            </a:fld>
            <a:endParaRPr lang="en-US"/>
          </a:p>
        </p:txBody>
      </p:sp>
    </p:spTree>
    <p:extLst>
      <p:ext uri="{BB962C8B-B14F-4D97-AF65-F5344CB8AC3E}">
        <p14:creationId xmlns:p14="http://schemas.microsoft.com/office/powerpoint/2010/main" val="3231085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endParaRPr lang="en-CA" dirty="0"/>
          </a:p>
          <a:p>
            <a:r>
              <a:rPr lang="en-CA" dirty="0"/>
              <a:t>Workbook, page 36-37</a:t>
            </a:r>
          </a:p>
          <a:p>
            <a:endParaRPr lang="en-CA" dirty="0"/>
          </a:p>
          <a:p>
            <a:r>
              <a:rPr lang="en-CA" dirty="0"/>
              <a:t>Elicit ideas from learners about why they think Jessica should collaborate, then ask them to do the task on pages 36-37.</a:t>
            </a:r>
          </a:p>
          <a:p>
            <a:pPr marL="0" indent="0">
              <a:buFontTx/>
              <a:buNone/>
            </a:pPr>
            <a:endParaRPr lang="en-CA" dirty="0"/>
          </a:p>
          <a:p>
            <a:pPr marL="0" indent="0">
              <a:buFontTx/>
              <a:buNone/>
            </a:pPr>
            <a:r>
              <a:rPr lang="en-CA" b="1" dirty="0"/>
              <a:t>Task </a:t>
            </a:r>
            <a:r>
              <a:rPr lang="en-CA" b="0" dirty="0"/>
              <a:t>(pages 36-37)</a:t>
            </a:r>
          </a:p>
          <a:p>
            <a:pPr marL="0" indent="0">
              <a:buFontTx/>
              <a:buNone/>
            </a:pPr>
            <a:r>
              <a:rPr lang="en-CA" dirty="0"/>
              <a:t>Have a learner read the instructions and the first sentence that has been done as an example. Or allow the learners 1 minute to read it to themselves. </a:t>
            </a:r>
          </a:p>
          <a:p>
            <a:pPr marL="0" indent="0">
              <a:buFontTx/>
              <a:buNone/>
            </a:pPr>
            <a:r>
              <a:rPr lang="en-CA" dirty="0"/>
              <a:t>Ask the learners to repeat what they need to do, to check if they understood the instructions. Allow them 5 minutes to complete the task. When the learners complete the task, ask them to share their ideas as a class or in pairs. </a:t>
            </a:r>
          </a:p>
          <a:p>
            <a:pPr marL="0" indent="0">
              <a:buFontTx/>
              <a:buNone/>
            </a:pPr>
            <a:endParaRPr lang="en-CA" dirty="0"/>
          </a:p>
          <a:p>
            <a:pPr marL="0" indent="0">
              <a:buFontTx/>
              <a:buNone/>
            </a:pPr>
            <a:r>
              <a:rPr lang="en-CA" b="1" dirty="0"/>
              <a:t>Reflect </a:t>
            </a:r>
            <a:r>
              <a:rPr lang="en-CA" b="0" dirty="0"/>
              <a:t>(page 37)</a:t>
            </a:r>
            <a:endParaRPr lang="en-CA" dirty="0"/>
          </a:p>
          <a:p>
            <a:pPr marL="0" indent="0">
              <a:buFontTx/>
              <a:buNone/>
            </a:pPr>
            <a:r>
              <a:rPr lang="en-CA" dirty="0"/>
              <a:t>Allow the learners 5 minutes to reflect on the questions. They can use the space to write their answers/ideas.</a:t>
            </a:r>
          </a:p>
          <a:p>
            <a:pPr marL="0" indent="0">
              <a:buFontTx/>
              <a:buNone/>
            </a:pPr>
            <a:r>
              <a:rPr lang="en-CA" dirty="0"/>
              <a:t>When they complete, ask them to share their answers in pairs or as a class.</a:t>
            </a:r>
          </a:p>
          <a:p>
            <a:endParaRPr lang="en-CA" dirty="0"/>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32</a:t>
            </a:fld>
            <a:endParaRPr lang="en-US"/>
          </a:p>
        </p:txBody>
      </p:sp>
    </p:spTree>
    <p:extLst>
      <p:ext uri="{BB962C8B-B14F-4D97-AF65-F5344CB8AC3E}">
        <p14:creationId xmlns:p14="http://schemas.microsoft.com/office/powerpoint/2010/main" val="1284114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38</a:t>
            </a:r>
          </a:p>
          <a:p>
            <a:pPr marL="0" indent="0">
              <a:buFontTx/>
              <a:buNone/>
            </a:pPr>
            <a:endParaRPr lang="en-CA" dirty="0"/>
          </a:p>
          <a:p>
            <a:pPr marL="0" indent="0">
              <a:buFontTx/>
              <a:buNone/>
            </a:pPr>
            <a:r>
              <a:rPr lang="en-CA" dirty="0"/>
              <a:t>Let the learners know you will be discussing some strategies for better collaboration.</a:t>
            </a:r>
          </a:p>
          <a:p>
            <a:pPr marL="0" indent="0">
              <a:buFontTx/>
              <a:buNone/>
            </a:pPr>
            <a:r>
              <a:rPr lang="en-CA" dirty="0"/>
              <a:t>Ask the learners:</a:t>
            </a:r>
          </a:p>
          <a:p>
            <a:pPr marL="171450" indent="-171450">
              <a:buFontTx/>
              <a:buChar char="-"/>
            </a:pPr>
            <a:r>
              <a:rPr lang="en-CA" dirty="0"/>
              <a:t>What does “strategy” mean?</a:t>
            </a:r>
          </a:p>
          <a:p>
            <a:pPr marL="0" indent="0">
              <a:buFontTx/>
              <a:buNone/>
            </a:pPr>
            <a:r>
              <a:rPr lang="en-CA" dirty="0"/>
              <a:t>Note: if the learners have learned about strategies in previous units or scenarios, you can use this as an opportunity to review.</a:t>
            </a:r>
          </a:p>
          <a:p>
            <a:pPr marL="0" indent="0">
              <a:buFontTx/>
              <a:buNone/>
            </a:pPr>
            <a:endParaRPr lang="en-CA" dirty="0"/>
          </a:p>
          <a:p>
            <a:pPr marL="0" indent="0">
              <a:buFontTx/>
              <a:buNone/>
            </a:pPr>
            <a:endParaRPr lang="en-CA" b="1" dirty="0"/>
          </a:p>
          <a:p>
            <a:pPr marL="0" indent="0">
              <a:buFontTx/>
              <a:buNone/>
            </a:pPr>
            <a:r>
              <a:rPr lang="en-CA" b="1" dirty="0"/>
              <a:t>Reflect</a:t>
            </a:r>
          </a:p>
          <a:p>
            <a:pPr marL="0" indent="0">
              <a:buFontTx/>
              <a:buNone/>
            </a:pPr>
            <a:r>
              <a:rPr lang="en-CA" b="0" dirty="0"/>
              <a:t>Allow the learners 5 minutes to reflect on the questions.</a:t>
            </a:r>
          </a:p>
          <a:p>
            <a:pPr marL="0" indent="0">
              <a:buFontTx/>
              <a:buNone/>
            </a:pPr>
            <a:r>
              <a:rPr lang="en-CA" b="0" dirty="0"/>
              <a:t>Let the learners know they can refer back to the story (on page 32)  if they cannot remember Jessica’s challenges.</a:t>
            </a:r>
          </a:p>
          <a:p>
            <a:pPr marL="0" indent="0">
              <a:buFontTx/>
              <a:buNone/>
            </a:pPr>
            <a:r>
              <a:rPr lang="en-CA" b="0" dirty="0"/>
              <a:t>They can use the space in the workbook to write their ideas.</a:t>
            </a:r>
          </a:p>
          <a:p>
            <a:pPr marL="0" indent="0">
              <a:buFontTx/>
              <a:buNone/>
            </a:pPr>
            <a:r>
              <a:rPr lang="en-CA" b="0" dirty="0"/>
              <a:t>Ask them to share their answers/ideas in pairs or as a class.</a:t>
            </a:r>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33</a:t>
            </a:fld>
            <a:endParaRPr lang="en-US"/>
          </a:p>
        </p:txBody>
      </p:sp>
    </p:spTree>
    <p:extLst>
      <p:ext uri="{BB962C8B-B14F-4D97-AF65-F5344CB8AC3E}">
        <p14:creationId xmlns:p14="http://schemas.microsoft.com/office/powerpoint/2010/main" val="1395660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38-49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take the initiative </a:t>
            </a:r>
            <a:r>
              <a:rPr lang="en-CA" sz="1200" dirty="0"/>
              <a:t>(page 39)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set and respect boundaries </a:t>
            </a:r>
            <a:r>
              <a:rPr lang="en-CA" sz="1200" dirty="0"/>
              <a:t>(page 42)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work in a diverse and inclusive workplace (page 46)</a:t>
            </a:r>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Say: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ea typeface="Yu Gothic Light" panose="020B0300000000000000" pitchFamily="34" charset="-128"/>
              </a:rPr>
              <a:t>There are many strategies that can help you collaborate more easily. You can choose the ones that work for you. Experts recommend you use different types of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Say: </a:t>
            </a:r>
          </a:p>
          <a:p>
            <a:pPr marL="171450" indent="-171450">
              <a:buFontTx/>
              <a:buChar char="-"/>
            </a:pPr>
            <a:r>
              <a:rPr lang="en-CA" b="0" dirty="0"/>
              <a:t>These are the strategies we will explore and practise in this section:</a:t>
            </a:r>
          </a:p>
          <a:p>
            <a:pPr marL="171450" indent="-171450">
              <a:spcBef>
                <a:spcPts val="1200"/>
              </a:spcBef>
              <a:spcAft>
                <a:spcPts val="1200"/>
              </a:spcAft>
              <a:buFont typeface="Arial" panose="020B0604020202020204" pitchFamily="34" charset="0"/>
              <a:buChar char="•"/>
            </a:pPr>
            <a:r>
              <a:rPr lang="en-CA" b="0" dirty="0"/>
              <a:t>Click to show the first set: </a:t>
            </a:r>
            <a:r>
              <a:rPr lang="en-US" sz="1200" dirty="0"/>
              <a:t>Strategies to take the initiative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a:t>Click to show the second set: </a:t>
            </a:r>
            <a:r>
              <a:rPr lang="en-US" sz="1200" dirty="0"/>
              <a:t>Strategies to set and respect boundaries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Click to show the third set: Strategies to work in a diverse and inclusive workplace</a:t>
            </a:r>
          </a:p>
          <a:p>
            <a:pPr marL="171450" indent="-171450">
              <a:buFont typeface="Arial" panose="020B0604020202020204" pitchFamily="34" charset="0"/>
              <a:buChar char="•"/>
            </a:pPr>
            <a:endParaRPr lang="en-US" sz="120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34</a:t>
            </a:fld>
            <a:endParaRPr lang="en-US"/>
          </a:p>
        </p:txBody>
      </p:sp>
    </p:spTree>
    <p:extLst>
      <p:ext uri="{BB962C8B-B14F-4D97-AF65-F5344CB8AC3E}">
        <p14:creationId xmlns:p14="http://schemas.microsoft.com/office/powerpoint/2010/main" val="472096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pPr marL="0" indent="0">
              <a:buFontTx/>
              <a:buNone/>
            </a:pPr>
            <a:endParaRPr lang="en-CA" dirty="0"/>
          </a:p>
          <a:p>
            <a:pPr marL="0" indent="0">
              <a:buFontTx/>
              <a:buNone/>
            </a:pPr>
            <a:r>
              <a:rPr lang="en-CA" dirty="0"/>
              <a:t>Workbook, pages 39-41</a:t>
            </a:r>
          </a:p>
          <a:p>
            <a:pPr marL="0" indent="0">
              <a:buFontTx/>
              <a:buNone/>
            </a:pPr>
            <a:endParaRPr lang="en-CA" b="0" dirty="0"/>
          </a:p>
          <a:p>
            <a:pPr marL="0" indent="0">
              <a:buFontTx/>
              <a:buNone/>
            </a:pPr>
            <a:r>
              <a:rPr lang="en-CA" b="0" dirty="0"/>
              <a:t>Ask:</a:t>
            </a:r>
          </a:p>
          <a:p>
            <a:pPr marL="0" indent="0">
              <a:buFontTx/>
              <a:buNone/>
            </a:pPr>
            <a:r>
              <a:rPr lang="en-CA" b="0" dirty="0"/>
              <a:t>- What are the strategies Jessica can use to know when to take the initiative?</a:t>
            </a:r>
          </a:p>
          <a:p>
            <a:pPr marL="0" indent="0">
              <a:buFontTx/>
              <a:buNone/>
            </a:pPr>
            <a:r>
              <a:rPr lang="en-CA" b="0" dirty="0"/>
              <a:t>Allow learners to share their ideas.</a:t>
            </a:r>
          </a:p>
          <a:p>
            <a:pPr marL="0" indent="0">
              <a:buFontTx/>
              <a:buNone/>
            </a:pPr>
            <a:r>
              <a:rPr lang="en-CA" b="0" dirty="0"/>
              <a:t>Say:</a:t>
            </a:r>
          </a:p>
          <a:p>
            <a:pPr marL="0" indent="0">
              <a:buFontTx/>
              <a:buNone/>
            </a:pPr>
            <a:r>
              <a:rPr lang="en-CA" b="0" dirty="0"/>
              <a:t>- Open the workbooks on page 39.</a:t>
            </a:r>
          </a:p>
          <a:p>
            <a:pPr marL="0" indent="0">
              <a:buFontTx/>
              <a:buNone/>
            </a:pPr>
            <a:r>
              <a:rPr lang="en-CA" b="0" dirty="0"/>
              <a:t>Read the information in the pink box out loud to the class.</a:t>
            </a:r>
          </a:p>
          <a:p>
            <a:pPr marL="0" indent="0">
              <a:buFontTx/>
              <a:buNone/>
            </a:pPr>
            <a:endParaRPr lang="en-CA" b="0" dirty="0"/>
          </a:p>
          <a:p>
            <a:pPr marL="0" indent="0">
              <a:buFontTx/>
              <a:buNone/>
            </a:pPr>
            <a:r>
              <a:rPr lang="en-CA" b="0" dirty="0"/>
              <a:t>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Self-starter:</a:t>
            </a:r>
            <a:r>
              <a:rPr lang="en-CA" sz="1200" dirty="0">
                <a:solidFill>
                  <a:srgbClr val="000000"/>
                </a:solidFill>
                <a:effectLst/>
                <a:latin typeface="Calibri" panose="020F0502020204030204" pitchFamily="34" charset="0"/>
                <a:ea typeface="Yu Gothic Light" panose="020B0300000000000000" pitchFamily="34" charset="-128"/>
              </a:rPr>
              <a:t> a worker who takes the initiative</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Workflow:</a:t>
            </a:r>
            <a:r>
              <a:rPr lang="en-CA" sz="1200" dirty="0">
                <a:solidFill>
                  <a:srgbClr val="000000"/>
                </a:solidFill>
                <a:effectLst/>
                <a:latin typeface="Calibri" panose="020F0502020204030204" pitchFamily="34" charset="0"/>
                <a:ea typeface="Yu Gothic Light" panose="020B0300000000000000" pitchFamily="34" charset="-128"/>
              </a:rPr>
              <a:t> the order of steps to complete a task</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dirty="0"/>
          </a:p>
          <a:p>
            <a:pPr marL="0" indent="0">
              <a:buFontTx/>
              <a:buNone/>
            </a:pPr>
            <a:r>
              <a:rPr lang="en-CA" b="0" dirty="0"/>
              <a:t>Click to show first strategy.</a:t>
            </a:r>
          </a:p>
          <a:p>
            <a:pPr marL="0" indent="0">
              <a:buFontTx/>
              <a:buNone/>
            </a:pPr>
            <a:r>
              <a:rPr lang="en-CA" b="0" dirty="0"/>
              <a:t>Ask a learner to read to the class the explanation in the workbook for “learn what taking initiative means”.</a:t>
            </a:r>
          </a:p>
          <a:p>
            <a:pPr marL="0" indent="0">
              <a:buFontTx/>
              <a:buNone/>
            </a:pPr>
            <a:r>
              <a:rPr lang="en-CA" b="0" dirty="0"/>
              <a:t>Repeat the process for the other strategies.</a:t>
            </a:r>
          </a:p>
          <a:p>
            <a:pPr marL="0" indent="0">
              <a:buFontTx/>
              <a:buNone/>
            </a:pPr>
            <a:endParaRPr lang="en-CA" b="0" dirty="0"/>
          </a:p>
          <a:p>
            <a:pPr marL="0" indent="0">
              <a:buFontTx/>
              <a:buNone/>
            </a:pPr>
            <a:r>
              <a:rPr lang="en-CA" b="1" dirty="0"/>
              <a:t>Task </a:t>
            </a:r>
            <a:r>
              <a:rPr lang="en-CA" b="0" dirty="0"/>
              <a:t>(pages 40)</a:t>
            </a:r>
          </a:p>
          <a:p>
            <a:pPr marL="0" indent="0">
              <a:buFontTx/>
              <a:buNone/>
            </a:pPr>
            <a:r>
              <a:rPr lang="en-CA" b="0" dirty="0"/>
              <a:t>Explain the task to learners.</a:t>
            </a:r>
          </a:p>
          <a:p>
            <a:pPr marL="0" indent="0">
              <a:buFontTx/>
              <a:buNone/>
            </a:pPr>
            <a:r>
              <a:rPr lang="en-CA" b="0" dirty="0"/>
              <a:t>Ask the learners to repeat back the steps to make sure they understood.</a:t>
            </a:r>
          </a:p>
          <a:p>
            <a:pPr marL="0" indent="0">
              <a:buFontTx/>
              <a:buNone/>
            </a:pPr>
            <a:r>
              <a:rPr lang="en-CA" b="0" dirty="0"/>
              <a:t>Give learners 5-6 minutes to complete the task.</a:t>
            </a:r>
          </a:p>
          <a:p>
            <a:pPr marL="0" indent="0">
              <a:buFontTx/>
              <a:buNone/>
            </a:pPr>
            <a:r>
              <a:rPr lang="en-CA" b="0" dirty="0"/>
              <a:t>Check the answers with the class.</a:t>
            </a:r>
          </a:p>
          <a:p>
            <a:pPr marL="0" indent="0">
              <a:buFontTx/>
              <a:buNone/>
            </a:pPr>
            <a:endParaRPr lang="en-CA" b="0" dirty="0"/>
          </a:p>
          <a:p>
            <a:pPr marL="0" indent="0">
              <a:buFontTx/>
              <a:buNone/>
            </a:pPr>
            <a:r>
              <a:rPr lang="en-CA" b="1" dirty="0"/>
              <a:t>Reflect</a:t>
            </a:r>
            <a:r>
              <a:rPr lang="en-CA" b="0" dirty="0"/>
              <a:t> (page 41)</a:t>
            </a:r>
          </a:p>
          <a:p>
            <a:pPr marL="0" indent="0">
              <a:buFontTx/>
              <a:buNone/>
            </a:pPr>
            <a:r>
              <a:rPr lang="en-CA" b="0" dirty="0"/>
              <a:t>Ask learners to think about their own experience from the past.</a:t>
            </a:r>
          </a:p>
          <a:p>
            <a:pPr marL="0" indent="0">
              <a:buFontTx/>
              <a:buNone/>
            </a:pPr>
            <a:r>
              <a:rPr lang="en-CA" b="0" dirty="0"/>
              <a:t>Ask them to answer the first two reflection questions.</a:t>
            </a:r>
          </a:p>
          <a:p>
            <a:pPr marL="0" indent="0">
              <a:buFontTx/>
              <a:buNone/>
            </a:pPr>
            <a:r>
              <a:rPr lang="en-CA" b="0" dirty="0"/>
              <a:t>Learners can work and share in small groups or pairs.</a:t>
            </a:r>
          </a:p>
          <a:p>
            <a:pPr marL="0" indent="0">
              <a:buFontTx/>
              <a:buNone/>
            </a:pPr>
            <a:endParaRPr lang="en-CA" b="0" dirty="0"/>
          </a:p>
          <a:p>
            <a:pPr marL="0" indent="0">
              <a:buFontTx/>
              <a:buNone/>
            </a:pPr>
            <a:r>
              <a:rPr lang="en-CA" b="0" dirty="0"/>
              <a:t>Ask learners to think about the future and to answer the other two 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Learners can work and share in small groups or pairs.</a:t>
            </a:r>
          </a:p>
          <a:p>
            <a:pPr marL="0" indent="0">
              <a:buFontTx/>
              <a:buNone/>
            </a:pPr>
            <a:endParaRPr lang="en-CA" b="0" dirty="0"/>
          </a:p>
          <a:p>
            <a:pPr marL="0" indent="0">
              <a:buFontTx/>
              <a:buNone/>
            </a:pPr>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35</a:t>
            </a:fld>
            <a:endParaRPr lang="en-US"/>
          </a:p>
        </p:txBody>
      </p:sp>
    </p:spTree>
    <p:extLst>
      <p:ext uri="{BB962C8B-B14F-4D97-AF65-F5344CB8AC3E}">
        <p14:creationId xmlns:p14="http://schemas.microsoft.com/office/powerpoint/2010/main" val="4207530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pPr marL="0" indent="0">
              <a:buFontTx/>
              <a:buNone/>
            </a:pPr>
            <a:endParaRPr lang="en-CA" dirty="0"/>
          </a:p>
          <a:p>
            <a:pPr marL="0" indent="0">
              <a:buFontTx/>
              <a:buNone/>
            </a:pPr>
            <a:r>
              <a:rPr lang="en-CA" dirty="0"/>
              <a:t>Workbook, pages 42-44</a:t>
            </a:r>
          </a:p>
          <a:p>
            <a:pPr marL="0" indent="0">
              <a:buFontTx/>
              <a:buNone/>
            </a:pPr>
            <a:endParaRPr lang="en-CA" b="0" dirty="0"/>
          </a:p>
          <a:p>
            <a:pPr marL="0" indent="0">
              <a:buFontTx/>
              <a:buNone/>
            </a:pPr>
            <a:r>
              <a:rPr lang="en-CA" b="0" dirty="0"/>
              <a:t>Ask:</a:t>
            </a:r>
          </a:p>
          <a:p>
            <a:pPr marL="0" indent="0">
              <a:buFontTx/>
              <a:buNone/>
            </a:pPr>
            <a:r>
              <a:rPr lang="en-CA" b="0" dirty="0"/>
              <a:t>- What are the strategies Jessica can use </a:t>
            </a:r>
            <a:r>
              <a:rPr lang="en-US" sz="1200" b="0" dirty="0">
                <a:solidFill>
                  <a:srgbClr val="5A8E22"/>
                </a:solidFill>
                <a:effectLst/>
                <a:ea typeface="Times New Roman" panose="02020603050405020304" pitchFamily="18" charset="0"/>
                <a:cs typeface="Calibri" panose="020F0502020204030204" pitchFamily="34" charset="0"/>
              </a:rPr>
              <a:t>to set and respect boundaries</a:t>
            </a:r>
            <a:r>
              <a:rPr lang="en-CA" b="0" dirty="0"/>
              <a:t>?</a:t>
            </a:r>
          </a:p>
          <a:p>
            <a:pPr marL="0" indent="0">
              <a:buFontTx/>
              <a:buNone/>
            </a:pPr>
            <a:r>
              <a:rPr lang="en-CA" b="0" dirty="0"/>
              <a:t>Allow learners to share their ideas.</a:t>
            </a:r>
          </a:p>
          <a:p>
            <a:pPr marL="0" indent="0">
              <a:buFontTx/>
              <a:buNone/>
            </a:pPr>
            <a:r>
              <a:rPr lang="en-CA" b="0" dirty="0"/>
              <a:t>Say:</a:t>
            </a:r>
          </a:p>
          <a:p>
            <a:pPr marL="0" indent="0">
              <a:buFontTx/>
              <a:buNone/>
            </a:pPr>
            <a:r>
              <a:rPr lang="en-CA" b="0" dirty="0"/>
              <a:t>- Open the workbooks on page 42.</a:t>
            </a:r>
          </a:p>
          <a:p>
            <a:pPr marL="0" indent="0">
              <a:buFontTx/>
              <a:buNone/>
            </a:pPr>
            <a:r>
              <a:rPr lang="en-CA" b="0" dirty="0"/>
              <a:t>Read the information in the pink box out loud to the class.</a:t>
            </a:r>
          </a:p>
          <a:p>
            <a:pPr marL="0" indent="0">
              <a:buFontTx/>
              <a:buNone/>
            </a:pPr>
            <a:endParaRPr lang="en-CA" b="0" dirty="0"/>
          </a:p>
          <a:p>
            <a:pPr marL="0" indent="0">
              <a:buFontTx/>
              <a:buNone/>
            </a:pPr>
            <a:r>
              <a:rPr lang="en-CA" b="0" dirty="0"/>
              <a:t>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Set a boundary: </a:t>
            </a:r>
            <a:r>
              <a:rPr lang="en-CA" sz="1200" dirty="0">
                <a:solidFill>
                  <a:srgbClr val="000000"/>
                </a:solidFill>
                <a:effectLst/>
                <a:latin typeface="Calibri" panose="020F0502020204030204" pitchFamily="34" charset="0"/>
                <a:ea typeface="Yu Gothic Light" panose="020B0300000000000000" pitchFamily="34" charset="-128"/>
              </a:rPr>
              <a:t>let others know how you would like to be treated so you feel respected and safe. This helps others know what is okay and not okay.</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dirty="0"/>
          </a:p>
          <a:p>
            <a:pPr marL="0" indent="0">
              <a:buFontTx/>
              <a:buNone/>
            </a:pPr>
            <a:r>
              <a:rPr lang="en-CA" b="0" dirty="0"/>
              <a:t>Click to show first strategy.</a:t>
            </a:r>
          </a:p>
          <a:p>
            <a:pPr marL="0" indent="0">
              <a:buFontTx/>
              <a:buNone/>
            </a:pPr>
            <a:r>
              <a:rPr lang="en-CA" b="0" dirty="0"/>
              <a:t>Ask a learner to read to the class the explanation in the workbook for “learn what taking initiative means”.</a:t>
            </a:r>
          </a:p>
          <a:p>
            <a:pPr marL="0" indent="0">
              <a:buFontTx/>
              <a:buNone/>
            </a:pPr>
            <a:r>
              <a:rPr lang="en-CA" b="0" dirty="0"/>
              <a:t>Repeat the process for the other strategies.</a:t>
            </a:r>
          </a:p>
          <a:p>
            <a:pPr marL="0" indent="0">
              <a:buFontTx/>
              <a:buNone/>
            </a:pPr>
            <a:endParaRPr lang="en-CA" b="0" dirty="0"/>
          </a:p>
          <a:p>
            <a:pPr marL="0" indent="0">
              <a:buFontTx/>
              <a:buNone/>
            </a:pPr>
            <a:r>
              <a:rPr lang="en-CA" b="1" dirty="0"/>
              <a:t>Task </a:t>
            </a:r>
            <a:r>
              <a:rPr lang="en-CA" b="0" dirty="0"/>
              <a:t>(page 44)</a:t>
            </a:r>
          </a:p>
          <a:p>
            <a:pPr marL="0" indent="0">
              <a:buFontTx/>
              <a:buNone/>
            </a:pPr>
            <a:r>
              <a:rPr lang="en-CA" b="0" dirty="0"/>
              <a:t>Explain the task to learners.</a:t>
            </a:r>
          </a:p>
          <a:p>
            <a:pPr marL="0" indent="0">
              <a:buFontTx/>
              <a:buNone/>
            </a:pPr>
            <a:r>
              <a:rPr lang="en-CA" b="0" dirty="0"/>
              <a:t>Do the first example together with the whole class.</a:t>
            </a:r>
          </a:p>
          <a:p>
            <a:pPr marL="0" indent="0">
              <a:buFontTx/>
              <a:buNone/>
            </a:pPr>
            <a:r>
              <a:rPr lang="en-CA" b="0" dirty="0"/>
              <a:t>Give learners 5-6 minutes to complete the task.</a:t>
            </a:r>
          </a:p>
          <a:p>
            <a:pPr marL="0" indent="0">
              <a:buFontTx/>
              <a:buNone/>
            </a:pPr>
            <a:r>
              <a:rPr lang="en-CA" b="0" dirty="0"/>
              <a:t>Check the answers with the class.</a:t>
            </a:r>
          </a:p>
          <a:p>
            <a:pPr marL="0" indent="0">
              <a:buFontTx/>
              <a:buNone/>
            </a:pPr>
            <a:endParaRPr lang="en-CA" b="0" dirty="0"/>
          </a:p>
          <a:p>
            <a:pPr marL="0" indent="0">
              <a:buFontTx/>
              <a:buNone/>
            </a:pPr>
            <a:r>
              <a:rPr lang="en-CA" b="1" dirty="0"/>
              <a:t>Reflect</a:t>
            </a:r>
            <a:r>
              <a:rPr lang="en-CA" b="0" dirty="0"/>
              <a:t> (page 45)</a:t>
            </a:r>
          </a:p>
          <a:p>
            <a:pPr marL="0" indent="0">
              <a:buFontTx/>
              <a:buNone/>
            </a:pPr>
            <a:r>
              <a:rPr lang="en-CA" b="0" dirty="0"/>
              <a:t>Ask learners to think about their own experience.</a:t>
            </a:r>
          </a:p>
          <a:p>
            <a:pPr marL="0" indent="0">
              <a:buFontTx/>
              <a:buNone/>
            </a:pPr>
            <a:r>
              <a:rPr lang="en-CA" b="0" dirty="0"/>
              <a:t>Ask them to answer the reflection questions.</a:t>
            </a:r>
          </a:p>
          <a:p>
            <a:pPr marL="0" indent="0">
              <a:buFontTx/>
              <a:buNone/>
            </a:pPr>
            <a:r>
              <a:rPr lang="en-CA" b="0" dirty="0"/>
              <a:t>Learners can work and share in small groups or pairs.</a:t>
            </a:r>
          </a:p>
          <a:p>
            <a:pPr marL="0" indent="0">
              <a:buFontTx/>
              <a:buNone/>
            </a:pPr>
            <a:endParaRPr lang="en-CA" b="0" dirty="0"/>
          </a:p>
          <a:p>
            <a:pPr marL="0" indent="0">
              <a:buFontTx/>
              <a:buNone/>
            </a:pPr>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36</a:t>
            </a:fld>
            <a:endParaRPr lang="en-US"/>
          </a:p>
        </p:txBody>
      </p:sp>
    </p:spTree>
    <p:extLst>
      <p:ext uri="{BB962C8B-B14F-4D97-AF65-F5344CB8AC3E}">
        <p14:creationId xmlns:p14="http://schemas.microsoft.com/office/powerpoint/2010/main" val="1088259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pPr marL="0" indent="0">
              <a:buFontTx/>
              <a:buNone/>
            </a:pPr>
            <a:endParaRPr lang="en-CA" dirty="0"/>
          </a:p>
          <a:p>
            <a:pPr marL="0" indent="0">
              <a:buFontTx/>
              <a:buNone/>
            </a:pPr>
            <a:r>
              <a:rPr lang="en-CA" dirty="0"/>
              <a:t>Workbook, pages 46-49</a:t>
            </a:r>
          </a:p>
          <a:p>
            <a:pPr marL="0" indent="0">
              <a:buFontTx/>
              <a:buNone/>
            </a:pPr>
            <a:endParaRPr lang="en-CA" b="0" dirty="0"/>
          </a:p>
          <a:p>
            <a:pPr marL="0" indent="0">
              <a:buFontTx/>
              <a:buNone/>
            </a:pPr>
            <a:r>
              <a:rPr lang="en-CA" b="0" dirty="0"/>
              <a:t>Ask:</a:t>
            </a:r>
          </a:p>
          <a:p>
            <a:pPr marL="0" indent="0">
              <a:buFontTx/>
              <a:buNone/>
            </a:pPr>
            <a:r>
              <a:rPr lang="en-CA" b="0" dirty="0"/>
              <a:t>- </a:t>
            </a:r>
            <a:r>
              <a:rPr lang="en-CA" dirty="0"/>
              <a:t>What are the strategies Jessica can use </a:t>
            </a:r>
            <a:r>
              <a:rPr lang="en-US" dirty="0"/>
              <a:t>to work in a diverse and inclusive workplace</a:t>
            </a:r>
            <a:r>
              <a:rPr lang="en-CA" b="0" dirty="0"/>
              <a:t>?</a:t>
            </a:r>
          </a:p>
          <a:p>
            <a:pPr marL="0" indent="0">
              <a:buFontTx/>
              <a:buNone/>
            </a:pPr>
            <a:r>
              <a:rPr lang="en-CA" b="0" dirty="0"/>
              <a:t>Allow learners to share their ideas.</a:t>
            </a:r>
          </a:p>
          <a:p>
            <a:pPr marL="0" indent="0">
              <a:buFontTx/>
              <a:buNone/>
            </a:pPr>
            <a:r>
              <a:rPr lang="en-CA" b="0" dirty="0"/>
              <a:t>Say:</a:t>
            </a:r>
          </a:p>
          <a:p>
            <a:pPr marL="0" indent="0">
              <a:buFontTx/>
              <a:buNone/>
            </a:pPr>
            <a:r>
              <a:rPr lang="en-CA" b="0" dirty="0"/>
              <a:t>- Open the workbooks on page 46.</a:t>
            </a:r>
          </a:p>
          <a:p>
            <a:pPr marL="0" indent="0">
              <a:buFontTx/>
              <a:buNone/>
            </a:pPr>
            <a:r>
              <a:rPr lang="en-CA" b="0" dirty="0"/>
              <a:t>Read the information in the pink box out loud to the class.</a:t>
            </a:r>
          </a:p>
          <a:p>
            <a:pPr marL="0" indent="0">
              <a:buFontTx/>
              <a:buNone/>
            </a:pPr>
            <a:endParaRPr lang="en-CA" b="0" dirty="0"/>
          </a:p>
          <a:p>
            <a:pPr marL="0" indent="0">
              <a:buFontTx/>
              <a:buNone/>
            </a:pPr>
            <a:r>
              <a:rPr lang="en-CA" b="0" dirty="0"/>
              <a:t>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Inclusive: </a:t>
            </a:r>
            <a:r>
              <a:rPr lang="en-CA" sz="1200" dirty="0">
                <a:solidFill>
                  <a:srgbClr val="000000"/>
                </a:solidFill>
                <a:effectLst/>
                <a:latin typeface="Calibri" panose="020F0502020204030204" pitchFamily="34" charset="0"/>
                <a:ea typeface="Yu Gothic Light" panose="020B0300000000000000" pitchFamily="34" charset="-128"/>
              </a:rPr>
              <a:t>welcoming and respecting</a:t>
            </a:r>
            <a:r>
              <a:rPr lang="en-CA" sz="1200" b="1" dirty="0">
                <a:solidFill>
                  <a:srgbClr val="000000"/>
                </a:solidFill>
                <a:effectLst/>
                <a:latin typeface="Calibri" panose="020F0502020204030204" pitchFamily="34" charset="0"/>
                <a:ea typeface="Yu Gothic Light" panose="020B0300000000000000" pitchFamily="34" charset="-128"/>
              </a:rPr>
              <a:t> </a:t>
            </a:r>
            <a:r>
              <a:rPr lang="en-CA" sz="1200" dirty="0">
                <a:solidFill>
                  <a:srgbClr val="000000"/>
                </a:solidFill>
                <a:effectLst/>
                <a:latin typeface="Calibri" panose="020F0502020204030204" pitchFamily="34" charset="0"/>
                <a:ea typeface="Yu Gothic Light" panose="020B0300000000000000" pitchFamily="34" charset="-128"/>
              </a:rPr>
              <a:t>people of different cultures, races, religions, abilities, ages, genders, and sexual orientations</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dirty="0"/>
          </a:p>
          <a:p>
            <a:pPr marL="0" indent="0">
              <a:buFontTx/>
              <a:buNone/>
            </a:pPr>
            <a:r>
              <a:rPr lang="en-CA" b="0" dirty="0"/>
              <a:t>Click to show first strategy.</a:t>
            </a:r>
          </a:p>
          <a:p>
            <a:pPr marL="0" indent="0">
              <a:buFontTx/>
              <a:buNone/>
            </a:pPr>
            <a:r>
              <a:rPr lang="en-CA" b="0" dirty="0"/>
              <a:t>Ask a learner to read to the class the explanation in the workbook for “learn what taking initiative means”.</a:t>
            </a:r>
          </a:p>
          <a:p>
            <a:pPr marL="0" indent="0">
              <a:buFontTx/>
              <a:buNone/>
            </a:pPr>
            <a:r>
              <a:rPr lang="en-CA" b="0" dirty="0"/>
              <a:t>Repeat the process for the other strategies.</a:t>
            </a:r>
          </a:p>
          <a:p>
            <a:pPr marL="0" indent="0">
              <a:buFontTx/>
              <a:buNone/>
            </a:pPr>
            <a:endParaRPr lang="en-CA" b="0" dirty="0"/>
          </a:p>
          <a:p>
            <a:pPr marL="0" indent="0">
              <a:buFontTx/>
              <a:buNone/>
            </a:pPr>
            <a:r>
              <a:rPr lang="en-CA" b="1" dirty="0"/>
              <a:t>Task </a:t>
            </a:r>
            <a:r>
              <a:rPr lang="en-CA" b="0" dirty="0"/>
              <a:t>(pages 48-49)</a:t>
            </a:r>
          </a:p>
          <a:p>
            <a:pPr marL="0" indent="0">
              <a:buFontTx/>
              <a:buNone/>
            </a:pPr>
            <a:r>
              <a:rPr lang="en-CA" b="0" dirty="0"/>
              <a:t>Explain the task to learners.</a:t>
            </a:r>
          </a:p>
          <a:p>
            <a:pPr marL="0" indent="0">
              <a:buFontTx/>
              <a:buNone/>
            </a:pPr>
            <a:r>
              <a:rPr lang="en-CA" b="0" dirty="0"/>
              <a:t>Do the first example together with the whole class.</a:t>
            </a:r>
          </a:p>
          <a:p>
            <a:pPr marL="0" indent="0">
              <a:buFontTx/>
              <a:buNone/>
            </a:pPr>
            <a:r>
              <a:rPr lang="en-CA" b="0" dirty="0"/>
              <a:t>Give learners 5-6 minutes to complete the task.</a:t>
            </a:r>
          </a:p>
          <a:p>
            <a:pPr marL="0" indent="0">
              <a:buFontTx/>
              <a:buNone/>
            </a:pPr>
            <a:r>
              <a:rPr lang="en-CA" b="0" dirty="0"/>
              <a:t>Check the answers with the class.</a:t>
            </a:r>
          </a:p>
          <a:p>
            <a:pPr marL="0" indent="0">
              <a:buFontTx/>
              <a:buNone/>
            </a:pPr>
            <a:endParaRPr lang="en-CA" b="0" dirty="0"/>
          </a:p>
          <a:p>
            <a:pPr marL="0" indent="0">
              <a:buFontTx/>
              <a:buNone/>
            </a:pPr>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37</a:t>
            </a:fld>
            <a:endParaRPr lang="en-US"/>
          </a:p>
        </p:txBody>
      </p:sp>
    </p:spTree>
    <p:extLst>
      <p:ext uri="{BB962C8B-B14F-4D97-AF65-F5344CB8AC3E}">
        <p14:creationId xmlns:p14="http://schemas.microsoft.com/office/powerpoint/2010/main" val="1055334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50</a:t>
            </a:r>
          </a:p>
          <a:p>
            <a:pPr marL="0" indent="0">
              <a:buFontTx/>
              <a:buNone/>
            </a:pPr>
            <a:endParaRPr lang="en-CA" dirty="0"/>
          </a:p>
          <a:p>
            <a:pPr marL="0" indent="0">
              <a:buFontTx/>
              <a:buNone/>
            </a:pPr>
            <a:r>
              <a:rPr lang="en-CA" dirty="0"/>
              <a:t>Allow the learners 7-10 minutes to complete the quiz. </a:t>
            </a:r>
          </a:p>
          <a:p>
            <a:pPr marL="0" indent="0">
              <a:buFontTx/>
              <a:buNone/>
            </a:pPr>
            <a:endParaRPr lang="en-CA" dirty="0"/>
          </a:p>
          <a:p>
            <a:pPr marL="0" indent="0">
              <a:buFontTx/>
              <a:buNone/>
            </a:pPr>
            <a:r>
              <a:rPr lang="en-CA" dirty="0"/>
              <a:t>Encourage them to practise the strategies and tips that they have learned in this unit. </a:t>
            </a:r>
          </a:p>
          <a:p>
            <a:pPr marL="0" indent="0">
              <a:buFontTx/>
              <a:buNone/>
            </a:pPr>
            <a:endParaRPr lang="en-CA" dirty="0"/>
          </a:p>
          <a:p>
            <a:pPr marL="0" indent="0">
              <a:buFontTx/>
              <a:buNone/>
            </a:pPr>
            <a:r>
              <a:rPr lang="en-CA" dirty="0"/>
              <a:t>As the learners are completing the quiz, you can go around and check the answers with them one-on-one. There is no right or wrong answer. However, if the learner chooses an answer that indicates that they are not applying the strategies discussed in the unit, you can ask follow up or probing questions to identify needs for coaching or other wraparound supports. </a:t>
            </a:r>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38</a:t>
            </a:fld>
            <a:endParaRPr lang="en-US"/>
          </a:p>
        </p:txBody>
      </p:sp>
    </p:spTree>
    <p:extLst>
      <p:ext uri="{BB962C8B-B14F-4D97-AF65-F5344CB8AC3E}">
        <p14:creationId xmlns:p14="http://schemas.microsoft.com/office/powerpoint/2010/main" val="1951086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pages 51</a:t>
            </a:r>
          </a:p>
          <a:p>
            <a:endParaRPr lang="en-CA" dirty="0"/>
          </a:p>
          <a:p>
            <a:r>
              <a:rPr lang="en-US" dirty="0"/>
              <a:t>Read the information on the slide out loud to the class.</a:t>
            </a:r>
          </a:p>
          <a:p>
            <a:r>
              <a:rPr lang="en-US" dirty="0"/>
              <a:t>Ask learners to open their workbooks on page 51 and ask them to read the rest of the information.</a:t>
            </a:r>
          </a:p>
          <a:p>
            <a:r>
              <a:rPr lang="en-US" dirty="0"/>
              <a:t>Ask questions to check for understanding:</a:t>
            </a:r>
          </a:p>
          <a:p>
            <a:pPr marL="171450" indent="-171450">
              <a:buFont typeface="Arial" panose="020B0604020202020204" pitchFamily="34" charset="0"/>
              <a:buChar char="•"/>
            </a:pPr>
            <a:r>
              <a:rPr lang="en-US" dirty="0"/>
              <a:t>What usually happens when you pass your probationary period?</a:t>
            </a:r>
          </a:p>
          <a:p>
            <a:pPr marL="171450" indent="-171450">
              <a:buFont typeface="Arial" panose="020B0604020202020204" pitchFamily="34" charset="0"/>
              <a:buChar char="•"/>
            </a:pPr>
            <a:r>
              <a:rPr lang="en-US" dirty="0"/>
              <a:t>Who shares the cost of the health expenses?</a:t>
            </a:r>
          </a:p>
          <a:p>
            <a:pPr marL="171450" indent="-171450">
              <a:buFont typeface="Arial" panose="020B0604020202020204" pitchFamily="34" charset="0"/>
              <a:buChar char="•"/>
            </a:pPr>
            <a:r>
              <a:rPr lang="en-US" dirty="0"/>
              <a:t>How do you pay for your portion of the health benefits?</a:t>
            </a:r>
          </a:p>
          <a:p>
            <a:pPr marL="171450" indent="-171450">
              <a:buFont typeface="Arial" panose="020B0604020202020204" pitchFamily="34" charset="0"/>
              <a:buChar char="•"/>
            </a:pPr>
            <a:r>
              <a:rPr lang="en-US" dirty="0"/>
              <a:t>Who can you add to your benefits plan?</a:t>
            </a:r>
          </a:p>
          <a:p>
            <a:pPr marL="171450" indent="-171450">
              <a:buFont typeface="Arial" panose="020B0604020202020204" pitchFamily="34" charset="0"/>
              <a:buChar char="•"/>
            </a:pPr>
            <a:r>
              <a:rPr lang="en-US" dirty="0"/>
              <a:t>Who will tell you about the benefits the company offers?</a:t>
            </a:r>
          </a:p>
        </p:txBody>
      </p:sp>
      <p:sp>
        <p:nvSpPr>
          <p:cNvPr id="4" name="Slide Number Placeholder 3"/>
          <p:cNvSpPr>
            <a:spLocks noGrp="1"/>
          </p:cNvSpPr>
          <p:nvPr>
            <p:ph type="sldNum" sz="quarter" idx="5"/>
          </p:nvPr>
        </p:nvSpPr>
        <p:spPr/>
        <p:txBody>
          <a:bodyPr/>
          <a:lstStyle/>
          <a:p>
            <a:fld id="{F7A1D258-4312-4579-B35D-5408F216C435}" type="slidenum">
              <a:rPr lang="en-US" smtClean="0"/>
              <a:t>39</a:t>
            </a:fld>
            <a:endParaRPr lang="en-US"/>
          </a:p>
        </p:txBody>
      </p:sp>
    </p:spTree>
    <p:extLst>
      <p:ext uri="{BB962C8B-B14F-4D97-AF65-F5344CB8AC3E}">
        <p14:creationId xmlns:p14="http://schemas.microsoft.com/office/powerpoint/2010/main" val="92621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endParaRPr lang="en-US" dirty="0"/>
          </a:p>
          <a:p>
            <a:r>
              <a:rPr lang="en-US" dirty="0"/>
              <a:t>Workbook, page 2</a:t>
            </a:r>
          </a:p>
          <a:p>
            <a:endParaRPr lang="en-US" dirty="0"/>
          </a:p>
          <a:p>
            <a:r>
              <a:rPr lang="en-US" dirty="0"/>
              <a:t>Let the class know what they will be learning.</a:t>
            </a:r>
          </a:p>
          <a:p>
            <a:r>
              <a:rPr lang="en-US" dirty="0"/>
              <a:t>Click to show learning outcomes one by one.</a:t>
            </a:r>
          </a:p>
        </p:txBody>
      </p:sp>
      <p:sp>
        <p:nvSpPr>
          <p:cNvPr id="4" name="Slide Number Placeholder 3"/>
          <p:cNvSpPr>
            <a:spLocks noGrp="1"/>
          </p:cNvSpPr>
          <p:nvPr>
            <p:ph type="sldNum" sz="quarter" idx="5"/>
          </p:nvPr>
        </p:nvSpPr>
        <p:spPr/>
        <p:txBody>
          <a:bodyPr/>
          <a:lstStyle/>
          <a:p>
            <a:fld id="{F7A1D258-4312-4579-B35D-5408F216C435}" type="slidenum">
              <a:rPr lang="en-US" smtClean="0"/>
              <a:t>4</a:t>
            </a:fld>
            <a:endParaRPr lang="en-US"/>
          </a:p>
        </p:txBody>
      </p:sp>
    </p:spTree>
    <p:extLst>
      <p:ext uri="{BB962C8B-B14F-4D97-AF65-F5344CB8AC3E}">
        <p14:creationId xmlns:p14="http://schemas.microsoft.com/office/powerpoint/2010/main" val="4133869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pages 53</a:t>
            </a:r>
          </a:p>
          <a:p>
            <a:endParaRPr lang="en-US" dirty="0"/>
          </a:p>
          <a:p>
            <a:r>
              <a:rPr lang="en-US" dirty="0"/>
              <a:t>Ask learners to locate the vocabulary words on the Health Benefits Summary form in their workbooks.</a:t>
            </a:r>
          </a:p>
          <a:p>
            <a:r>
              <a:rPr lang="en-US" dirty="0"/>
              <a:t>You can also use the slide to point to the words in question.</a:t>
            </a:r>
          </a:p>
          <a:p>
            <a:endParaRPr lang="en-US" dirty="0"/>
          </a:p>
          <a:p>
            <a:r>
              <a:rPr lang="en-US" dirty="0"/>
              <a:t>Go over the explanation for each word with the learners.</a:t>
            </a:r>
          </a:p>
          <a:p>
            <a:r>
              <a:rPr lang="en-US" dirty="0"/>
              <a:t>You can read the explanation, or you can ask a learner to read an explanation from the workbook.</a:t>
            </a:r>
          </a:p>
          <a:p>
            <a:endParaRPr lang="en-US" dirty="0"/>
          </a:p>
          <a:p>
            <a:r>
              <a:rPr lang="en-US" dirty="0"/>
              <a:t>Ask learners if there are any other words on the form they do not understand.</a:t>
            </a:r>
          </a:p>
          <a:p>
            <a:r>
              <a:rPr lang="en-US" dirty="0"/>
              <a:t>Explain if needed.</a:t>
            </a:r>
          </a:p>
          <a:p>
            <a:endParaRPr lang="en-CA" dirty="0"/>
          </a:p>
          <a:p>
            <a:r>
              <a:rPr lang="en-CA" b="1" dirty="0"/>
              <a:t>Task</a:t>
            </a:r>
            <a:r>
              <a:rPr lang="en-CA" dirty="0"/>
              <a:t> (page 53)</a:t>
            </a:r>
          </a:p>
          <a:p>
            <a:r>
              <a:rPr lang="en-CA" dirty="0"/>
              <a:t>Ask learners to do the task. Explain the instructions.</a:t>
            </a:r>
          </a:p>
          <a:p>
            <a:r>
              <a:rPr lang="en-CA" dirty="0"/>
              <a:t>Ask someone to repeat what they need to be doing.</a:t>
            </a:r>
          </a:p>
          <a:p>
            <a:r>
              <a:rPr lang="en-CA" dirty="0"/>
              <a:t>Give the learners 5-6 minutes to complete the task.</a:t>
            </a:r>
          </a:p>
          <a:p>
            <a:r>
              <a:rPr lang="en-CA" dirty="0"/>
              <a:t>Check answers with the class.</a:t>
            </a:r>
          </a:p>
          <a:p>
            <a:endParaRPr lang="en-CA" dirty="0"/>
          </a:p>
          <a:p>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40</a:t>
            </a:fld>
            <a:endParaRPr lang="en-US"/>
          </a:p>
        </p:txBody>
      </p:sp>
    </p:spTree>
    <p:extLst>
      <p:ext uri="{BB962C8B-B14F-4D97-AF65-F5344CB8AC3E}">
        <p14:creationId xmlns:p14="http://schemas.microsoft.com/office/powerpoint/2010/main" val="97913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pages 54 and 55</a:t>
            </a:r>
          </a:p>
          <a:p>
            <a:endParaRPr lang="en-US" dirty="0"/>
          </a:p>
          <a:p>
            <a:r>
              <a:rPr lang="en-US" dirty="0"/>
              <a:t>Ask learners the read the information on page 54.</a:t>
            </a:r>
          </a:p>
          <a:p>
            <a:r>
              <a:rPr lang="en-US" dirty="0"/>
              <a:t>Ask these questions to check for understanding:</a:t>
            </a:r>
          </a:p>
          <a:p>
            <a:pPr marL="171450" indent="-171450">
              <a:buFont typeface="Arial" panose="020B0604020202020204" pitchFamily="34" charset="0"/>
              <a:buChar char="•"/>
            </a:pPr>
            <a:r>
              <a:rPr lang="en-US" dirty="0"/>
              <a:t>What type of information do you need to write on most forms?</a:t>
            </a:r>
          </a:p>
          <a:p>
            <a:pPr marL="171450" indent="-171450">
              <a:buFont typeface="Arial" panose="020B0604020202020204" pitchFamily="34" charset="0"/>
              <a:buChar char="•"/>
            </a:pPr>
            <a:r>
              <a:rPr lang="en-US" dirty="0"/>
              <a:t>What choice do you need to make when filling out the application for health benefits?</a:t>
            </a:r>
          </a:p>
          <a:p>
            <a:endParaRPr lang="en-CA" dirty="0"/>
          </a:p>
          <a:p>
            <a:r>
              <a:rPr lang="en-CA" b="0" dirty="0"/>
              <a:t>Ask learners to locate the fields where the following information needs to be written:</a:t>
            </a:r>
          </a:p>
          <a:p>
            <a:pPr marL="285750" indent="-285750">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type of coverage</a:t>
            </a:r>
            <a:endParaRPr lang="en-CA" sz="1200" b="1" dirty="0">
              <a:solidFill>
                <a:srgbClr val="000000"/>
              </a:solidFill>
              <a:effectLst/>
              <a:latin typeface="Calibri" panose="020F0502020204030204" pitchFamily="34" charset="0"/>
              <a:ea typeface="Yu Gothic Light" panose="020B0300000000000000"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Yu Gothic Light" panose="020B0300000000000000" pitchFamily="34" charset="-128"/>
              </a:rPr>
              <a:t>coverage level</a:t>
            </a:r>
          </a:p>
          <a:p>
            <a:pPr marL="285750" marR="2011680" lvl="0" indent="-285750">
              <a:lnSpc>
                <a:spcPct val="115000"/>
              </a:lnSpc>
              <a:spcAft>
                <a:spcPts val="4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personal information</a:t>
            </a:r>
          </a:p>
          <a:p>
            <a:pPr marL="285750" marR="2011680" lvl="0" indent="-285750" algn="l" defTabSz="914400" rtl="0" eaLnBrk="1" fontAlgn="auto" latinLnBrk="0" hangingPunct="1">
              <a:lnSpc>
                <a:spcPct val="115000"/>
              </a:lnSpc>
              <a:spcBef>
                <a:spcPts val="0"/>
              </a:spcBef>
              <a:spcAft>
                <a:spcPts val="40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Yu Gothic Light" panose="020B0300000000000000" pitchFamily="34" charset="-128"/>
              </a:rPr>
              <a:t>beneficiaries’ information</a:t>
            </a:r>
            <a:endParaRPr lang="en-US" sz="1200" dirty="0">
              <a:solidFill>
                <a:srgbClr val="000000"/>
              </a:solidFill>
              <a:effectLst/>
              <a:latin typeface="Calibri" panose="020F0502020204030204" pitchFamily="34" charset="0"/>
              <a:ea typeface="Yu Gothic Light" panose="020B0300000000000000" pitchFamily="34" charset="-128"/>
            </a:endParaRPr>
          </a:p>
          <a:p>
            <a:pPr marL="285750" marR="2011680" lvl="0" indent="-285750">
              <a:lnSpc>
                <a:spcPct val="115000"/>
              </a:lnSpc>
              <a:spcAft>
                <a:spcPts val="4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dependents’ information </a:t>
            </a:r>
            <a:endParaRPr lang="en-US" sz="1200" dirty="0">
              <a:solidFill>
                <a:srgbClr val="000000"/>
              </a:solidFill>
              <a:effectLst/>
              <a:latin typeface="Calibri" panose="020F0502020204030204" pitchFamily="34" charset="0"/>
              <a:ea typeface="Yu Gothic Light" panose="020B0300000000000000"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Yu Gothic Light" panose="020B0300000000000000" pitchFamily="34" charset="-128"/>
              </a:rPr>
              <a:t>signature and the date </a:t>
            </a:r>
            <a:endParaRPr lang="en-US" sz="1200" dirty="0">
              <a:solidFill>
                <a:srgbClr val="000000"/>
              </a:solidFill>
              <a:effectLst/>
              <a:latin typeface="Calibri" panose="020F0502020204030204" pitchFamily="34" charset="0"/>
              <a:ea typeface="Yu Gothic Light" panose="020B0300000000000000" pitchFamily="34" charset="-128"/>
            </a:endParaRPr>
          </a:p>
          <a:p>
            <a:r>
              <a:rPr lang="en-CA" b="0" dirty="0"/>
              <a:t>They can use the form template on page 58 to do this or you can work together with the class and locate it on the form on the slide.</a:t>
            </a:r>
          </a:p>
          <a:p>
            <a:endParaRPr lang="en-CA" b="0" dirty="0"/>
          </a:p>
          <a:p>
            <a:r>
              <a:rPr lang="en-CA" b="0" dirty="0"/>
              <a:t>Review different formats for writing dates. </a:t>
            </a:r>
          </a:p>
          <a:p>
            <a:endParaRPr lang="en-CA" b="1" dirty="0"/>
          </a:p>
          <a:p>
            <a:r>
              <a:rPr lang="en-CA" b="1" dirty="0"/>
              <a:t>Task</a:t>
            </a:r>
            <a:r>
              <a:rPr lang="en-CA" dirty="0"/>
              <a:t> (pages 54-55)</a:t>
            </a:r>
          </a:p>
          <a:p>
            <a:r>
              <a:rPr lang="en-CA" dirty="0"/>
              <a:t>Ask learners to do the task. Explain the instructions. Let the learners know they should use the form template on page 58 to complete the task.</a:t>
            </a:r>
          </a:p>
          <a:p>
            <a:r>
              <a:rPr lang="en-CA" dirty="0"/>
              <a:t>Ask someone to repeat what they need to be doing. </a:t>
            </a:r>
          </a:p>
          <a:p>
            <a:r>
              <a:rPr lang="en-CA" dirty="0"/>
              <a:t>Give the learners 5-6 minutes to complete the task. </a:t>
            </a:r>
          </a:p>
          <a:p>
            <a:r>
              <a:rPr lang="en-CA" dirty="0"/>
              <a:t>Go around the class to check for progress and provide help/support if/when needed.</a:t>
            </a:r>
          </a:p>
          <a:p>
            <a:endParaRPr lang="en-CA" dirty="0"/>
          </a:p>
          <a:p>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41</a:t>
            </a:fld>
            <a:endParaRPr lang="en-US"/>
          </a:p>
        </p:txBody>
      </p:sp>
    </p:spTree>
    <p:extLst>
      <p:ext uri="{BB962C8B-B14F-4D97-AF65-F5344CB8AC3E}">
        <p14:creationId xmlns:p14="http://schemas.microsoft.com/office/powerpoint/2010/main" val="4135363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If you used this self-evaluation at the beginning of the unit, learners can repeat it now to reflect on their skills and see if there was any improvement by comparing their answers from the first self-evaluation to this one.</a:t>
            </a:r>
          </a:p>
          <a:p>
            <a:endParaRPr lang="en-US" dirty="0"/>
          </a:p>
          <a:p>
            <a:r>
              <a:rPr lang="en-US" dirty="0"/>
              <a:t>Remind the learners what self-evaluation is and its purpose.</a:t>
            </a:r>
          </a:p>
          <a:p>
            <a:r>
              <a:rPr lang="en-US" dirty="0"/>
              <a:t>Review the layout of the table and provide examples to the learners on how to complete self-evaluation.</a:t>
            </a:r>
          </a:p>
          <a:p>
            <a:endParaRPr lang="en-US" dirty="0"/>
          </a:p>
          <a:p>
            <a:r>
              <a:rPr lang="en-US" dirty="0"/>
              <a:t>Depending on which story the learners completed, they may repeat Self-evaluation 1 or Self-evaluation 2 or both. </a:t>
            </a:r>
          </a:p>
          <a:p>
            <a:endParaRPr lang="en-US" dirty="0"/>
          </a:p>
          <a:p>
            <a:r>
              <a:rPr lang="en-US" dirty="0"/>
              <a:t>Give them time (5-7 minutes) to complete Self-evaluation 1 and Self-evaluation 2 (page 56). Show them how to compare answers to the Self-evaluation 1 and/or Self-evaluation 2 (page 4) they have done before.</a:t>
            </a:r>
          </a:p>
        </p:txBody>
      </p:sp>
      <p:sp>
        <p:nvSpPr>
          <p:cNvPr id="4" name="Slide Number Placeholder 3"/>
          <p:cNvSpPr>
            <a:spLocks noGrp="1"/>
          </p:cNvSpPr>
          <p:nvPr>
            <p:ph type="sldNum" sz="quarter" idx="5"/>
          </p:nvPr>
        </p:nvSpPr>
        <p:spPr/>
        <p:txBody>
          <a:bodyPr/>
          <a:lstStyle/>
          <a:p>
            <a:fld id="{F7A1D258-4312-4579-B35D-5408F216C435}" type="slidenum">
              <a:rPr lang="en-US" smtClean="0"/>
              <a:t>42</a:t>
            </a:fld>
            <a:endParaRPr lang="en-US"/>
          </a:p>
        </p:txBody>
      </p:sp>
    </p:spTree>
    <p:extLst>
      <p:ext uri="{BB962C8B-B14F-4D97-AF65-F5344CB8AC3E}">
        <p14:creationId xmlns:p14="http://schemas.microsoft.com/office/powerpoint/2010/main" val="272683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3</a:t>
            </a:r>
          </a:p>
          <a:p>
            <a:endParaRPr lang="en-US" dirty="0"/>
          </a:p>
          <a:p>
            <a:r>
              <a:rPr lang="en-US" dirty="0"/>
              <a:t>Ask learners to find in the workbook examples and explanations of how they can collaborate during their probationary period.</a:t>
            </a:r>
          </a:p>
          <a:p>
            <a:r>
              <a:rPr lang="en-US" dirty="0"/>
              <a:t>Discuss key vocabulary with the class. </a:t>
            </a:r>
          </a:p>
          <a:p>
            <a:pPr marL="171450" indent="-171450">
              <a:buFont typeface="Arial" panose="020B0604020202020204" pitchFamily="34" charset="0"/>
              <a:buChar char="•"/>
            </a:pPr>
            <a:r>
              <a:rPr lang="en-US" sz="1200" dirty="0"/>
              <a:t>Onboarding: </a:t>
            </a:r>
            <a:r>
              <a:rPr lang="en-CA" sz="1200" dirty="0">
                <a:solidFill>
                  <a:srgbClr val="000000"/>
                </a:solidFill>
                <a:effectLst/>
                <a:latin typeface="Calibri" panose="020F0502020204030204" pitchFamily="34" charset="0"/>
                <a:ea typeface="Yu Gothic Light" panose="020B0300000000000000" pitchFamily="34" charset="-128"/>
              </a:rPr>
              <a:t>when the employer welcomes you and introduces you to the team. This is when you learn how the company works.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Set a boundary: </a:t>
            </a:r>
            <a:r>
              <a:rPr lang="en-CA" sz="1200" dirty="0">
                <a:solidFill>
                  <a:srgbClr val="000000"/>
                </a:solidFill>
                <a:effectLst/>
                <a:latin typeface="Calibri" panose="020F0502020204030204" pitchFamily="34" charset="0"/>
                <a:ea typeface="Yu Gothic Light" panose="020B0300000000000000" pitchFamily="34" charset="-128"/>
              </a:rPr>
              <a:t>let others know how you would like to be treated so you feel respected and safe. This helps others know what is okay and not okay.</a:t>
            </a:r>
            <a:endParaRPr lang="en-US" sz="1200" dirty="0">
              <a:solidFill>
                <a:srgbClr val="000000"/>
              </a:solidFill>
              <a:effectLst/>
              <a:latin typeface="Calibri" panose="020F0502020204030204" pitchFamily="34" charset="0"/>
              <a:ea typeface="Yu Gothic Light" panose="020B0300000000000000" pitchFamily="34" charset="-128"/>
            </a:endParaRPr>
          </a:p>
          <a:p>
            <a:endParaRPr lang="en-US" dirty="0"/>
          </a:p>
          <a:p>
            <a:r>
              <a:rPr lang="en-US" dirty="0"/>
              <a:t>Ask if anyone wants to volunteer to read first example out loud.</a:t>
            </a:r>
          </a:p>
          <a:p>
            <a:r>
              <a:rPr lang="en-US" dirty="0"/>
              <a:t>Ask learners to explain how they can show collaboration in the first situation. They can use the examples in the workbook, or they can share their own ideas.</a:t>
            </a:r>
          </a:p>
          <a:p>
            <a:endParaRPr lang="en-US" dirty="0"/>
          </a:p>
          <a:p>
            <a:r>
              <a:rPr lang="en-US" dirty="0"/>
              <a:t>Repeat the same steps for each example.</a:t>
            </a:r>
          </a:p>
          <a:p>
            <a:endParaRPr lang="en-US" dirty="0"/>
          </a:p>
          <a:p>
            <a:r>
              <a:rPr lang="en-US" dirty="0"/>
              <a:t>Activity time: 7-10 minutes</a:t>
            </a:r>
          </a:p>
        </p:txBody>
      </p:sp>
      <p:sp>
        <p:nvSpPr>
          <p:cNvPr id="4" name="Slide Number Placeholder 3"/>
          <p:cNvSpPr>
            <a:spLocks noGrp="1"/>
          </p:cNvSpPr>
          <p:nvPr>
            <p:ph type="sldNum" sz="quarter" idx="5"/>
          </p:nvPr>
        </p:nvSpPr>
        <p:spPr/>
        <p:txBody>
          <a:bodyPr/>
          <a:lstStyle/>
          <a:p>
            <a:fld id="{F7A1D258-4312-4579-B35D-5408F216C435}" type="slidenum">
              <a:rPr lang="en-US" smtClean="0"/>
              <a:t>5</a:t>
            </a:fld>
            <a:endParaRPr lang="en-US"/>
          </a:p>
        </p:txBody>
      </p:sp>
    </p:spTree>
    <p:extLst>
      <p:ext uri="{BB962C8B-B14F-4D97-AF65-F5344CB8AC3E}">
        <p14:creationId xmlns:p14="http://schemas.microsoft.com/office/powerpoint/2010/main" val="427189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guide, page 3 – scoring information</a:t>
            </a:r>
          </a:p>
          <a:p>
            <a:r>
              <a:rPr lang="en-US" b="1" dirty="0"/>
              <a:t>Instructor guide, page 4 – how to use the self-evaluation</a:t>
            </a:r>
          </a:p>
          <a:p>
            <a:endParaRPr lang="en-US" b="1" dirty="0"/>
          </a:p>
          <a:p>
            <a:r>
              <a:rPr lang="en-US" dirty="0"/>
              <a:t>Workbook, pages 4 – Self-evaluation activity for participants</a:t>
            </a:r>
          </a:p>
          <a:p>
            <a:endParaRPr lang="en-US" dirty="0"/>
          </a:p>
          <a:p>
            <a:r>
              <a:rPr lang="en-US" dirty="0"/>
              <a:t>Explain to the learners what self-evaluation is and its purpose.</a:t>
            </a:r>
          </a:p>
          <a:p>
            <a:r>
              <a:rPr lang="en-US" dirty="0"/>
              <a:t>Explain the layout of the table and provide example to the learners on how to complete self-evaluation.</a:t>
            </a:r>
          </a:p>
          <a:p>
            <a:r>
              <a:rPr lang="en-US" dirty="0"/>
              <a:t>Allow them 5-7 minutes to complete Self-evaluation 1 (page 4) and Self-evaluation 2 (page 5). </a:t>
            </a:r>
          </a:p>
        </p:txBody>
      </p:sp>
      <p:sp>
        <p:nvSpPr>
          <p:cNvPr id="4" name="Slide Number Placeholder 3"/>
          <p:cNvSpPr>
            <a:spLocks noGrp="1"/>
          </p:cNvSpPr>
          <p:nvPr>
            <p:ph type="sldNum" sz="quarter" idx="5"/>
          </p:nvPr>
        </p:nvSpPr>
        <p:spPr/>
        <p:txBody>
          <a:bodyPr/>
          <a:lstStyle/>
          <a:p>
            <a:fld id="{F7A1D258-4312-4579-B35D-5408F216C435}" type="slidenum">
              <a:rPr lang="en-US" smtClean="0"/>
              <a:t>6</a:t>
            </a:fld>
            <a:endParaRPr lang="en-US"/>
          </a:p>
        </p:txBody>
      </p:sp>
    </p:spTree>
    <p:extLst>
      <p:ext uri="{BB962C8B-B14F-4D97-AF65-F5344CB8AC3E}">
        <p14:creationId xmlns:p14="http://schemas.microsoft.com/office/powerpoint/2010/main" val="80041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effectLst/>
                <a:latin typeface="Calibri" panose="020F0502020204030204" pitchFamily="34" charset="0"/>
                <a:ea typeface="Times New Roman" panose="02020603050405020304" pitchFamily="18" charset="0"/>
              </a:rPr>
              <a:t>Instructor guide, page 4 –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effectLst/>
                <a:latin typeface="Calibri" panose="020F0502020204030204" pitchFamily="34" charset="0"/>
                <a:ea typeface="Times New Roman" panose="02020603050405020304" pitchFamily="18" charset="0"/>
              </a:rPr>
              <a:t>Instructor guide, page 5 – How to use the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effectLst/>
                <a:latin typeface="Calibri" panose="020F0502020204030204" pitchFamily="34" charset="0"/>
                <a:ea typeface="Times New Roman" panose="02020603050405020304" pitchFamily="18" charset="0"/>
              </a:rPr>
              <a:t>Instructor guide, page 5 – How to determine the learner’s needs</a:t>
            </a: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5 – Renee’s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32 – Jessica’s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 the learners know that in this unit, </a:t>
            </a:r>
            <a:r>
              <a:rPr lang="en-CA" sz="1200" dirty="0">
                <a:solidFill>
                  <a:srgbClr val="000000"/>
                </a:solidFill>
                <a:effectLst/>
                <a:latin typeface="Calibri" panose="020F0502020204030204" pitchFamily="34" charset="0"/>
              </a:rPr>
              <a:t>they</a:t>
            </a:r>
            <a:r>
              <a:rPr lang="en-CA" sz="1200" dirty="0">
                <a:solidFill>
                  <a:srgbClr val="000000"/>
                </a:solidFill>
                <a:effectLst/>
                <a:latin typeface="Calibri" panose="020F0502020204030204" pitchFamily="34" charset="0"/>
                <a:ea typeface="Times New Roman" panose="02020603050405020304" pitchFamily="18" charset="0"/>
              </a:rPr>
              <a:t> will read about Renee and/or Jessica. Both started new jobs recently and are trying to fit in and do the job well so they can pass the probationary period. They are sometimes not sure how to collaborate well with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A1D258-4312-4579-B35D-5408F216C435}" type="slidenum">
              <a:rPr lang="en-US" smtClean="0"/>
              <a:t>7</a:t>
            </a:fld>
            <a:endParaRPr lang="en-US"/>
          </a:p>
        </p:txBody>
      </p:sp>
    </p:spTree>
    <p:extLst>
      <p:ext uri="{BB962C8B-B14F-4D97-AF65-F5344CB8AC3E}">
        <p14:creationId xmlns:p14="http://schemas.microsoft.com/office/powerpoint/2010/main" val="19815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6 – Renee’s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Allow learners 3-5 minutes to read  Renee’s story on their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Note: If some of the learners are struggling with reading, you can offer to read the story out loud or ask for someone  to volunteer to read to the class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Go over key points and vocabulary from the scenario to make sure everyone understood the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These are some of the questions you can ask: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Times New Roman" panose="02020603050405020304" pitchFamily="18" charset="0"/>
              </a:rPr>
              <a:t>Who is this story about?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Times New Roman" panose="02020603050405020304" pitchFamily="18" charset="0"/>
              </a:rPr>
              <a:t>What is Renee struggling with? / What is hard for Renee to do?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Times New Roman" panose="02020603050405020304" pitchFamily="18" charset="0"/>
              </a:rPr>
              <a:t>Why is it important for Renee to submit the documents on time? (Use this question to expand the discussion with learners on how collaborating is important when there are a few people and departments involved in the process, and how one person/department not completing tasks on time can affect the work of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Vocabulary: </a:t>
            </a:r>
          </a:p>
          <a:p>
            <a:pPr marL="285750" indent="-285750">
              <a:lnSpc>
                <a:spcPct val="115000"/>
              </a:lnSpc>
              <a:spcAft>
                <a:spcPts val="800"/>
              </a:spcAft>
              <a:buFont typeface="Arial" panose="020B0604020202020204" pitchFamily="34" charset="0"/>
              <a:buChar char="•"/>
            </a:pPr>
            <a:r>
              <a:rPr lang="en-CA" sz="1200" b="1" dirty="0">
                <a:solidFill>
                  <a:srgbClr val="000000"/>
                </a:solidFill>
                <a:effectLst/>
                <a:latin typeface="Calibri" panose="020F0502020204030204" pitchFamily="34" charset="0"/>
                <a:ea typeface="Yu Gothic Light" panose="020B0300000000000000" pitchFamily="34" charset="-128"/>
              </a:rPr>
              <a:t>Direct deposit form:</a:t>
            </a:r>
            <a:r>
              <a:rPr lang="en-CA" sz="1200" dirty="0">
                <a:solidFill>
                  <a:srgbClr val="000000"/>
                </a:solidFill>
                <a:effectLst/>
                <a:latin typeface="Calibri" panose="020F0502020204030204" pitchFamily="34" charset="0"/>
                <a:ea typeface="Yu Gothic Light" panose="020B0300000000000000" pitchFamily="34" charset="-128"/>
              </a:rPr>
              <a:t> a form you fill out with your bank information. It allows employers to send your pay directly to your bank account.</a:t>
            </a:r>
            <a:endParaRPr lang="en-US" sz="1200" dirty="0">
              <a:solidFill>
                <a:srgbClr val="000000"/>
              </a:solidFill>
              <a:effectLst/>
              <a:latin typeface="Calibri" panose="020F0502020204030204" pitchFamily="34" charset="0"/>
              <a:ea typeface="Yu Gothic Light" panose="020B0300000000000000" pitchFamily="34" charset="-128"/>
            </a:endParaRPr>
          </a:p>
          <a:p>
            <a:pPr marL="285750" indent="-285750">
              <a:lnSpc>
                <a:spcPct val="115000"/>
              </a:lnSpc>
              <a:spcAft>
                <a:spcPts val="800"/>
              </a:spcAft>
              <a:buFont typeface="Arial" panose="020B0604020202020204" pitchFamily="34" charset="0"/>
              <a:buChar char="•"/>
            </a:pPr>
            <a:r>
              <a:rPr lang="en-CA" sz="1200" b="1" dirty="0">
                <a:solidFill>
                  <a:srgbClr val="000000"/>
                </a:solidFill>
                <a:effectLst/>
                <a:latin typeface="Calibri" panose="020F0502020204030204" pitchFamily="34" charset="0"/>
                <a:ea typeface="Yu Gothic Light" panose="020B0300000000000000" pitchFamily="34" charset="-128"/>
              </a:rPr>
              <a:t>Employee emergency contacts form: </a:t>
            </a:r>
            <a:r>
              <a:rPr lang="en-CA" sz="1200" dirty="0">
                <a:solidFill>
                  <a:srgbClr val="000000"/>
                </a:solidFill>
                <a:effectLst/>
                <a:latin typeface="Calibri" panose="020F0502020204030204" pitchFamily="34" charset="0"/>
                <a:ea typeface="Yu Gothic Light" panose="020B0300000000000000" pitchFamily="34" charset="-128"/>
              </a:rPr>
              <a:t>a form you fill out with the contact information of two people you know, such as family members or friends. Your employer contacts them if you are in an emergency.</a:t>
            </a: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Check with the learners if there are any other words they found confusing or they did not understand. Discuss/explain them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Activity time (for vocabulary and questions):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8</a:t>
            </a:fld>
            <a:endParaRPr lang="en-US"/>
          </a:p>
        </p:txBody>
      </p:sp>
    </p:spTree>
    <p:extLst>
      <p:ext uri="{BB962C8B-B14F-4D97-AF65-F5344CB8AC3E}">
        <p14:creationId xmlns:p14="http://schemas.microsoft.com/office/powerpoint/2010/main" val="61761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6</a:t>
            </a:r>
          </a:p>
          <a:p>
            <a:endParaRPr lang="en-US" dirty="0"/>
          </a:p>
          <a:p>
            <a:r>
              <a:rPr lang="en-US" dirty="0"/>
              <a:t>Ask:</a:t>
            </a:r>
          </a:p>
          <a:p>
            <a:r>
              <a:rPr lang="en-US" dirty="0"/>
              <a:t>Why do you need to collaborate with HR and payroll departments?</a:t>
            </a:r>
          </a:p>
          <a:p>
            <a:r>
              <a:rPr lang="en-US" dirty="0"/>
              <a:t>Allow a few minutes for class discussion.</a:t>
            </a:r>
          </a:p>
          <a:p>
            <a:endParaRPr lang="en-US" dirty="0"/>
          </a:p>
          <a:p>
            <a:r>
              <a:rPr lang="en-US" dirty="0"/>
              <a:t>Ask learners to read information in the workbook, on page 6.</a:t>
            </a:r>
          </a:p>
          <a:p>
            <a:r>
              <a:rPr lang="en-US" dirty="0"/>
              <a:t>Give learners time to read on their own or ask a few volunteers to read it out loud.</a:t>
            </a:r>
          </a:p>
          <a:p>
            <a:endParaRPr lang="en-US" dirty="0"/>
          </a:p>
          <a:p>
            <a:r>
              <a:rPr lang="en-US" dirty="0"/>
              <a:t>Ask:</a:t>
            </a:r>
          </a:p>
          <a:p>
            <a:pPr marL="171450" indent="-171450">
              <a:buFont typeface="Arial" panose="020B0604020202020204" pitchFamily="34" charset="0"/>
              <a:buChar char="•"/>
            </a:pPr>
            <a:r>
              <a:rPr lang="en-US" dirty="0"/>
              <a:t>When do you collaborate with HR?</a:t>
            </a:r>
          </a:p>
          <a:p>
            <a:pPr marL="171450" indent="-171450">
              <a:buFont typeface="Arial" panose="020B0604020202020204" pitchFamily="34" charset="0"/>
              <a:buChar char="•"/>
            </a:pPr>
            <a:r>
              <a:rPr lang="en-US" dirty="0"/>
              <a:t>When do you collaborate with payroll?</a:t>
            </a:r>
          </a:p>
          <a:p>
            <a:pPr marL="171450" indent="-171450">
              <a:buFont typeface="Arial" panose="020B0604020202020204" pitchFamily="34" charset="0"/>
              <a:buChar char="•"/>
            </a:pPr>
            <a:r>
              <a:rPr lang="en-US" dirty="0"/>
              <a:t>When do you collaborate with friends and family?</a:t>
            </a:r>
          </a:p>
          <a:p>
            <a:endParaRPr lang="en-US" dirty="0"/>
          </a:p>
          <a:p>
            <a:r>
              <a:rPr lang="en-US" dirty="0"/>
              <a:t>Learners can find the answers in the workbook.</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9</a:t>
            </a:fld>
            <a:endParaRPr lang="en-US"/>
          </a:p>
        </p:txBody>
      </p:sp>
    </p:spTree>
    <p:extLst>
      <p:ext uri="{BB962C8B-B14F-4D97-AF65-F5344CB8AC3E}">
        <p14:creationId xmlns:p14="http://schemas.microsoft.com/office/powerpoint/2010/main" val="252942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FA75-B08B-88F2-99DC-509E86452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9C8B9-7DDB-1F6C-4307-24D7D8C7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78822-9218-8A02-A5E9-9ECD40C54F52}"/>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3976E839-F015-858B-178F-92043C24E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92E29-5815-172D-B77A-8BBDBA96A785}"/>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4220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CBF8-B20E-72AF-5035-5C8C50C623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849C-A892-3E45-4C59-349D9A149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BFE5-050A-694D-149C-1416639A2FD7}"/>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1AEE5255-2D7E-975D-7DFD-8E26E9581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085E1-9327-30A6-A4BE-E75E8BFEC41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056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6CDBFB-39EB-1861-EC43-D504C2D781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B5E3C0-E453-BA90-1024-4CE2218095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FFB04-2BC5-640E-AAF6-C2AF1957A6E8}"/>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4F14EA29-B456-3984-038B-E9767275E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C3914-A047-8322-6695-34870E52D46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1064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5399-65AE-7B94-130F-F94F6748E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B16D7-DAF1-D0E3-BB40-0F945FE96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58957-EC88-766D-0AF9-13C9BDE69393}"/>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D6B3BBA2-0333-E0FE-3D34-E6342D6C5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92324-8A80-DEF9-D51C-743137499466}"/>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38550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3E71-37A6-98A7-345C-6EB1841ACF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EF837-8304-08E1-4AA9-A07AEBD0B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34BAD0-0E34-D488-5E17-FDEF8DEBBB86}"/>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20FFEE4B-E35E-ADE2-8A9D-C3816A3C2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E3E55-2D23-F3A7-563B-208EE21503A3}"/>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80541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3C22-606E-F14C-6DF1-F0EFC5368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ACA18-2656-C3F4-95C2-6EEF6281F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9977B-3434-DE8B-4A5E-33DA8E8CC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B15A9-B944-0E58-7778-678B61A8318F}"/>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6" name="Footer Placeholder 5">
            <a:extLst>
              <a:ext uri="{FF2B5EF4-FFF2-40B4-BE49-F238E27FC236}">
                <a16:creationId xmlns:a16="http://schemas.microsoft.com/office/drawing/2014/main" id="{1F63649F-2D89-2BED-99D3-598895C3D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12C0E-79A4-FBE4-7C5D-D170F570FF5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65978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52004-3A16-D773-8E3C-E8D1CDA8F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C76A2-9B3D-BDBD-A2AD-7920D9820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BB1F2-0806-5C88-D0A9-F3B155FAE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7ADC6-3920-8796-18EE-433FD9384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81D4A9-06EF-C191-BE07-292D818556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F2CCA-C9E5-5068-F588-DFF9B8D9EF20}"/>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8" name="Footer Placeholder 7">
            <a:extLst>
              <a:ext uri="{FF2B5EF4-FFF2-40B4-BE49-F238E27FC236}">
                <a16:creationId xmlns:a16="http://schemas.microsoft.com/office/drawing/2014/main" id="{BAD0CAD2-E7EC-0372-6FAB-4CB4EB93D0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37F7D5-BA0C-6582-0853-E95C87F87A8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2640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D35E-392F-271A-8BE6-4304E2DC5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89609-DE78-04E1-EE0E-A96EB67CBCB2}"/>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4" name="Footer Placeholder 3">
            <a:extLst>
              <a:ext uri="{FF2B5EF4-FFF2-40B4-BE49-F238E27FC236}">
                <a16:creationId xmlns:a16="http://schemas.microsoft.com/office/drawing/2014/main" id="{698B0E2D-BF1B-EAA2-9F52-9A749947C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7454BA-A719-30F9-D006-81A9E04454D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0786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037DC-1041-73E9-0443-1B8DE717031D}"/>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3" name="Footer Placeholder 2">
            <a:extLst>
              <a:ext uri="{FF2B5EF4-FFF2-40B4-BE49-F238E27FC236}">
                <a16:creationId xmlns:a16="http://schemas.microsoft.com/office/drawing/2014/main" id="{2385E54C-A75F-5E4D-8D3C-3DCCB6B6D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3E045-8297-238A-B5FC-1DD474A9126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8933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310B-D8B6-05B5-90BA-F9D446955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92788-F541-B815-4759-1C7F057A9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F8627-2596-FAA3-D86F-E702973D7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8CBE9-2AE1-BCCB-3ECC-7C9DFC5B74E1}"/>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6" name="Footer Placeholder 5">
            <a:extLst>
              <a:ext uri="{FF2B5EF4-FFF2-40B4-BE49-F238E27FC236}">
                <a16:creationId xmlns:a16="http://schemas.microsoft.com/office/drawing/2014/main" id="{8D9B06B0-7830-1242-A463-A57349D8D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2635A-0F39-2791-2164-56D6500CE560}"/>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0415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A84E-A741-8BA0-012A-B38848BE2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C00CC-02B2-E5F0-52B2-41DB24B69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696D45-63D3-FF05-A72A-85961BD01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B4FA6-9222-921D-7A5A-DEEC693CBF08}"/>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6" name="Footer Placeholder 5">
            <a:extLst>
              <a:ext uri="{FF2B5EF4-FFF2-40B4-BE49-F238E27FC236}">
                <a16:creationId xmlns:a16="http://schemas.microsoft.com/office/drawing/2014/main" id="{F972307F-7EC2-D803-B4D3-782DF26A2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84D99-939D-4313-AB95-4EB0E9056DB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53725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A8076-2821-3CFD-783B-088D4C6E4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28F65E-FF16-5B17-80B9-398E36F74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E270E-5322-5E8A-CF7C-F50AB1A4F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852B1977-5A98-7AA4-691E-A3BAA82ED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FA48CF-9941-8AEA-9D0D-86F72C907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04145-8951-41B0-83BD-CA66B384EA63}" type="slidenum">
              <a:rPr lang="en-US" smtClean="0"/>
              <a:t>‹#›</a:t>
            </a:fld>
            <a:endParaRPr lang="en-US"/>
          </a:p>
        </p:txBody>
      </p:sp>
    </p:spTree>
    <p:extLst>
      <p:ext uri="{BB962C8B-B14F-4D97-AF65-F5344CB8AC3E}">
        <p14:creationId xmlns:p14="http://schemas.microsoft.com/office/powerpoint/2010/main" val="2227148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1.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B1479F-C07C-01FB-96A0-C3F841F521FE}"/>
              </a:ext>
            </a:extLst>
          </p:cNvPr>
          <p:cNvSpPr/>
          <p:nvPr/>
        </p:nvSpPr>
        <p:spPr>
          <a:xfrm>
            <a:off x="0" y="0"/>
            <a:ext cx="12192000" cy="1249135"/>
          </a:xfrm>
          <a:prstGeom prst="rect">
            <a:avLst/>
          </a:prstGeom>
          <a:solidFill>
            <a:srgbClr val="6B1664"/>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ading-Concentric-Circl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671" y="1589521"/>
            <a:ext cx="4895758" cy="4895758"/>
          </a:xfrm>
          <a:prstGeom prst="rect">
            <a:avLst/>
          </a:prstGeom>
        </p:spPr>
      </p:pic>
      <p:sp>
        <p:nvSpPr>
          <p:cNvPr id="9" name="TextBox 8"/>
          <p:cNvSpPr txBox="1"/>
          <p:nvPr/>
        </p:nvSpPr>
        <p:spPr>
          <a:xfrm>
            <a:off x="368425" y="698904"/>
            <a:ext cx="6175764" cy="366499"/>
          </a:xfrm>
          <a:prstGeom prst="rect">
            <a:avLst/>
          </a:prstGeom>
          <a:noFill/>
        </p:spPr>
        <p:txBody>
          <a:bodyPr wrap="square" rtlCol="0">
            <a:spAutoFit/>
          </a:bodyPr>
          <a:lstStyle/>
          <a:p>
            <a:r>
              <a:rPr lang="en-US" dirty="0"/>
              <a:t>﻿</a:t>
            </a:r>
            <a:r>
              <a:rPr lang="en-US" dirty="0">
                <a:solidFill>
                  <a:schemeClr val="bg1"/>
                </a:solidFill>
              </a:rPr>
              <a:t>SKILLS FOR SUCCESS: Collaboration Skills for Success</a:t>
            </a:r>
          </a:p>
        </p:txBody>
      </p:sp>
      <p:pic>
        <p:nvPicPr>
          <p:cNvPr id="10" name="Picture 9" descr="Logo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25" y="5919815"/>
            <a:ext cx="6553200" cy="609600"/>
          </a:xfrm>
          <a:prstGeom prst="rect">
            <a:avLst/>
          </a:prstGeom>
        </p:spPr>
      </p:pic>
      <p:pic>
        <p:nvPicPr>
          <p:cNvPr id="12" name="Picture 11" descr="Collaboration-Unit-2-Cover.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63" y="1535343"/>
            <a:ext cx="5731017" cy="1453164"/>
          </a:xfrm>
          <a:prstGeom prst="rect">
            <a:avLst/>
          </a:prstGeom>
        </p:spPr>
      </p:pic>
    </p:spTree>
    <p:custDataLst>
      <p:tags r:id="rId1"/>
    </p:custDataLst>
    <p:extLst>
      <p:ext uri="{BB962C8B-B14F-4D97-AF65-F5344CB8AC3E}">
        <p14:creationId xmlns:p14="http://schemas.microsoft.com/office/powerpoint/2010/main" val="36306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4375CA-0421-E842-A379-5EABFD4C9055}"/>
              </a:ext>
            </a:extLst>
          </p:cNvPr>
          <p:cNvSpPr txBox="1"/>
          <p:nvPr/>
        </p:nvSpPr>
        <p:spPr>
          <a:xfrm>
            <a:off x="1155701" y="2057460"/>
            <a:ext cx="10613572" cy="3139321"/>
          </a:xfrm>
          <a:prstGeom prst="rect">
            <a:avLst/>
          </a:prstGeom>
          <a:noFill/>
        </p:spPr>
        <p:txBody>
          <a:bodyPr wrap="square">
            <a:spAutoFit/>
          </a:bodyPr>
          <a:lstStyle/>
          <a:p>
            <a:pPr>
              <a:spcAft>
                <a:spcPts val="1200"/>
              </a:spcAft>
            </a:pPr>
            <a:r>
              <a:rPr lang="en-US" sz="2800" dirty="0"/>
              <a:t>Renee has to submit documents to HR and payroll departments in her company. She is not sure how to prepare and submit the documents. She needs help.</a:t>
            </a:r>
          </a:p>
          <a:p>
            <a:pPr>
              <a:spcAft>
                <a:spcPts val="1200"/>
              </a:spcAft>
            </a:pPr>
            <a:r>
              <a:rPr lang="en-US" sz="2800" b="1" dirty="0"/>
              <a:t>Do task 1 on page 7</a:t>
            </a:r>
          </a:p>
          <a:p>
            <a:pPr>
              <a:spcAft>
                <a:spcPts val="1200"/>
              </a:spcAft>
            </a:pPr>
            <a:r>
              <a:rPr lang="en-US" sz="2800" b="1" dirty="0"/>
              <a:t>Do task 2 on page 8 and 9</a:t>
            </a:r>
          </a:p>
          <a:p>
            <a:pPr>
              <a:spcAft>
                <a:spcPts val="1200"/>
              </a:spcAft>
            </a:pPr>
            <a:r>
              <a:rPr lang="en-US" sz="2800" b="1" dirty="0"/>
              <a:t>Reflect</a:t>
            </a:r>
            <a:endParaRPr lang="en-CA" sz="2800" b="1" dirty="0"/>
          </a:p>
        </p:txBody>
      </p:sp>
      <p:sp>
        <p:nvSpPr>
          <p:cNvPr id="8" name="TextBox 7">
            <a:extLst>
              <a:ext uri="{FF2B5EF4-FFF2-40B4-BE49-F238E27FC236}">
                <a16:creationId xmlns:a16="http://schemas.microsoft.com/office/drawing/2014/main" id="{E5F68D4A-7DCB-65F2-DD47-1C11F752FDC8}"/>
              </a:ext>
            </a:extLst>
          </p:cNvPr>
          <p:cNvSpPr txBox="1"/>
          <p:nvPr/>
        </p:nvSpPr>
        <p:spPr>
          <a:xfrm>
            <a:off x="1166813" y="1191660"/>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When to collaborate? Identify areas</a:t>
            </a:r>
            <a:endParaRPr lang="en-US" sz="4000" b="1" dirty="0">
              <a:solidFill>
                <a:srgbClr val="316094"/>
              </a:solidFill>
              <a:effectLst/>
              <a:ea typeface="Times New Roman" panose="020206030504050203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Tree>
    <p:custDataLst>
      <p:tags r:id="rId1"/>
    </p:custDataLst>
    <p:extLst>
      <p:ext uri="{BB962C8B-B14F-4D97-AF65-F5344CB8AC3E}">
        <p14:creationId xmlns:p14="http://schemas.microsoft.com/office/powerpoint/2010/main" val="394771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166813" y="1258594"/>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What does collaboration look like? </a:t>
            </a:r>
          </a:p>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12" name="TextBox 11">
            <a:extLst>
              <a:ext uri="{FF2B5EF4-FFF2-40B4-BE49-F238E27FC236}">
                <a16:creationId xmlns:a16="http://schemas.microsoft.com/office/drawing/2014/main" id="{09E9C882-7556-4B1E-AECA-851CDE71D09B}"/>
              </a:ext>
            </a:extLst>
          </p:cNvPr>
          <p:cNvSpPr txBox="1"/>
          <p:nvPr/>
        </p:nvSpPr>
        <p:spPr>
          <a:xfrm>
            <a:off x="1166813" y="2527032"/>
            <a:ext cx="10613572" cy="1995418"/>
          </a:xfrm>
          <a:prstGeom prst="rect">
            <a:avLst/>
          </a:prstGeom>
          <a:noFill/>
        </p:spPr>
        <p:txBody>
          <a:bodyPr wrap="square">
            <a:spAutoFit/>
          </a:bodyPr>
          <a:lstStyle/>
          <a:p>
            <a:pPr marL="0" indent="0">
              <a:lnSpc>
                <a:spcPct val="150000"/>
              </a:lnSpc>
              <a:buNone/>
            </a:pPr>
            <a:r>
              <a:rPr lang="en-US" sz="2800" dirty="0"/>
              <a:t>What could Renee do to collaborate with HR and payroll?</a:t>
            </a:r>
            <a:endParaRPr lang="en-CA" sz="2800" b="1" dirty="0"/>
          </a:p>
          <a:p>
            <a:pPr marL="0" indent="0">
              <a:lnSpc>
                <a:spcPct val="150000"/>
              </a:lnSpc>
              <a:buNone/>
            </a:pPr>
            <a:r>
              <a:rPr lang="en-CA" sz="2800" b="1" dirty="0"/>
              <a:t>Do the task on page 10</a:t>
            </a:r>
          </a:p>
          <a:p>
            <a:pPr marL="0" indent="0">
              <a:lnSpc>
                <a:spcPct val="150000"/>
              </a:lnSpc>
              <a:buNone/>
            </a:pPr>
            <a:r>
              <a:rPr lang="en-CA" sz="2800" b="1" dirty="0"/>
              <a:t>Reflect</a:t>
            </a: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Tree>
    <p:custDataLst>
      <p:tags r:id="rId1"/>
    </p:custDataLst>
    <p:extLst>
      <p:ext uri="{BB962C8B-B14F-4D97-AF65-F5344CB8AC3E}">
        <p14:creationId xmlns:p14="http://schemas.microsoft.com/office/powerpoint/2010/main" val="2402063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166813" y="1230784"/>
            <a:ext cx="4047551" cy="2985433"/>
          </a:xfrm>
          <a:prstGeom prst="rect">
            <a:avLst/>
          </a:prstGeom>
          <a:noFill/>
        </p:spPr>
        <p:txBody>
          <a:bodyPr wrap="square">
            <a:spAutoFit/>
          </a:bodyPr>
          <a:lstStyle/>
          <a:p>
            <a:pPr>
              <a:lnSpc>
                <a:spcPts val="4200"/>
              </a:lnSpc>
            </a:pP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filling out an emergency contacts form</a:t>
            </a:r>
          </a:p>
          <a:p>
            <a:pPr>
              <a:spcBef>
                <a:spcPts val="600"/>
              </a:spcBef>
              <a:spcAft>
                <a:spcPts val="600"/>
              </a:spcAft>
            </a:pPr>
            <a:endParaRPr lang="en-US" sz="4000" b="1" dirty="0">
              <a:solidFill>
                <a:srgbClr val="F18A00"/>
              </a:solidFill>
              <a:ea typeface="Times New Roman" panose="02020603050405020304" pitchFamily="18" charset="0"/>
              <a:cs typeface="Calibri" panose="020F0502020204030204" pitchFamily="34" charset="0"/>
            </a:endParaRPr>
          </a:p>
          <a:p>
            <a:pPr>
              <a:spcBef>
                <a:spcPts val="600"/>
              </a:spcBef>
              <a:spcAft>
                <a:spcPts val="600"/>
              </a:spcAft>
            </a:pPr>
            <a:r>
              <a:rPr lang="en-US" sz="2800" b="1" dirty="0">
                <a:effectLst/>
                <a:ea typeface="Times New Roman" panose="02020603050405020304" pitchFamily="18" charset="0"/>
                <a:cs typeface="Calibri" panose="020F0502020204030204" pitchFamily="34" charset="0"/>
              </a:rPr>
              <a:t>Do the task on page 12</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pic>
        <p:nvPicPr>
          <p:cNvPr id="2" name="Picture 1" descr="Emerg-contact-for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4186" y="1040598"/>
            <a:ext cx="4279392" cy="4974336"/>
          </a:xfrm>
          <a:prstGeom prst="rect">
            <a:avLst/>
          </a:prstGeom>
        </p:spPr>
      </p:pic>
    </p:spTree>
    <p:custDataLst>
      <p:tags r:id="rId1"/>
    </p:custDataLst>
    <p:extLst>
      <p:ext uri="{BB962C8B-B14F-4D97-AF65-F5344CB8AC3E}">
        <p14:creationId xmlns:p14="http://schemas.microsoft.com/office/powerpoint/2010/main" val="4155164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166813" y="1189132"/>
            <a:ext cx="9735119" cy="707886"/>
          </a:xfrm>
          <a:prstGeom prst="rect">
            <a:avLst/>
          </a:prstGeom>
          <a:noFill/>
        </p:spPr>
        <p:txBody>
          <a:bodyPr wrap="square">
            <a:spAutoFit/>
          </a:bodyPr>
          <a:lstStyle/>
          <a:p>
            <a:pPr>
              <a:spcBef>
                <a:spcPts val="600"/>
              </a:spcBef>
              <a:spcAft>
                <a:spcPts val="600"/>
              </a:spcAft>
            </a:pP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filling out direct deposit forms</a:t>
            </a:r>
            <a:endParaRPr lang="en-US" sz="4000" b="1" dirty="0">
              <a:solidFill>
                <a:srgbClr val="316094"/>
              </a:solidFill>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0EE26BDF-01D8-C959-0615-E54464D47892}"/>
              </a:ext>
            </a:extLst>
          </p:cNvPr>
          <p:cNvSpPr txBox="1"/>
          <p:nvPr/>
        </p:nvSpPr>
        <p:spPr>
          <a:xfrm>
            <a:off x="1166813" y="5012464"/>
            <a:ext cx="6094476" cy="523220"/>
          </a:xfrm>
          <a:prstGeom prst="rect">
            <a:avLst/>
          </a:prstGeom>
          <a:noFill/>
        </p:spPr>
        <p:txBody>
          <a:bodyPr wrap="square">
            <a:spAutoFit/>
          </a:bodyPr>
          <a:lstStyle/>
          <a:p>
            <a:pPr>
              <a:spcBef>
                <a:spcPts val="600"/>
              </a:spcBef>
              <a:spcAft>
                <a:spcPts val="600"/>
              </a:spcAft>
            </a:pPr>
            <a:r>
              <a:rPr lang="en-US" sz="2800" b="1" dirty="0">
                <a:effectLst/>
                <a:ea typeface="Times New Roman" panose="02020603050405020304" pitchFamily="18" charset="0"/>
                <a:cs typeface="Calibri" panose="020F0502020204030204" pitchFamily="34" charset="0"/>
              </a:rPr>
              <a:t>Do the task on page 14</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pic>
        <p:nvPicPr>
          <p:cNvPr id="2" name="Picture 1" descr="Void-cheque-pp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722" y="2093281"/>
            <a:ext cx="5148072" cy="2578608"/>
          </a:xfrm>
          <a:prstGeom prst="rect">
            <a:avLst/>
          </a:prstGeom>
        </p:spPr>
      </p:pic>
      <p:pic>
        <p:nvPicPr>
          <p:cNvPr id="4" name="Picture 3" descr="Directo-deposi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6584" y="2098356"/>
            <a:ext cx="5048100" cy="3717652"/>
          </a:xfrm>
          <a:prstGeom prst="rect">
            <a:avLst/>
          </a:prstGeom>
        </p:spPr>
      </p:pic>
    </p:spTree>
    <p:custDataLst>
      <p:tags r:id="rId1"/>
    </p:custDataLst>
    <p:extLst>
      <p:ext uri="{BB962C8B-B14F-4D97-AF65-F5344CB8AC3E}">
        <p14:creationId xmlns:p14="http://schemas.microsoft.com/office/powerpoint/2010/main" val="328889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166813" y="1186342"/>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a:t>
            </a:r>
            <a:r>
              <a:rPr lang="en-US" sz="4000" b="1" dirty="0">
                <a:solidFill>
                  <a:srgbClr val="316094"/>
                </a:solidFill>
                <a:ea typeface="Times New Roman" panose="02020603050405020304" pitchFamily="18" charset="0"/>
                <a:cs typeface="Calibri" panose="020F0502020204030204" pitchFamily="34" charset="0"/>
              </a:rPr>
              <a:t> </a:t>
            </a:r>
            <a:r>
              <a:rPr lang="en-US" sz="4000" b="1" dirty="0">
                <a:solidFill>
                  <a:srgbClr val="316094"/>
                </a:solidFill>
                <a:effectLst/>
                <a:ea typeface="Times New Roman" panose="02020603050405020304" pitchFamily="18" charset="0"/>
                <a:cs typeface="Calibri" panose="020F0502020204030204" pitchFamily="34" charset="0"/>
              </a:rPr>
              <a:t>Identify the purpose </a:t>
            </a:r>
          </a:p>
        </p:txBody>
      </p:sp>
      <p:sp>
        <p:nvSpPr>
          <p:cNvPr id="3" name="TextBox 2">
            <a:extLst>
              <a:ext uri="{FF2B5EF4-FFF2-40B4-BE49-F238E27FC236}">
                <a16:creationId xmlns:a16="http://schemas.microsoft.com/office/drawing/2014/main" id="{ED9D8598-C2EE-93EC-D297-EBDF954EBA13}"/>
              </a:ext>
            </a:extLst>
          </p:cNvPr>
          <p:cNvSpPr txBox="1"/>
          <p:nvPr/>
        </p:nvSpPr>
        <p:spPr>
          <a:xfrm>
            <a:off x="1166813" y="2057801"/>
            <a:ext cx="10605106" cy="3754874"/>
          </a:xfrm>
          <a:prstGeom prst="rect">
            <a:avLst/>
          </a:prstGeom>
          <a:noFill/>
        </p:spPr>
        <p:txBody>
          <a:bodyPr wrap="square" rtlCol="0">
            <a:spAutoFit/>
          </a:bodyPr>
          <a:lstStyle/>
          <a:p>
            <a:pPr>
              <a:spcAft>
                <a:spcPts val="1200"/>
              </a:spcAft>
            </a:pPr>
            <a:r>
              <a:rPr lang="en-US" sz="2200" dirty="0"/>
              <a:t>When you start a new job, collaborating can help you in many ways. </a:t>
            </a:r>
          </a:p>
          <a:p>
            <a:pPr>
              <a:spcAft>
                <a:spcPts val="1200"/>
              </a:spcAft>
            </a:pPr>
            <a:r>
              <a:rPr lang="en-US" sz="2200" dirty="0"/>
              <a:t>It can help you prepare and submit your documents on time.</a:t>
            </a:r>
          </a:p>
          <a:p>
            <a:pPr>
              <a:spcAft>
                <a:spcPts val="1200"/>
              </a:spcAft>
            </a:pPr>
            <a:r>
              <a:rPr lang="en-US" sz="2200" dirty="0"/>
              <a:t>When you collaborate with your friends and family members, you will be able to provide emergency contacts to your employer.</a:t>
            </a:r>
          </a:p>
          <a:p>
            <a:pPr>
              <a:spcAft>
                <a:spcPts val="1200"/>
              </a:spcAft>
            </a:pPr>
            <a:r>
              <a:rPr lang="en-US" sz="2200" dirty="0"/>
              <a:t>When you collaborate with HR and payroll departments, they will be able to create your employee file and calculate your pay so you get it on time.  </a:t>
            </a:r>
          </a:p>
          <a:p>
            <a:pPr>
              <a:spcAft>
                <a:spcPts val="1200"/>
              </a:spcAft>
            </a:pPr>
            <a:r>
              <a:rPr lang="en-US" sz="2200" dirty="0"/>
              <a:t>It can be hard to collaborate when you are confused or overwhelmed because you have a lot of documents to submit. If you keep in mind how you could benefit from collaborating, you can stay motivated and keep going.</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Tree>
    <p:custDataLst>
      <p:tags r:id="rId1"/>
    </p:custDataLst>
    <p:extLst>
      <p:ext uri="{BB962C8B-B14F-4D97-AF65-F5344CB8AC3E}">
        <p14:creationId xmlns:p14="http://schemas.microsoft.com/office/powerpoint/2010/main" val="24706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ECDB1B-BFC3-98FC-6F60-FF5B53E4A20A}"/>
              </a:ext>
            </a:extLst>
          </p:cNvPr>
          <p:cNvSpPr txBox="1"/>
          <p:nvPr/>
        </p:nvSpPr>
        <p:spPr>
          <a:xfrm>
            <a:off x="1166813" y="2179732"/>
            <a:ext cx="10613572" cy="1773306"/>
          </a:xfrm>
          <a:prstGeom prst="rect">
            <a:avLst/>
          </a:prstGeom>
          <a:noFill/>
        </p:spPr>
        <p:txBody>
          <a:bodyPr wrap="square">
            <a:spAutoFit/>
          </a:bodyPr>
          <a:lstStyle/>
          <a:p>
            <a:pPr>
              <a:lnSpc>
                <a:spcPct val="115000"/>
              </a:lnSpc>
              <a:spcAft>
                <a:spcPts val="800"/>
              </a:spcAft>
            </a:pPr>
            <a:r>
              <a:rPr lang="en-CA" sz="2800" dirty="0"/>
              <a:t>Why should Renee collaborate?</a:t>
            </a:r>
          </a:p>
          <a:p>
            <a:pPr>
              <a:lnSpc>
                <a:spcPct val="115000"/>
              </a:lnSpc>
              <a:spcAft>
                <a:spcPts val="800"/>
              </a:spcAft>
            </a:pPr>
            <a:r>
              <a:rPr lang="en-CA" sz="2800" b="1" dirty="0"/>
              <a:t>Do the task on page 15 and 16</a:t>
            </a:r>
          </a:p>
          <a:p>
            <a:pPr>
              <a:lnSpc>
                <a:spcPct val="115000"/>
              </a:lnSpc>
              <a:spcAft>
                <a:spcPts val="800"/>
              </a:spcAft>
            </a:pPr>
            <a:r>
              <a:rPr lang="en-CA" sz="2800" b="1" dirty="0"/>
              <a:t>Reflect</a:t>
            </a:r>
          </a:p>
        </p:txBody>
      </p:sp>
      <p:sp>
        <p:nvSpPr>
          <p:cNvPr id="8" name="TextBox 7">
            <a:extLst>
              <a:ext uri="{FF2B5EF4-FFF2-40B4-BE49-F238E27FC236}">
                <a16:creationId xmlns:a16="http://schemas.microsoft.com/office/drawing/2014/main" id="{E5F68D4A-7DCB-65F2-DD47-1C11F752FDC8}"/>
              </a:ext>
            </a:extLst>
          </p:cNvPr>
          <p:cNvSpPr txBox="1"/>
          <p:nvPr/>
        </p:nvSpPr>
        <p:spPr>
          <a:xfrm>
            <a:off x="1166813" y="1186342"/>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a:t>
            </a:r>
            <a:r>
              <a:rPr lang="en-US" sz="4000" b="1" dirty="0">
                <a:solidFill>
                  <a:srgbClr val="316094"/>
                </a:solidFill>
                <a:ea typeface="Times New Roman" panose="02020603050405020304" pitchFamily="18" charset="0"/>
                <a:cs typeface="Calibri" panose="020F0502020204030204" pitchFamily="34" charset="0"/>
              </a:rPr>
              <a:t> </a:t>
            </a:r>
            <a:r>
              <a:rPr lang="en-US" sz="4000" b="1" dirty="0">
                <a:solidFill>
                  <a:srgbClr val="316094"/>
                </a:solidFill>
                <a:effectLst/>
                <a:ea typeface="Times New Roman" panose="02020603050405020304" pitchFamily="18" charset="0"/>
                <a:cs typeface="Calibri" panose="020F0502020204030204" pitchFamily="34" charset="0"/>
              </a:rPr>
              <a:t>Identify the purpose </a:t>
            </a: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Tree>
    <p:custDataLst>
      <p:tags r:id="rId1"/>
    </p:custDataLst>
    <p:extLst>
      <p:ext uri="{BB962C8B-B14F-4D97-AF65-F5344CB8AC3E}">
        <p14:creationId xmlns:p14="http://schemas.microsoft.com/office/powerpoint/2010/main" val="154986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166813" y="1284437"/>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
        <p:nvSpPr>
          <p:cNvPr id="3" name="TextBox 2">
            <a:extLst>
              <a:ext uri="{FF2B5EF4-FFF2-40B4-BE49-F238E27FC236}">
                <a16:creationId xmlns:a16="http://schemas.microsoft.com/office/drawing/2014/main" id="{FB166E68-8D1A-AFB2-6AC9-14C7BEA82C77}"/>
              </a:ext>
            </a:extLst>
          </p:cNvPr>
          <p:cNvSpPr txBox="1"/>
          <p:nvPr/>
        </p:nvSpPr>
        <p:spPr>
          <a:xfrm>
            <a:off x="1166813" y="5089245"/>
            <a:ext cx="2016641" cy="558743"/>
          </a:xfrm>
          <a:prstGeom prst="rect">
            <a:avLst/>
          </a:prstGeom>
          <a:noFill/>
        </p:spPr>
        <p:txBody>
          <a:bodyPr wrap="square" rtlCol="0">
            <a:spAutoFit/>
          </a:bodyPr>
          <a:lstStyle/>
          <a:p>
            <a:pPr>
              <a:lnSpc>
                <a:spcPct val="115000"/>
              </a:lnSpc>
              <a:spcAft>
                <a:spcPts val="800"/>
              </a:spcAft>
            </a:pPr>
            <a:r>
              <a:rPr lang="en-CA" sz="2800" b="1" dirty="0">
                <a:solidFill>
                  <a:srgbClr val="000000"/>
                </a:solidFill>
                <a:effectLst/>
                <a:ea typeface="Yu Gothic Light" panose="020B0300000000000000" pitchFamily="34" charset="-128"/>
              </a:rPr>
              <a:t>Reflect</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5" name="Rounded Rectangle 6">
            <a:extLst>
              <a:ext uri="{FF2B5EF4-FFF2-40B4-BE49-F238E27FC236}">
                <a16:creationId xmlns:a16="http://schemas.microsoft.com/office/drawing/2014/main" id="{764E634C-005A-637D-EC25-A814DC681132}"/>
              </a:ext>
            </a:extLst>
          </p:cNvPr>
          <p:cNvSpPr/>
          <p:nvPr/>
        </p:nvSpPr>
        <p:spPr>
          <a:xfrm>
            <a:off x="1267604" y="2594958"/>
            <a:ext cx="8357137" cy="2425152"/>
          </a:xfrm>
          <a:prstGeom prst="roundRect">
            <a:avLst>
              <a:gd name="adj" fmla="val 6128"/>
            </a:avLst>
          </a:prstGeom>
          <a:solidFill>
            <a:srgbClr val="AB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spcAft>
                <a:spcPts val="1200"/>
              </a:spcAft>
            </a:pPr>
            <a:r>
              <a:rPr lang="en-US" sz="2000" b="1" dirty="0">
                <a:solidFill>
                  <a:schemeClr val="tx1"/>
                </a:solidFill>
              </a:rPr>
              <a:t>When you start a new job, collaboration is one of the most important skills to use. </a:t>
            </a:r>
            <a:r>
              <a:rPr lang="en-US" sz="2000" dirty="0">
                <a:solidFill>
                  <a:schemeClr val="tx1"/>
                </a:solidFill>
              </a:rPr>
              <a:t>You will need to prepare and submit a lot of documents on time. You may need to ask for help if you have trouble understanding and filling out a form. You may also have to negotiate a later deadline. </a:t>
            </a:r>
          </a:p>
          <a:p>
            <a:r>
              <a:rPr lang="en-US" sz="2000" dirty="0">
                <a:solidFill>
                  <a:schemeClr val="tx1"/>
                </a:solidFill>
              </a:rPr>
              <a:t>It’s a lot to handle, and you may feel confused or overwhelmed but there are many strategies that can help you. Why not use them and see what happens!</a:t>
            </a:r>
            <a:r>
              <a:rPr lang="en-CA" sz="2000" dirty="0">
                <a:solidFill>
                  <a:schemeClr val="tx1"/>
                </a:solidFill>
                <a:ea typeface="Yu Gothic Light"/>
              </a:rPr>
              <a:t> </a:t>
            </a:r>
            <a:endParaRPr lang="en-CA" sz="2000" dirty="0">
              <a:solidFill>
                <a:schemeClr val="tx1"/>
              </a:solidFill>
              <a:effectLst/>
              <a:ea typeface="Yu Gothic Light" panose="020B0300000000000000" pitchFamily="34" charset="-128"/>
            </a:endParaRPr>
          </a:p>
        </p:txBody>
      </p:sp>
    </p:spTree>
    <p:custDataLst>
      <p:tags r:id="rId1"/>
    </p:custDataLst>
    <p:extLst>
      <p:ext uri="{BB962C8B-B14F-4D97-AF65-F5344CB8AC3E}">
        <p14:creationId xmlns:p14="http://schemas.microsoft.com/office/powerpoint/2010/main" val="249060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166813" y="3247961"/>
            <a:ext cx="10049478" cy="1107996"/>
          </a:xfrm>
          <a:prstGeom prst="rect">
            <a:avLst/>
          </a:prstGeom>
          <a:noFill/>
        </p:spPr>
        <p:txBody>
          <a:bodyPr wrap="square" rtlCol="0">
            <a:spAutoFit/>
          </a:bodyPr>
          <a:lstStyle/>
          <a:p>
            <a:pPr marL="347472" indent="-347472">
              <a:spcAft>
                <a:spcPts val="1200"/>
              </a:spcAft>
              <a:buFont typeface="Arial" panose="020B0604020202020204" pitchFamily="34" charset="0"/>
              <a:buChar char="•"/>
            </a:pPr>
            <a:r>
              <a:rPr lang="en-US" sz="2800" dirty="0"/>
              <a:t>Strategies to prepare and submit documents on time</a:t>
            </a:r>
          </a:p>
          <a:p>
            <a:pPr marL="347472" indent="-347472">
              <a:spcAft>
                <a:spcPts val="1200"/>
              </a:spcAft>
              <a:buFont typeface="Arial" panose="020B0604020202020204" pitchFamily="34" charset="0"/>
              <a:buChar char="•"/>
            </a:pPr>
            <a:r>
              <a:rPr lang="en-US" sz="2800" dirty="0"/>
              <a:t>Strategies to communicate with HR and payroll departments</a:t>
            </a:r>
          </a:p>
        </p:txBody>
      </p:sp>
      <p:sp>
        <p:nvSpPr>
          <p:cNvPr id="7" name="TextBox 6">
            <a:extLst>
              <a:ext uri="{FF2B5EF4-FFF2-40B4-BE49-F238E27FC236}">
                <a16:creationId xmlns:a16="http://schemas.microsoft.com/office/drawing/2014/main" id="{AA28F0DC-100E-2AF4-5D4E-15FABE43F41B}"/>
              </a:ext>
            </a:extLst>
          </p:cNvPr>
          <p:cNvSpPr txBox="1"/>
          <p:nvPr/>
        </p:nvSpPr>
        <p:spPr>
          <a:xfrm>
            <a:off x="1036638" y="2598052"/>
            <a:ext cx="10201573" cy="523220"/>
          </a:xfrm>
          <a:prstGeom prst="rect">
            <a:avLst/>
          </a:prstGeom>
          <a:noFill/>
        </p:spPr>
        <p:txBody>
          <a:bodyPr wrap="square">
            <a:spAutoFit/>
          </a:bodyPr>
          <a:lstStyle/>
          <a:p>
            <a:r>
              <a:rPr lang="en-US" sz="2800" dirty="0"/>
              <a:t>There are many strategies that can help you </a:t>
            </a:r>
            <a:r>
              <a:rPr lang="en-US" sz="2800"/>
              <a:t>collaborate</a:t>
            </a:r>
            <a:r>
              <a:rPr lang="en-US" sz="2800" dirty="0"/>
              <a:t> more easily. </a:t>
            </a:r>
          </a:p>
        </p:txBody>
      </p:sp>
      <p:sp>
        <p:nvSpPr>
          <p:cNvPr id="8" name="TextBox 7">
            <a:extLst>
              <a:ext uri="{FF2B5EF4-FFF2-40B4-BE49-F238E27FC236}">
                <a16:creationId xmlns:a16="http://schemas.microsoft.com/office/drawing/2014/main" id="{A1CC9A86-3CB7-0ED7-CD25-C18934B5DA2F}"/>
              </a:ext>
            </a:extLst>
          </p:cNvPr>
          <p:cNvSpPr txBox="1"/>
          <p:nvPr/>
        </p:nvSpPr>
        <p:spPr>
          <a:xfrm>
            <a:off x="1166813" y="1284437"/>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200582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166813" y="2480938"/>
            <a:ext cx="10836391" cy="4057521"/>
          </a:xfrm>
          <a:prstGeom prst="rect">
            <a:avLst/>
          </a:prstGeom>
          <a:noFill/>
        </p:spPr>
        <p:txBody>
          <a:bodyPr wrap="square" rtlCol="0">
            <a:spAutoFit/>
          </a:bodyPr>
          <a:lstStyle/>
          <a:p>
            <a:pPr marL="347472" lvl="1" indent="-347472">
              <a:lnSpc>
                <a:spcPts val="3520"/>
              </a:lnSpc>
              <a:buFont typeface="Arial" panose="020B0604020202020204" pitchFamily="34" charset="0"/>
              <a:buChar char="•"/>
            </a:pPr>
            <a:r>
              <a:rPr lang="en-US" sz="2600" dirty="0"/>
              <a:t>Make a list of documents</a:t>
            </a:r>
          </a:p>
          <a:p>
            <a:pPr marL="347472" lvl="1" indent="-347472">
              <a:lnSpc>
                <a:spcPts val="3520"/>
              </a:lnSpc>
              <a:buFont typeface="Arial" panose="020B0604020202020204" pitchFamily="34" charset="0"/>
              <a:buChar char="•"/>
            </a:pPr>
            <a:r>
              <a:rPr lang="en-US" sz="2600" dirty="0"/>
              <a:t>Get more than one copy </a:t>
            </a:r>
          </a:p>
          <a:p>
            <a:pPr marL="347472" lvl="1" indent="-347472">
              <a:lnSpc>
                <a:spcPts val="3520"/>
              </a:lnSpc>
              <a:buFont typeface="Arial" panose="020B0604020202020204" pitchFamily="34" charset="0"/>
              <a:buChar char="•"/>
            </a:pPr>
            <a:r>
              <a:rPr lang="en-CA" sz="2600" dirty="0"/>
              <a:t>Keep documents organized</a:t>
            </a:r>
          </a:p>
          <a:p>
            <a:pPr marL="347472" lvl="1" indent="-347472">
              <a:lnSpc>
                <a:spcPts val="3520"/>
              </a:lnSpc>
              <a:buFont typeface="Arial" panose="020B0604020202020204" pitchFamily="34" charset="0"/>
              <a:buChar char="•"/>
            </a:pPr>
            <a:r>
              <a:rPr lang="en-US" sz="2600" dirty="0"/>
              <a:t>Keep documents neat and clean</a:t>
            </a:r>
          </a:p>
          <a:p>
            <a:pPr marL="347472" lvl="1" indent="-347472">
              <a:lnSpc>
                <a:spcPts val="3520"/>
              </a:lnSpc>
              <a:buFont typeface="Arial" panose="020B0604020202020204" pitchFamily="34" charset="0"/>
              <a:buChar char="•"/>
            </a:pPr>
            <a:r>
              <a:rPr lang="en-US" sz="2600" dirty="0"/>
              <a:t>Submit documents in the right way</a:t>
            </a:r>
          </a:p>
          <a:p>
            <a:pPr marL="347472" lvl="1" indent="-347472">
              <a:lnSpc>
                <a:spcPts val="3520"/>
              </a:lnSpc>
              <a:buFont typeface="Arial" panose="020B0604020202020204" pitchFamily="34" charset="0"/>
              <a:buChar char="•"/>
            </a:pPr>
            <a:r>
              <a:rPr lang="en-US" sz="2600" dirty="0"/>
              <a:t>Submit documents as soon as possible</a:t>
            </a:r>
            <a:endParaRPr lang="en-CA" sz="1100" dirty="0"/>
          </a:p>
          <a:p>
            <a:pPr>
              <a:lnSpc>
                <a:spcPct val="150000"/>
              </a:lnSpc>
            </a:pPr>
            <a:r>
              <a:rPr lang="en-US" sz="2800" b="1" dirty="0"/>
              <a:t>Do task 1 on page 19</a:t>
            </a:r>
          </a:p>
          <a:p>
            <a:pPr>
              <a:lnSpc>
                <a:spcPct val="150000"/>
              </a:lnSpc>
            </a:pPr>
            <a:endParaRPr lang="en-CA" sz="2800" b="1" dirty="0"/>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2" name="TextBox 1"/>
          <p:cNvSpPr txBox="1"/>
          <p:nvPr/>
        </p:nvSpPr>
        <p:spPr>
          <a:xfrm>
            <a:off x="1166813" y="1293228"/>
            <a:ext cx="7841584" cy="1338828"/>
          </a:xfrm>
          <a:prstGeom prst="rect">
            <a:avLst/>
          </a:prstGeom>
          <a:noFill/>
        </p:spPr>
        <p:txBody>
          <a:bodyPr wrap="square" rtlCol="0">
            <a:spAutoFit/>
          </a:bodyPr>
          <a:lstStyle/>
          <a:p>
            <a:pPr>
              <a:lnSpc>
                <a:spcPts val="4200"/>
              </a:lnSpc>
            </a:pPr>
            <a:r>
              <a:rPr lang="en-US" sz="4000" b="1" dirty="0">
                <a:solidFill>
                  <a:srgbClr val="316094"/>
                </a:solidFill>
              </a:rPr>
              <a:t>Strategies to prepare and submit documents on time</a:t>
            </a:r>
          </a:p>
          <a:p>
            <a:endParaRPr lang="en-CA" sz="1100" b="1" dirty="0"/>
          </a:p>
        </p:txBody>
      </p:sp>
    </p:spTree>
    <p:custDataLst>
      <p:tags r:id="rId1"/>
    </p:custDataLst>
    <p:extLst>
      <p:ext uri="{BB962C8B-B14F-4D97-AF65-F5344CB8AC3E}">
        <p14:creationId xmlns:p14="http://schemas.microsoft.com/office/powerpoint/2010/main" val="9953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4" name="TextBox 13"/>
          <p:cNvSpPr txBox="1"/>
          <p:nvPr/>
        </p:nvSpPr>
        <p:spPr>
          <a:xfrm>
            <a:off x="1163638" y="1267828"/>
            <a:ext cx="7841584" cy="1338828"/>
          </a:xfrm>
          <a:prstGeom prst="rect">
            <a:avLst/>
          </a:prstGeom>
          <a:noFill/>
        </p:spPr>
        <p:txBody>
          <a:bodyPr wrap="square" rtlCol="0">
            <a:spAutoFit/>
          </a:bodyPr>
          <a:lstStyle/>
          <a:p>
            <a:pPr>
              <a:lnSpc>
                <a:spcPts val="4200"/>
              </a:lnSpc>
            </a:pPr>
            <a:r>
              <a:rPr lang="en-US" sz="4000" b="1" dirty="0">
                <a:solidFill>
                  <a:srgbClr val="316094"/>
                </a:solidFill>
              </a:rPr>
              <a:t>Strategies to prepare and submit documents on time</a:t>
            </a:r>
          </a:p>
          <a:p>
            <a:endParaRPr lang="en-CA" sz="1100" b="1" dirty="0"/>
          </a:p>
        </p:txBody>
      </p:sp>
      <p:sp>
        <p:nvSpPr>
          <p:cNvPr id="2" name="TextBox 1"/>
          <p:cNvSpPr txBox="1"/>
          <p:nvPr/>
        </p:nvSpPr>
        <p:spPr>
          <a:xfrm>
            <a:off x="1154113" y="4641607"/>
            <a:ext cx="5222218" cy="1031051"/>
          </a:xfrm>
          <a:prstGeom prst="rect">
            <a:avLst/>
          </a:prstGeom>
          <a:noFill/>
        </p:spPr>
        <p:txBody>
          <a:bodyPr wrap="square" rtlCol="0">
            <a:spAutoFit/>
          </a:bodyPr>
          <a:lstStyle/>
          <a:p>
            <a:pPr>
              <a:spcAft>
                <a:spcPts val="600"/>
              </a:spcAft>
            </a:pPr>
            <a:r>
              <a:rPr lang="en-US" sz="2800" b="1" dirty="0"/>
              <a:t>Do task 2 on page 20</a:t>
            </a:r>
          </a:p>
          <a:p>
            <a:pPr>
              <a:spcAft>
                <a:spcPts val="600"/>
              </a:spcAft>
            </a:pPr>
            <a:r>
              <a:rPr lang="en-US" sz="2800" b="1" dirty="0"/>
              <a:t>Reflect</a:t>
            </a:r>
            <a:endParaRPr lang="en-CA" sz="2800" b="1" dirty="0"/>
          </a:p>
        </p:txBody>
      </p:sp>
      <p:sp>
        <p:nvSpPr>
          <p:cNvPr id="5" name="TextBox 4"/>
          <p:cNvSpPr txBox="1"/>
          <p:nvPr/>
        </p:nvSpPr>
        <p:spPr>
          <a:xfrm>
            <a:off x="1154113" y="2530012"/>
            <a:ext cx="2974312" cy="1815882"/>
          </a:xfrm>
          <a:prstGeom prst="rect">
            <a:avLst/>
          </a:prstGeom>
          <a:noFill/>
        </p:spPr>
        <p:txBody>
          <a:bodyPr wrap="square" rtlCol="0">
            <a:spAutoFit/>
          </a:bodyPr>
          <a:lstStyle/>
          <a:p>
            <a:r>
              <a:rPr lang="en-CA" sz="2800" dirty="0"/>
              <a:t>Help Renee sort the documents she needs to submit</a:t>
            </a:r>
          </a:p>
          <a:p>
            <a:endParaRPr lang="en-US" sz="2800" dirty="0"/>
          </a:p>
        </p:txBody>
      </p:sp>
      <p:pic>
        <p:nvPicPr>
          <p:cNvPr id="15" name="Picture 14" descr="HR-document.jp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07508" y="2572078"/>
            <a:ext cx="3760231" cy="1963800"/>
          </a:xfrm>
          <a:prstGeom prst="rect">
            <a:avLst/>
          </a:prstGeom>
        </p:spPr>
      </p:pic>
      <p:pic>
        <p:nvPicPr>
          <p:cNvPr id="16" name="Picture 15" descr="Payroll-document.jp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8378" y="2579939"/>
            <a:ext cx="3800989" cy="1940206"/>
          </a:xfrm>
          <a:prstGeom prst="rect">
            <a:avLst/>
          </a:prstGeom>
        </p:spPr>
      </p:pic>
    </p:spTree>
    <p:custDataLst>
      <p:tags r:id="rId1"/>
    </p:custDataLst>
    <p:extLst>
      <p:ext uri="{BB962C8B-B14F-4D97-AF65-F5344CB8AC3E}">
        <p14:creationId xmlns:p14="http://schemas.microsoft.com/office/powerpoint/2010/main" val="136504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83DA02-2D12-5D4E-ADF7-9DB84E0E0027}"/>
              </a:ext>
            </a:extLst>
          </p:cNvPr>
          <p:cNvSpPr txBox="1"/>
          <p:nvPr/>
        </p:nvSpPr>
        <p:spPr>
          <a:xfrm>
            <a:off x="1166813" y="1177925"/>
            <a:ext cx="9950677"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Welcome to this unit on collaboration!</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B1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80416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Collaboration – Introduction</a:t>
            </a:r>
          </a:p>
        </p:txBody>
      </p:sp>
      <p:sp>
        <p:nvSpPr>
          <p:cNvPr id="10" name="TextBox 9"/>
          <p:cNvSpPr txBox="1"/>
          <p:nvPr/>
        </p:nvSpPr>
        <p:spPr>
          <a:xfrm>
            <a:off x="1165226" y="1966489"/>
            <a:ext cx="5453197" cy="1107996"/>
          </a:xfrm>
          <a:prstGeom prst="rect">
            <a:avLst/>
          </a:prstGeom>
          <a:noFill/>
        </p:spPr>
        <p:txBody>
          <a:bodyPr wrap="square" rtlCol="0">
            <a:spAutoFit/>
          </a:bodyPr>
          <a:lstStyle/>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Instructor’s intro</a:t>
            </a:r>
            <a:endParaRPr lang="en-CA" sz="2800" dirty="0">
              <a:solidFill>
                <a:schemeClr val="bg2">
                  <a:lumMod val="25000"/>
                </a:schemeClr>
              </a:solidFill>
            </a:endParaRPr>
          </a:p>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Participants’ intro</a:t>
            </a:r>
          </a:p>
        </p:txBody>
      </p:sp>
      <p:sp>
        <p:nvSpPr>
          <p:cNvPr id="11" name="Rounded Rectangle 39">
            <a:extLst>
              <a:ext uri="{FF2B5EF4-FFF2-40B4-BE49-F238E27FC236}">
                <a16:creationId xmlns:a16="http://schemas.microsoft.com/office/drawing/2014/main" id="{B290C867-3127-4055-3D7E-6DB65EC3BC13}"/>
              </a:ext>
            </a:extLst>
          </p:cNvPr>
          <p:cNvSpPr/>
          <p:nvPr/>
        </p:nvSpPr>
        <p:spPr>
          <a:xfrm>
            <a:off x="1302016" y="3336055"/>
            <a:ext cx="5681431" cy="2571074"/>
          </a:xfrm>
          <a:prstGeom prst="roundRect">
            <a:avLst>
              <a:gd name="adj" fmla="val 9086"/>
            </a:avLst>
          </a:prstGeom>
          <a:solidFill>
            <a:srgbClr val="316094">
              <a:alpha val="15000"/>
            </a:srgbClr>
          </a:solid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0000" tIns="90000" rIns="36000" bIns="36000" numCol="1" spcCol="0" rtlCol="0" fromWordArt="0" anchor="t" anchorCtr="0" forceAA="0" compatLnSpc="1">
            <a:prstTxWarp prst="textNoShape">
              <a:avLst/>
            </a:prstTxWarp>
            <a:spAutoFit/>
          </a:bodyPr>
          <a:lstStyle/>
          <a:p>
            <a:pPr>
              <a:lnSpc>
                <a:spcPct val="115000"/>
              </a:lnSpc>
              <a:spcBef>
                <a:spcPts val="600"/>
              </a:spcBef>
              <a:spcAft>
                <a:spcPts val="1800"/>
              </a:spcAft>
            </a:pPr>
            <a:r>
              <a:rPr lang="en-CA" sz="2800" b="1" dirty="0">
                <a:solidFill>
                  <a:schemeClr val="tx1"/>
                </a:solidFill>
                <a:effectLst/>
                <a:ea typeface="Yu Gothic Light" panose="020B0300000000000000" pitchFamily="34" charset="-128"/>
              </a:rPr>
              <a:t>Vocabulary</a:t>
            </a:r>
            <a:r>
              <a:rPr lang="en-CA" sz="2800" b="1" dirty="0">
                <a:solidFill>
                  <a:srgbClr val="5A8E22"/>
                </a:solidFill>
                <a:effectLst/>
                <a:ea typeface="Yu Gothic Light" panose="020B0300000000000000" pitchFamily="34" charset="-128"/>
              </a:rPr>
              <a:t> </a:t>
            </a:r>
            <a:endParaRPr lang="en-CA" sz="2800" dirty="0">
              <a:solidFill>
                <a:srgbClr val="000000"/>
              </a:solidFill>
              <a:effectLst/>
              <a:ea typeface="Yu Gothic Light" panose="020B0300000000000000" pitchFamily="34" charset="-128"/>
            </a:endParaRPr>
          </a:p>
          <a:p>
            <a:pPr>
              <a:lnSpc>
                <a:spcPct val="113000"/>
              </a:lnSpc>
            </a:pPr>
            <a:r>
              <a:rPr lang="en-CA" sz="2000" b="1" dirty="0">
                <a:solidFill>
                  <a:srgbClr val="000000"/>
                </a:solidFill>
                <a:latin typeface="Calibri" panose="020F0502020204030204" pitchFamily="34" charset="0"/>
                <a:ea typeface="Yu Gothic Light" panose="020B0300000000000000" pitchFamily="34" charset="-128"/>
              </a:rPr>
              <a:t>Probationary period: </a:t>
            </a:r>
            <a:br>
              <a:rPr lang="en-CA" sz="2000" b="1" dirty="0">
                <a:solidFill>
                  <a:srgbClr val="000000"/>
                </a:solidFill>
                <a:latin typeface="Calibri" panose="020F0502020204030204" pitchFamily="34" charset="0"/>
                <a:ea typeface="Yu Gothic Light" panose="020B0300000000000000" pitchFamily="34" charset="-128"/>
              </a:rPr>
            </a:br>
            <a:r>
              <a:rPr lang="en-CA" sz="2000" dirty="0">
                <a:solidFill>
                  <a:srgbClr val="000000"/>
                </a:solidFill>
                <a:latin typeface="Calibri" panose="020F0502020204030204" pitchFamily="34" charset="0"/>
                <a:ea typeface="Yu Gothic Light" panose="020B0300000000000000" pitchFamily="34" charset="-128"/>
              </a:rPr>
              <a:t>the first three to six months of employment. </a:t>
            </a:r>
            <a:br>
              <a:rPr lang="en-CA" sz="2000" dirty="0">
                <a:solidFill>
                  <a:srgbClr val="000000"/>
                </a:solidFill>
                <a:latin typeface="Calibri" panose="020F0502020204030204" pitchFamily="34" charset="0"/>
                <a:ea typeface="Yu Gothic Light" panose="020B0300000000000000" pitchFamily="34" charset="-128"/>
              </a:rPr>
            </a:br>
            <a:r>
              <a:rPr lang="en-CA" sz="2000" dirty="0">
                <a:solidFill>
                  <a:srgbClr val="000000"/>
                </a:solidFill>
                <a:latin typeface="Calibri" panose="020F0502020204030204" pitchFamily="34" charset="0"/>
                <a:ea typeface="Yu Gothic Light" panose="020B0300000000000000" pitchFamily="34" charset="-128"/>
              </a:rPr>
              <a:t>This is when you learn the job. It gives you and the employer time to decide if the job is a good fit. </a:t>
            </a:r>
            <a:endParaRPr lang="en-US" sz="2000" dirty="0">
              <a:solidFill>
                <a:srgbClr val="000000"/>
              </a:solidFill>
              <a:latin typeface="Calibri" panose="020F0502020204030204" pitchFamily="34" charset="0"/>
              <a:ea typeface="Yu Gothic Light" panose="020B0300000000000000" pitchFamily="34" charset="-128"/>
            </a:endParaRPr>
          </a:p>
          <a:p>
            <a:pPr>
              <a:lnSpc>
                <a:spcPct val="115000"/>
              </a:lnSpc>
            </a:pPr>
            <a:endParaRPr lang="en-US" sz="1200" dirty="0">
              <a:solidFill>
                <a:srgbClr val="000000"/>
              </a:solidFill>
              <a:ea typeface="Yu Gothic Light" panose="020B0300000000000000" pitchFamily="34" charset="-128"/>
            </a:endParaRPr>
          </a:p>
        </p:txBody>
      </p:sp>
      <p:cxnSp>
        <p:nvCxnSpPr>
          <p:cNvPr id="12" name="Straight Connector 11"/>
          <p:cNvCxnSpPr/>
          <p:nvPr/>
        </p:nvCxnSpPr>
        <p:spPr>
          <a:xfrm flipH="1">
            <a:off x="1292491" y="4079088"/>
            <a:ext cx="5701036" cy="0"/>
          </a:xfrm>
          <a:prstGeom prst="line">
            <a:avLst/>
          </a:prstGeom>
          <a:ln w="50800">
            <a:solidFill>
              <a:srgbClr val="316094">
                <a:alpha val="27000"/>
              </a:srgbClr>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39123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77913" y="1304287"/>
            <a:ext cx="10836391" cy="1182375"/>
          </a:xfrm>
          <a:prstGeom prst="rect">
            <a:avLst/>
          </a:prstGeom>
          <a:noFill/>
        </p:spPr>
        <p:txBody>
          <a:bodyPr wrap="square" rtlCol="0">
            <a:spAutoFit/>
          </a:bodyPr>
          <a:lstStyle/>
          <a:p>
            <a:pPr>
              <a:lnSpc>
                <a:spcPts val="4200"/>
              </a:lnSpc>
            </a:pPr>
            <a:r>
              <a:rPr lang="en-US" sz="4000" b="1" dirty="0">
                <a:solidFill>
                  <a:srgbClr val="316094"/>
                </a:solidFill>
              </a:rPr>
              <a:t>Strategies to communicate with </a:t>
            </a:r>
            <a:br>
              <a:rPr lang="en-US" sz="4000" b="1" dirty="0">
                <a:solidFill>
                  <a:srgbClr val="316094"/>
                </a:solidFill>
              </a:rPr>
            </a:br>
            <a:r>
              <a:rPr lang="en-US" sz="4000" b="1" dirty="0">
                <a:solidFill>
                  <a:srgbClr val="316094"/>
                </a:solidFill>
              </a:rPr>
              <a:t>HR and payroll departments</a:t>
            </a:r>
            <a:endParaRPr lang="en-CA" sz="4000" b="1" dirty="0">
              <a:solidFill>
                <a:srgbClr val="316094"/>
              </a:solidFill>
            </a:endParaRPr>
          </a:p>
        </p:txBody>
      </p:sp>
      <p:sp>
        <p:nvSpPr>
          <p:cNvPr id="15" name="TextBox 14">
            <a:extLst>
              <a:ext uri="{FF2B5EF4-FFF2-40B4-BE49-F238E27FC236}">
                <a16:creationId xmlns:a16="http://schemas.microsoft.com/office/drawing/2014/main" id="{9567C1AB-BA76-64DA-94E4-48AC437BBE3C}"/>
              </a:ext>
            </a:extLst>
          </p:cNvPr>
          <p:cNvSpPr txBox="1"/>
          <p:nvPr/>
        </p:nvSpPr>
        <p:spPr>
          <a:xfrm>
            <a:off x="1077913" y="2705109"/>
            <a:ext cx="3720170" cy="1107996"/>
          </a:xfrm>
          <a:prstGeom prst="rect">
            <a:avLst/>
          </a:prstGeom>
          <a:noFill/>
        </p:spPr>
        <p:txBody>
          <a:bodyPr wrap="square">
            <a:spAutoFit/>
          </a:bodyPr>
          <a:lstStyle/>
          <a:p>
            <a:pPr>
              <a:spcAft>
                <a:spcPts val="1200"/>
              </a:spcAft>
            </a:pPr>
            <a:r>
              <a:rPr lang="en-US" sz="2800" b="1" dirty="0"/>
              <a:t>Do the task on page 23</a:t>
            </a:r>
          </a:p>
          <a:p>
            <a:pPr>
              <a:spcAft>
                <a:spcPts val="1200"/>
              </a:spcAft>
            </a:pPr>
            <a:r>
              <a:rPr lang="en-US" sz="2800" b="1" dirty="0"/>
              <a:t>Reflect</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3" name="Picture 2" descr="HR-strategy-step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511" y="2770272"/>
            <a:ext cx="6798102" cy="2949927"/>
          </a:xfrm>
          <a:prstGeom prst="rect">
            <a:avLst/>
          </a:prstGeom>
        </p:spPr>
      </p:pic>
    </p:spTree>
    <p:custDataLst>
      <p:tags r:id="rId1"/>
    </p:custDataLst>
    <p:extLst>
      <p:ext uri="{BB962C8B-B14F-4D97-AF65-F5344CB8AC3E}">
        <p14:creationId xmlns:p14="http://schemas.microsoft.com/office/powerpoint/2010/main" val="2881623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049B05-628B-3D69-4C47-EF64F624FA37}"/>
              </a:ext>
            </a:extLst>
          </p:cNvPr>
          <p:cNvSpPr txBox="1"/>
          <p:nvPr/>
        </p:nvSpPr>
        <p:spPr>
          <a:xfrm flipH="1">
            <a:off x="1166813" y="1288121"/>
            <a:ext cx="4083019" cy="2259593"/>
          </a:xfrm>
          <a:prstGeom prst="rect">
            <a:avLst/>
          </a:prstGeom>
          <a:noFill/>
        </p:spPr>
        <p:txBody>
          <a:bodyPr wrap="square" rtlCol="0">
            <a:spAutoFit/>
          </a:bodyPr>
          <a:lstStyle/>
          <a:p>
            <a:pPr>
              <a:lnSpc>
                <a:spcPts val="4200"/>
              </a:lnSpc>
            </a:pPr>
            <a:r>
              <a:rPr lang="en-US" sz="4000" b="1" dirty="0" err="1">
                <a:solidFill>
                  <a:srgbClr val="316094"/>
                </a:solidFill>
              </a:rPr>
              <a:t>Practise</a:t>
            </a:r>
            <a:r>
              <a:rPr lang="en-US" sz="4000" b="1" dirty="0">
                <a:solidFill>
                  <a:srgbClr val="316094"/>
                </a:solidFill>
              </a:rPr>
              <a:t> filling </a:t>
            </a:r>
            <a:br>
              <a:rPr lang="en-US" sz="4000" b="1" dirty="0">
                <a:solidFill>
                  <a:srgbClr val="316094"/>
                </a:solidFill>
              </a:rPr>
            </a:br>
            <a:r>
              <a:rPr lang="en-US" sz="4000" b="1" dirty="0">
                <a:solidFill>
                  <a:srgbClr val="316094"/>
                </a:solidFill>
              </a:rPr>
              <a:t>out personal </a:t>
            </a:r>
            <a:br>
              <a:rPr lang="en-US" sz="4000" b="1" dirty="0">
                <a:solidFill>
                  <a:srgbClr val="316094"/>
                </a:solidFill>
              </a:rPr>
            </a:br>
            <a:r>
              <a:rPr lang="en-US" sz="4000" b="1" dirty="0">
                <a:solidFill>
                  <a:srgbClr val="316094"/>
                </a:solidFill>
              </a:rPr>
              <a:t>tax credits </a:t>
            </a:r>
            <a:br>
              <a:rPr lang="en-US" sz="4000" b="1" dirty="0">
                <a:solidFill>
                  <a:srgbClr val="316094"/>
                </a:solidFill>
              </a:rPr>
            </a:br>
            <a:r>
              <a:rPr lang="en-US" sz="4000" b="1" dirty="0">
                <a:solidFill>
                  <a:srgbClr val="316094"/>
                </a:solidFill>
              </a:rPr>
              <a:t>returns</a:t>
            </a:r>
            <a:endParaRPr lang="en-CA" sz="4000" b="1" dirty="0">
              <a:solidFill>
                <a:srgbClr val="316094"/>
              </a:solidFill>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13" name="Picture 12" descr="tax-forms-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596" y="1139011"/>
            <a:ext cx="3878374" cy="4334286"/>
          </a:xfrm>
          <a:prstGeom prst="rect">
            <a:avLst/>
          </a:prstGeom>
        </p:spPr>
      </p:pic>
      <p:pic>
        <p:nvPicPr>
          <p:cNvPr id="14" name="Picture 13" descr="tax-forms-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8324" y="1148476"/>
            <a:ext cx="3826585" cy="4351803"/>
          </a:xfrm>
          <a:prstGeom prst="rect">
            <a:avLst/>
          </a:prstGeom>
        </p:spPr>
      </p:pic>
    </p:spTree>
    <p:custDataLst>
      <p:tags r:id="rId1"/>
    </p:custDataLst>
    <p:extLst>
      <p:ext uri="{BB962C8B-B14F-4D97-AF65-F5344CB8AC3E}">
        <p14:creationId xmlns:p14="http://schemas.microsoft.com/office/powerpoint/2010/main" val="915690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AA9B26-DD99-627A-15E2-CD1B6EED41D3}"/>
              </a:ext>
            </a:extLst>
          </p:cNvPr>
          <p:cNvSpPr txBox="1"/>
          <p:nvPr/>
        </p:nvSpPr>
        <p:spPr>
          <a:xfrm flipH="1">
            <a:off x="1192212" y="1208872"/>
            <a:ext cx="11164887" cy="707886"/>
          </a:xfrm>
          <a:prstGeom prst="rect">
            <a:avLst/>
          </a:prstGeom>
          <a:noFill/>
        </p:spPr>
        <p:txBody>
          <a:bodyPr wrap="square" rtlCol="0">
            <a:spAutoFit/>
          </a:bodyPr>
          <a:lstStyle/>
          <a:p>
            <a:r>
              <a:rPr lang="en-US" sz="4000" b="1" dirty="0" err="1">
                <a:solidFill>
                  <a:srgbClr val="316094"/>
                </a:solidFill>
              </a:rPr>
              <a:t>Practise</a:t>
            </a:r>
            <a:r>
              <a:rPr lang="en-US" sz="4000" b="1" dirty="0">
                <a:solidFill>
                  <a:srgbClr val="316094"/>
                </a:solidFill>
              </a:rPr>
              <a:t> filling out personal tax credits returns</a:t>
            </a:r>
          </a:p>
        </p:txBody>
      </p:sp>
      <p:sp>
        <p:nvSpPr>
          <p:cNvPr id="12" name="TextBox 11">
            <a:extLst>
              <a:ext uri="{FF2B5EF4-FFF2-40B4-BE49-F238E27FC236}">
                <a16:creationId xmlns:a16="http://schemas.microsoft.com/office/drawing/2014/main" id="{93633708-1D4C-3EC0-AF98-FCDC3695ED81}"/>
              </a:ext>
            </a:extLst>
          </p:cNvPr>
          <p:cNvSpPr txBox="1"/>
          <p:nvPr/>
        </p:nvSpPr>
        <p:spPr>
          <a:xfrm>
            <a:off x="1192213" y="4547000"/>
            <a:ext cx="9959168" cy="1477328"/>
          </a:xfrm>
          <a:prstGeom prst="rect">
            <a:avLst/>
          </a:prstGeom>
          <a:noFill/>
        </p:spPr>
        <p:txBody>
          <a:bodyPr wrap="square">
            <a:spAutoFit/>
          </a:bodyPr>
          <a:lstStyle/>
          <a:p>
            <a:pPr marL="285750" indent="-285750">
              <a:spcAft>
                <a:spcPts val="400"/>
              </a:spcAft>
              <a:buFont typeface="Arial" panose="020B0604020202020204" pitchFamily="34" charset="0"/>
              <a:buChar char="•"/>
            </a:pPr>
            <a:r>
              <a:rPr lang="en-US" sz="2000" dirty="0"/>
              <a:t>There is not much space for your last name, first name, initials and address. Write small. </a:t>
            </a:r>
          </a:p>
          <a:p>
            <a:pPr marL="285750" indent="-285750">
              <a:spcAft>
                <a:spcPts val="400"/>
              </a:spcAft>
              <a:buFont typeface="Arial" panose="020B0604020202020204" pitchFamily="34" charset="0"/>
              <a:buChar char="•"/>
            </a:pPr>
            <a:r>
              <a:rPr lang="en-US" sz="2000" dirty="0"/>
              <a:t>For your date of birth, follow the format on the form: YYYY / MM / DD</a:t>
            </a:r>
          </a:p>
          <a:p>
            <a:pPr marL="285750" indent="-285750">
              <a:spcAft>
                <a:spcPts val="400"/>
              </a:spcAft>
              <a:buFont typeface="Arial" panose="020B0604020202020204" pitchFamily="34" charset="0"/>
              <a:buChar char="•"/>
            </a:pPr>
            <a:r>
              <a:rPr lang="en-US" sz="2000" dirty="0"/>
              <a:t>For postal code and social insurance number, there is a separate space for each number. Write one number or letter in each space.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6" name="TextBox 5"/>
          <p:cNvSpPr txBox="1"/>
          <p:nvPr/>
        </p:nvSpPr>
        <p:spPr>
          <a:xfrm>
            <a:off x="1192213" y="1898011"/>
            <a:ext cx="2035990" cy="677108"/>
          </a:xfrm>
          <a:prstGeom prst="rect">
            <a:avLst/>
          </a:prstGeom>
          <a:noFill/>
        </p:spPr>
        <p:txBody>
          <a:bodyPr wrap="square" rtlCol="0">
            <a:spAutoFit/>
          </a:bodyPr>
          <a:lstStyle/>
          <a:p>
            <a:r>
              <a:rPr lang="en-US" sz="2000" b="1" dirty="0"/>
              <a:t>Part 1 </a:t>
            </a:r>
            <a:endParaRPr lang="en-CA" sz="2000" b="1" dirty="0"/>
          </a:p>
          <a:p>
            <a:endParaRPr lang="en-US" dirty="0"/>
          </a:p>
        </p:txBody>
      </p:sp>
      <p:pic>
        <p:nvPicPr>
          <p:cNvPr id="13" name="Picture 12" descr="Tax-form-par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371" y="2307550"/>
            <a:ext cx="8388829" cy="2038250"/>
          </a:xfrm>
          <a:prstGeom prst="rect">
            <a:avLst/>
          </a:prstGeom>
        </p:spPr>
      </p:pic>
    </p:spTree>
    <p:custDataLst>
      <p:tags r:id="rId1"/>
    </p:custDataLst>
    <p:extLst>
      <p:ext uri="{BB962C8B-B14F-4D97-AF65-F5344CB8AC3E}">
        <p14:creationId xmlns:p14="http://schemas.microsoft.com/office/powerpoint/2010/main" val="3454679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633708-1D4C-3EC0-AF98-FCDC3695ED81}"/>
              </a:ext>
            </a:extLst>
          </p:cNvPr>
          <p:cNvSpPr txBox="1"/>
          <p:nvPr/>
        </p:nvSpPr>
        <p:spPr>
          <a:xfrm>
            <a:off x="1166814" y="4505207"/>
            <a:ext cx="10518839" cy="1482457"/>
          </a:xfrm>
          <a:prstGeom prst="rect">
            <a:avLst/>
          </a:prstGeom>
          <a:noFill/>
        </p:spPr>
        <p:txBody>
          <a:bodyPr wrap="square">
            <a:spAutoFit/>
          </a:bodyPr>
          <a:lstStyle/>
          <a:p>
            <a:pPr>
              <a:spcAft>
                <a:spcPts val="600"/>
              </a:spcAft>
            </a:pPr>
            <a:r>
              <a:rPr lang="en-CA" sz="1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Task 1</a:t>
            </a:r>
            <a:endParaRPr lang="en-US" sz="1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a:spcAft>
                <a:spcPts val="600"/>
              </a:spcAft>
            </a:pPr>
            <a:r>
              <a:rPr lang="en-CA" sz="1800" b="1" dirty="0">
                <a:solidFill>
                  <a:srgbClr val="000000"/>
                </a:solidFill>
                <a:effectLst/>
                <a:latin typeface="Calibri" panose="020F0502020204030204" pitchFamily="34" charset="0"/>
                <a:ea typeface="Yu Gothic Light" panose="020B0300000000000000" pitchFamily="34" charset="-128"/>
              </a:rPr>
              <a:t>Fill out</a:t>
            </a:r>
            <a:r>
              <a:rPr lang="en-CA" sz="1800" dirty="0">
                <a:solidFill>
                  <a:srgbClr val="000000"/>
                </a:solidFill>
                <a:effectLst/>
                <a:latin typeface="Calibri" panose="020F0502020204030204" pitchFamily="34" charset="0"/>
                <a:ea typeface="Yu Gothic Light" panose="020B0300000000000000" pitchFamily="34" charset="-128"/>
              </a:rPr>
              <a:t> part one with Renee’s information. </a:t>
            </a:r>
            <a:endParaRPr lang="en-US" sz="1800" dirty="0">
              <a:solidFill>
                <a:srgbClr val="000000"/>
              </a:solidFill>
              <a:effectLst/>
              <a:latin typeface="Calibri" panose="020F0502020204030204" pitchFamily="34" charset="0"/>
              <a:ea typeface="Yu Gothic Light" panose="020B0300000000000000" pitchFamily="34" charset="-128"/>
            </a:endParaRPr>
          </a:p>
          <a:p>
            <a:pPr>
              <a:spcAft>
                <a:spcPts val="600"/>
              </a:spcAft>
            </a:pPr>
            <a:r>
              <a:rPr lang="en-CA" sz="1800" dirty="0">
                <a:solidFill>
                  <a:srgbClr val="000000"/>
                </a:solidFill>
                <a:effectLst/>
                <a:latin typeface="Calibri" panose="020F0502020204030204" pitchFamily="34" charset="0"/>
                <a:ea typeface="Yu Gothic Light" panose="020B0300000000000000" pitchFamily="34" charset="-128"/>
              </a:rPr>
              <a:t>Renee’s full name is Renee Dubois. She lives at 10 Factory Street, London, Ontario. Her postal code is R1H 0U0. </a:t>
            </a:r>
            <a:endParaRPr lang="en-US" sz="1800" dirty="0">
              <a:solidFill>
                <a:srgbClr val="000000"/>
              </a:solidFill>
              <a:effectLst/>
              <a:latin typeface="Calibri" panose="020F0502020204030204" pitchFamily="34" charset="0"/>
              <a:ea typeface="Yu Gothic Light" panose="020B0300000000000000" pitchFamily="34" charset="-128"/>
            </a:endParaRPr>
          </a:p>
          <a:p>
            <a:pPr>
              <a:spcAft>
                <a:spcPts val="600"/>
              </a:spcAft>
            </a:pPr>
            <a:r>
              <a:rPr lang="en-CA" sz="1800" dirty="0">
                <a:solidFill>
                  <a:srgbClr val="000000"/>
                </a:solidFill>
                <a:effectLst/>
                <a:latin typeface="Calibri" panose="020F0502020204030204" pitchFamily="34" charset="0"/>
                <a:ea typeface="Yu Gothic Light" panose="020B0300000000000000" pitchFamily="34" charset="-128"/>
              </a:rPr>
              <a:t>She was born on January 3, 1986. Her employee number is 98765. Her social insurance number is 123 456 789. </a:t>
            </a:r>
            <a:endParaRPr lang="en-US" sz="1800" dirty="0">
              <a:solidFill>
                <a:srgbClr val="000000"/>
              </a:solidFill>
              <a:effectLst/>
              <a:latin typeface="Calibri" panose="020F0502020204030204" pitchFamily="34" charset="0"/>
              <a:ea typeface="Yu Gothic Light" panose="020B0300000000000000" pitchFamily="34" charset="-128"/>
            </a:endParaRPr>
          </a:p>
        </p:txBody>
      </p:sp>
      <p:sp>
        <p:nvSpPr>
          <p:cNvPr id="8" name="TextBox 7">
            <a:extLst>
              <a:ext uri="{FF2B5EF4-FFF2-40B4-BE49-F238E27FC236}">
                <a16:creationId xmlns:a16="http://schemas.microsoft.com/office/drawing/2014/main" id="{9FAA9B26-DD99-627A-15E2-CD1B6EED41D3}"/>
              </a:ext>
            </a:extLst>
          </p:cNvPr>
          <p:cNvSpPr txBox="1"/>
          <p:nvPr/>
        </p:nvSpPr>
        <p:spPr>
          <a:xfrm flipH="1">
            <a:off x="1166813" y="1210692"/>
            <a:ext cx="11164887" cy="707886"/>
          </a:xfrm>
          <a:prstGeom prst="rect">
            <a:avLst/>
          </a:prstGeom>
          <a:noFill/>
        </p:spPr>
        <p:txBody>
          <a:bodyPr wrap="square" rtlCol="0">
            <a:spAutoFit/>
          </a:bodyPr>
          <a:lstStyle/>
          <a:p>
            <a:r>
              <a:rPr lang="en-US" sz="4000" b="1" dirty="0" err="1">
                <a:solidFill>
                  <a:srgbClr val="316094"/>
                </a:solidFill>
              </a:rPr>
              <a:t>Practise</a:t>
            </a:r>
            <a:r>
              <a:rPr lang="en-US" sz="4000" b="1" dirty="0">
                <a:solidFill>
                  <a:srgbClr val="316094"/>
                </a:solidFill>
              </a:rPr>
              <a:t> filling out personal tax credits returns</a:t>
            </a:r>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4" name="TextBox 13"/>
          <p:cNvSpPr txBox="1"/>
          <p:nvPr/>
        </p:nvSpPr>
        <p:spPr>
          <a:xfrm>
            <a:off x="1166814" y="1927847"/>
            <a:ext cx="2035990" cy="677108"/>
          </a:xfrm>
          <a:prstGeom prst="rect">
            <a:avLst/>
          </a:prstGeom>
          <a:noFill/>
        </p:spPr>
        <p:txBody>
          <a:bodyPr wrap="square" rtlCol="0">
            <a:spAutoFit/>
          </a:bodyPr>
          <a:lstStyle/>
          <a:p>
            <a:r>
              <a:rPr lang="en-US" sz="2000" b="1" dirty="0"/>
              <a:t>Part 1 </a:t>
            </a:r>
            <a:endParaRPr lang="en-CA" sz="2000" b="1" dirty="0"/>
          </a:p>
          <a:p>
            <a:endParaRPr lang="en-US" dirty="0"/>
          </a:p>
        </p:txBody>
      </p:sp>
      <p:sp>
        <p:nvSpPr>
          <p:cNvPr id="16" name="Rectangle 1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ax-form-par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971" y="2307550"/>
            <a:ext cx="8388829" cy="2038250"/>
          </a:xfrm>
          <a:prstGeom prst="rect">
            <a:avLst/>
          </a:prstGeom>
        </p:spPr>
      </p:pic>
    </p:spTree>
    <p:custDataLst>
      <p:tags r:id="rId1"/>
    </p:custDataLst>
    <p:extLst>
      <p:ext uri="{BB962C8B-B14F-4D97-AF65-F5344CB8AC3E}">
        <p14:creationId xmlns:p14="http://schemas.microsoft.com/office/powerpoint/2010/main" val="2106510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4394DE-44B2-BCDC-CFCB-20CB4D29977A}"/>
              </a:ext>
            </a:extLst>
          </p:cNvPr>
          <p:cNvSpPr txBox="1"/>
          <p:nvPr/>
        </p:nvSpPr>
        <p:spPr>
          <a:xfrm>
            <a:off x="1027113" y="2740820"/>
            <a:ext cx="5675526" cy="3208571"/>
          </a:xfrm>
          <a:prstGeom prst="rect">
            <a:avLst/>
          </a:prstGeom>
          <a:noFill/>
        </p:spPr>
        <p:txBody>
          <a:bodyPr wrap="square">
            <a:spAutoFit/>
          </a:bodyPr>
          <a:lstStyle/>
          <a:p>
            <a:pPr>
              <a:spcAft>
                <a:spcPts val="600"/>
              </a:spcAft>
            </a:pPr>
            <a:r>
              <a:rPr lang="en-US" sz="2000" dirty="0">
                <a:solidFill>
                  <a:srgbClr val="000000"/>
                </a:solidFill>
                <a:effectLst/>
                <a:latin typeface="Calibri" panose="020F0502020204030204" pitchFamily="34" charset="0"/>
                <a:ea typeface="Yu Gothic Light" panose="020B0300000000000000" pitchFamily="34" charset="-128"/>
              </a:rPr>
              <a:t>This part has 13 sections. The sections have numbers from 1 to 13. </a:t>
            </a:r>
          </a:p>
          <a:p>
            <a:pPr>
              <a:spcAft>
                <a:spcPts val="600"/>
              </a:spcAft>
            </a:pPr>
            <a:r>
              <a:rPr lang="en-US" sz="2000" dirty="0">
                <a:solidFill>
                  <a:srgbClr val="000000"/>
                </a:solidFill>
                <a:effectLst/>
                <a:latin typeface="Calibri" panose="020F0502020204030204" pitchFamily="34" charset="0"/>
                <a:ea typeface="Yu Gothic Light" panose="020B0300000000000000" pitchFamily="34" charset="-128"/>
              </a:rPr>
              <a:t>Everyone must fill out sections 1 and 13. </a:t>
            </a:r>
          </a:p>
          <a:p>
            <a:pPr>
              <a:spcAft>
                <a:spcPts val="600"/>
              </a:spcAft>
            </a:pPr>
            <a:r>
              <a:rPr lang="en-US" sz="2000" dirty="0">
                <a:solidFill>
                  <a:srgbClr val="000000"/>
                </a:solidFill>
                <a:effectLst/>
                <a:latin typeface="Calibri" panose="020F0502020204030204" pitchFamily="34" charset="0"/>
                <a:ea typeface="Yu Gothic Light" panose="020B0300000000000000" pitchFamily="34" charset="-128"/>
              </a:rPr>
              <a:t>Sections 2 to 12 may or may not apply to you. </a:t>
            </a:r>
          </a:p>
          <a:p>
            <a:pPr>
              <a:spcAft>
                <a:spcPts val="600"/>
              </a:spcAft>
            </a:pPr>
            <a:r>
              <a:rPr lang="en-US" sz="2000" dirty="0">
                <a:solidFill>
                  <a:srgbClr val="000000"/>
                </a:solidFill>
                <a:effectLst/>
                <a:latin typeface="Calibri" panose="020F0502020204030204" pitchFamily="34" charset="0"/>
                <a:ea typeface="Yu Gothic Light" panose="020B0300000000000000" pitchFamily="34" charset="-128"/>
              </a:rPr>
              <a:t>The sections start with words in </a:t>
            </a:r>
            <a:r>
              <a:rPr lang="en-US" sz="2000" b="1" dirty="0">
                <a:solidFill>
                  <a:srgbClr val="000000"/>
                </a:solidFill>
                <a:effectLst/>
                <a:latin typeface="Calibri" panose="020F0502020204030204" pitchFamily="34" charset="0"/>
                <a:ea typeface="Yu Gothic Light" panose="020B0300000000000000" pitchFamily="34" charset="-128"/>
              </a:rPr>
              <a:t>bold</a:t>
            </a:r>
            <a:r>
              <a:rPr lang="en-US" sz="2000" dirty="0">
                <a:solidFill>
                  <a:srgbClr val="000000"/>
                </a:solidFill>
                <a:effectLst/>
                <a:latin typeface="Calibri" panose="020F0502020204030204" pitchFamily="34" charset="0"/>
                <a:ea typeface="Yu Gothic Light" panose="020B0300000000000000" pitchFamily="34" charset="-128"/>
              </a:rPr>
              <a:t>. Use these words to ask yourself questions. This will help you decide if the section applies to you. For example, for section 4, you can ask: Do I get pension income? </a:t>
            </a:r>
            <a:endParaRPr lang="en-US" sz="2000" dirty="0">
              <a:solidFill>
                <a:srgbClr val="000000"/>
              </a:solidFill>
              <a:latin typeface="Calibri" panose="020F0502020204030204" pitchFamily="34" charset="0"/>
              <a:ea typeface="Yu Gothic Light" panose="020B0300000000000000" pitchFamily="34" charset="-128"/>
            </a:endParaRPr>
          </a:p>
          <a:p>
            <a:pPr>
              <a:lnSpc>
                <a:spcPct val="115000"/>
              </a:lnSpc>
              <a:spcAft>
                <a:spcPts val="800"/>
              </a:spcAft>
            </a:pPr>
            <a:r>
              <a:rPr lang="en-US" sz="2000" b="1" dirty="0">
                <a:solidFill>
                  <a:srgbClr val="000000"/>
                </a:solidFill>
                <a:effectLst/>
                <a:latin typeface="Calibri" panose="020F0502020204030204" pitchFamily="34" charset="0"/>
                <a:ea typeface="Yu Gothic Light" panose="020B0300000000000000" pitchFamily="34" charset="-128"/>
              </a:rPr>
              <a:t>Do task 2 on page 27</a:t>
            </a:r>
          </a:p>
        </p:txBody>
      </p:sp>
      <p:sp>
        <p:nvSpPr>
          <p:cNvPr id="8" name="TextBox 7">
            <a:extLst>
              <a:ext uri="{FF2B5EF4-FFF2-40B4-BE49-F238E27FC236}">
                <a16:creationId xmlns:a16="http://schemas.microsoft.com/office/drawing/2014/main" id="{9FAA9B26-DD99-627A-15E2-CD1B6EED41D3}"/>
              </a:ext>
            </a:extLst>
          </p:cNvPr>
          <p:cNvSpPr txBox="1"/>
          <p:nvPr/>
        </p:nvSpPr>
        <p:spPr>
          <a:xfrm flipH="1">
            <a:off x="1027110" y="1197992"/>
            <a:ext cx="6733840" cy="1182375"/>
          </a:xfrm>
          <a:prstGeom prst="rect">
            <a:avLst/>
          </a:prstGeom>
          <a:noFill/>
        </p:spPr>
        <p:txBody>
          <a:bodyPr wrap="square" rtlCol="0">
            <a:spAutoFit/>
          </a:bodyPr>
          <a:lstStyle/>
          <a:p>
            <a:pPr>
              <a:lnSpc>
                <a:spcPts val="4200"/>
              </a:lnSpc>
            </a:pPr>
            <a:r>
              <a:rPr lang="en-US" sz="4000" b="1" dirty="0" err="1">
                <a:solidFill>
                  <a:srgbClr val="316094"/>
                </a:solidFill>
              </a:rPr>
              <a:t>Practise</a:t>
            </a:r>
            <a:r>
              <a:rPr lang="en-US" sz="4000" b="1" dirty="0">
                <a:solidFill>
                  <a:srgbClr val="316094"/>
                </a:solidFill>
              </a:rPr>
              <a:t> filling out personal </a:t>
            </a:r>
            <a:br>
              <a:rPr lang="en-US" sz="4000" b="1" dirty="0">
                <a:solidFill>
                  <a:srgbClr val="316094"/>
                </a:solidFill>
              </a:rPr>
            </a:br>
            <a:r>
              <a:rPr lang="en-US" sz="4000" b="1" dirty="0">
                <a:solidFill>
                  <a:srgbClr val="316094"/>
                </a:solidFill>
              </a:rPr>
              <a:t>tax credits returns</a:t>
            </a:r>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4" name="Rectangle 13">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ax-form-part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448" y="1330525"/>
            <a:ext cx="4974359" cy="4475403"/>
          </a:xfrm>
          <a:prstGeom prst="rect">
            <a:avLst/>
          </a:prstGeom>
        </p:spPr>
      </p:pic>
      <p:sp>
        <p:nvSpPr>
          <p:cNvPr id="15" name="TextBox 14"/>
          <p:cNvSpPr txBox="1"/>
          <p:nvPr/>
        </p:nvSpPr>
        <p:spPr>
          <a:xfrm>
            <a:off x="1027113" y="2348575"/>
            <a:ext cx="2035990" cy="677108"/>
          </a:xfrm>
          <a:prstGeom prst="rect">
            <a:avLst/>
          </a:prstGeom>
          <a:noFill/>
        </p:spPr>
        <p:txBody>
          <a:bodyPr wrap="square" rtlCol="0">
            <a:spAutoFit/>
          </a:bodyPr>
          <a:lstStyle/>
          <a:p>
            <a:r>
              <a:rPr lang="en-US" sz="2000" b="1" dirty="0"/>
              <a:t>Part 2 </a:t>
            </a:r>
            <a:endParaRPr lang="en-CA" sz="2000" b="1" dirty="0"/>
          </a:p>
          <a:p>
            <a:endParaRPr lang="en-US" dirty="0"/>
          </a:p>
        </p:txBody>
      </p:sp>
    </p:spTree>
    <p:custDataLst>
      <p:tags r:id="rId1"/>
    </p:custDataLst>
    <p:extLst>
      <p:ext uri="{BB962C8B-B14F-4D97-AF65-F5344CB8AC3E}">
        <p14:creationId xmlns:p14="http://schemas.microsoft.com/office/powerpoint/2010/main" val="421410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4394DE-44B2-BCDC-CFCB-20CB4D29977A}"/>
              </a:ext>
            </a:extLst>
          </p:cNvPr>
          <p:cNvSpPr txBox="1"/>
          <p:nvPr/>
        </p:nvSpPr>
        <p:spPr>
          <a:xfrm>
            <a:off x="1090616" y="2807727"/>
            <a:ext cx="5312677" cy="2413481"/>
          </a:xfrm>
          <a:prstGeom prst="rect">
            <a:avLst/>
          </a:prstGeom>
          <a:noFill/>
        </p:spPr>
        <p:txBody>
          <a:bodyPr wrap="square">
            <a:spAutoFit/>
          </a:bodyPr>
          <a:lstStyle/>
          <a:p>
            <a:pPr>
              <a:lnSpc>
                <a:spcPct val="115000"/>
              </a:lnSpc>
              <a:spcAft>
                <a:spcPts val="800"/>
              </a:spcAft>
            </a:pPr>
            <a:r>
              <a:rPr lang="en-US" sz="2000" dirty="0">
                <a:solidFill>
                  <a:srgbClr val="000000"/>
                </a:solidFill>
                <a:effectLst/>
                <a:latin typeface="Calibri" panose="020F0502020204030204" pitchFamily="34" charset="0"/>
                <a:ea typeface="Yu Gothic Light" panose="020B0300000000000000" pitchFamily="34" charset="-128"/>
              </a:rPr>
              <a:t>This part has subheadings in bold. Use them to ask yourself questions. </a:t>
            </a:r>
          </a:p>
          <a:p>
            <a:pPr>
              <a:lnSpc>
                <a:spcPct val="115000"/>
              </a:lnSpc>
              <a:spcAft>
                <a:spcPts val="800"/>
              </a:spcAft>
            </a:pPr>
            <a:r>
              <a:rPr lang="en-US" sz="2000" dirty="0">
                <a:solidFill>
                  <a:srgbClr val="000000"/>
                </a:solidFill>
                <a:effectLst/>
                <a:latin typeface="Calibri" panose="020F0502020204030204" pitchFamily="34" charset="0"/>
                <a:ea typeface="Yu Gothic Light" panose="020B0300000000000000" pitchFamily="34" charset="-128"/>
              </a:rPr>
              <a:t>This will help you decide if the section applies to you. For example, you can ask: Do I have more than one employer or payer at the same time?</a:t>
            </a:r>
            <a:endParaRPr lang="en-US" sz="2000" dirty="0">
              <a:solidFill>
                <a:srgbClr val="000000"/>
              </a:solidFill>
              <a:latin typeface="Calibri" panose="020F0502020204030204" pitchFamily="34" charset="0"/>
              <a:ea typeface="Yu Gothic Light" panose="020B0300000000000000" pitchFamily="34" charset="-128"/>
            </a:endParaRPr>
          </a:p>
          <a:p>
            <a:pPr>
              <a:lnSpc>
                <a:spcPct val="115000"/>
              </a:lnSpc>
              <a:spcAft>
                <a:spcPts val="800"/>
              </a:spcAft>
            </a:pPr>
            <a:r>
              <a:rPr lang="en-US" sz="2000" b="1" dirty="0">
                <a:solidFill>
                  <a:srgbClr val="000000"/>
                </a:solidFill>
                <a:effectLst/>
                <a:latin typeface="Calibri" panose="020F0502020204030204" pitchFamily="34" charset="0"/>
                <a:ea typeface="Yu Gothic Light" panose="020B0300000000000000" pitchFamily="34" charset="-128"/>
              </a:rPr>
              <a:t>Do task 3 on page 28</a:t>
            </a:r>
          </a:p>
        </p:txBody>
      </p:sp>
      <p:sp>
        <p:nvSpPr>
          <p:cNvPr id="8" name="TextBox 7">
            <a:extLst>
              <a:ext uri="{FF2B5EF4-FFF2-40B4-BE49-F238E27FC236}">
                <a16:creationId xmlns:a16="http://schemas.microsoft.com/office/drawing/2014/main" id="{9FAA9B26-DD99-627A-15E2-CD1B6EED41D3}"/>
              </a:ext>
            </a:extLst>
          </p:cNvPr>
          <p:cNvSpPr txBox="1"/>
          <p:nvPr/>
        </p:nvSpPr>
        <p:spPr>
          <a:xfrm flipH="1">
            <a:off x="1090613" y="1266187"/>
            <a:ext cx="6733840" cy="1182375"/>
          </a:xfrm>
          <a:prstGeom prst="rect">
            <a:avLst/>
          </a:prstGeom>
          <a:noFill/>
        </p:spPr>
        <p:txBody>
          <a:bodyPr wrap="square" rtlCol="0">
            <a:spAutoFit/>
          </a:bodyPr>
          <a:lstStyle/>
          <a:p>
            <a:pPr>
              <a:lnSpc>
                <a:spcPts val="4200"/>
              </a:lnSpc>
            </a:pPr>
            <a:r>
              <a:rPr lang="en-US" sz="4000" b="1" dirty="0" err="1">
                <a:solidFill>
                  <a:srgbClr val="316094"/>
                </a:solidFill>
              </a:rPr>
              <a:t>Practise</a:t>
            </a:r>
            <a:r>
              <a:rPr lang="en-US" sz="4000" b="1" dirty="0">
                <a:solidFill>
                  <a:srgbClr val="316094"/>
                </a:solidFill>
              </a:rPr>
              <a:t> filling out personal </a:t>
            </a:r>
            <a:br>
              <a:rPr lang="en-US" sz="4000" b="1" dirty="0">
                <a:solidFill>
                  <a:srgbClr val="316094"/>
                </a:solidFill>
              </a:rPr>
            </a:br>
            <a:r>
              <a:rPr lang="en-US" sz="4000" b="1" dirty="0">
                <a:solidFill>
                  <a:srgbClr val="316094"/>
                </a:solidFill>
              </a:rPr>
              <a:t>tax credits returns</a:t>
            </a:r>
          </a:p>
        </p:txBody>
      </p:sp>
      <p:sp>
        <p:nvSpPr>
          <p:cNvPr id="10" name="TextBox 9"/>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pic>
        <p:nvPicPr>
          <p:cNvPr id="2" name="Picture 1" descr="Tax-form-part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316" y="1280126"/>
            <a:ext cx="4912698" cy="4718874"/>
          </a:xfrm>
          <a:prstGeom prst="rect">
            <a:avLst/>
          </a:prstGeom>
        </p:spPr>
      </p:pic>
      <p:sp>
        <p:nvSpPr>
          <p:cNvPr id="15" name="TextBox 14"/>
          <p:cNvSpPr txBox="1"/>
          <p:nvPr/>
        </p:nvSpPr>
        <p:spPr>
          <a:xfrm>
            <a:off x="1090616" y="2457089"/>
            <a:ext cx="2035990" cy="677108"/>
          </a:xfrm>
          <a:prstGeom prst="rect">
            <a:avLst/>
          </a:prstGeom>
          <a:noFill/>
        </p:spPr>
        <p:txBody>
          <a:bodyPr wrap="square" rtlCol="0">
            <a:spAutoFit/>
          </a:bodyPr>
          <a:lstStyle/>
          <a:p>
            <a:r>
              <a:rPr lang="en-US" sz="2000" b="1" dirty="0"/>
              <a:t>Part 3 </a:t>
            </a:r>
            <a:endParaRPr lang="en-CA" sz="2000" b="1" dirty="0"/>
          </a:p>
          <a:p>
            <a:endParaRPr lang="en-US" dirty="0"/>
          </a:p>
        </p:txBody>
      </p:sp>
    </p:spTree>
    <p:custDataLst>
      <p:tags r:id="rId1"/>
    </p:custDataLst>
    <p:extLst>
      <p:ext uri="{BB962C8B-B14F-4D97-AF65-F5344CB8AC3E}">
        <p14:creationId xmlns:p14="http://schemas.microsoft.com/office/powerpoint/2010/main" val="564730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4394DE-44B2-BCDC-CFCB-20CB4D29977A}"/>
              </a:ext>
            </a:extLst>
          </p:cNvPr>
          <p:cNvSpPr txBox="1"/>
          <p:nvPr/>
        </p:nvSpPr>
        <p:spPr>
          <a:xfrm>
            <a:off x="1166816" y="4245302"/>
            <a:ext cx="10175284" cy="1554272"/>
          </a:xfrm>
          <a:prstGeom prst="rect">
            <a:avLst/>
          </a:prstGeom>
          <a:noFill/>
        </p:spPr>
        <p:txBody>
          <a:bodyPr wrap="square">
            <a:spAutoFit/>
          </a:bodyPr>
          <a:lstStyle/>
          <a:p>
            <a:pPr>
              <a:spcAft>
                <a:spcPts val="600"/>
              </a:spcAft>
            </a:pPr>
            <a:r>
              <a:rPr lang="en-US" sz="2000" dirty="0">
                <a:solidFill>
                  <a:srgbClr val="000000"/>
                </a:solidFill>
                <a:effectLst/>
                <a:latin typeface="Calibri" panose="020F0502020204030204" pitchFamily="34" charset="0"/>
                <a:ea typeface="Yu Gothic Light" panose="020B0300000000000000" pitchFamily="34" charset="-128"/>
              </a:rPr>
              <a:t>This part asks you to confirm that you have given the right information. </a:t>
            </a:r>
          </a:p>
          <a:p>
            <a:pPr>
              <a:spcAft>
                <a:spcPts val="600"/>
              </a:spcAft>
            </a:pPr>
            <a:r>
              <a:rPr lang="en-US" sz="2000" dirty="0">
                <a:solidFill>
                  <a:srgbClr val="000000"/>
                </a:solidFill>
                <a:effectLst/>
                <a:latin typeface="Calibri" panose="020F0502020204030204" pitchFamily="34" charset="0"/>
                <a:ea typeface="Yu Gothic Light" panose="020B0300000000000000" pitchFamily="34" charset="-128"/>
              </a:rPr>
              <a:t>Sign on the line beside “Signature” to confirm. </a:t>
            </a:r>
          </a:p>
          <a:p>
            <a:pPr>
              <a:spcAft>
                <a:spcPts val="600"/>
              </a:spcAft>
            </a:pPr>
            <a:r>
              <a:rPr lang="en-US" sz="2000" dirty="0">
                <a:solidFill>
                  <a:srgbClr val="000000"/>
                </a:solidFill>
                <a:effectLst/>
                <a:latin typeface="Calibri" panose="020F0502020204030204" pitchFamily="34" charset="0"/>
                <a:ea typeface="Yu Gothic Light" panose="020B0300000000000000" pitchFamily="34" charset="-128"/>
              </a:rPr>
              <a:t>Put the date you fill out the form on the line beside “Date.”</a:t>
            </a:r>
            <a:endParaRPr lang="en-US" sz="2000" dirty="0">
              <a:solidFill>
                <a:srgbClr val="000000"/>
              </a:solidFill>
              <a:latin typeface="Calibri" panose="020F0502020204030204" pitchFamily="34" charset="0"/>
              <a:ea typeface="Yu Gothic Light" panose="020B0300000000000000" pitchFamily="34" charset="-128"/>
            </a:endParaRPr>
          </a:p>
          <a:p>
            <a:pPr>
              <a:spcAft>
                <a:spcPts val="600"/>
              </a:spcAft>
            </a:pPr>
            <a:r>
              <a:rPr lang="en-US" sz="2000" b="1" dirty="0">
                <a:solidFill>
                  <a:srgbClr val="000000"/>
                </a:solidFill>
                <a:effectLst/>
                <a:latin typeface="Calibri" panose="020F0502020204030204" pitchFamily="34" charset="0"/>
                <a:ea typeface="Yu Gothic Light" panose="020B0300000000000000" pitchFamily="34" charset="-128"/>
              </a:rPr>
              <a:t>Do task 4 on page 28</a:t>
            </a:r>
          </a:p>
        </p:txBody>
      </p:sp>
      <p:sp>
        <p:nvSpPr>
          <p:cNvPr id="9" name="TextBox 8">
            <a:extLst>
              <a:ext uri="{FF2B5EF4-FFF2-40B4-BE49-F238E27FC236}">
                <a16:creationId xmlns:a16="http://schemas.microsoft.com/office/drawing/2014/main" id="{9FAA9B26-DD99-627A-15E2-CD1B6EED41D3}"/>
              </a:ext>
            </a:extLst>
          </p:cNvPr>
          <p:cNvSpPr txBox="1"/>
          <p:nvPr/>
        </p:nvSpPr>
        <p:spPr>
          <a:xfrm flipH="1">
            <a:off x="1166811" y="1258472"/>
            <a:ext cx="10339388" cy="643766"/>
          </a:xfrm>
          <a:prstGeom prst="rect">
            <a:avLst/>
          </a:prstGeom>
          <a:noFill/>
        </p:spPr>
        <p:txBody>
          <a:bodyPr wrap="square" rtlCol="0">
            <a:spAutoFit/>
          </a:bodyPr>
          <a:lstStyle/>
          <a:p>
            <a:pPr>
              <a:lnSpc>
                <a:spcPts val="4200"/>
              </a:lnSpc>
            </a:pPr>
            <a:r>
              <a:rPr lang="en-US" sz="4000" b="1" dirty="0" err="1">
                <a:solidFill>
                  <a:srgbClr val="316094"/>
                </a:solidFill>
              </a:rPr>
              <a:t>Practise</a:t>
            </a:r>
            <a:r>
              <a:rPr lang="en-US" sz="4000" b="1" dirty="0">
                <a:solidFill>
                  <a:srgbClr val="316094"/>
                </a:solidFill>
              </a:rPr>
              <a:t> filling out personal tax credits returns</a:t>
            </a:r>
          </a:p>
        </p:txBody>
      </p:sp>
      <p:sp>
        <p:nvSpPr>
          <p:cNvPr id="10" name="TextBox 9"/>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
        <p:nvSpPr>
          <p:cNvPr id="15" name="TextBox 14"/>
          <p:cNvSpPr txBox="1"/>
          <p:nvPr/>
        </p:nvSpPr>
        <p:spPr>
          <a:xfrm>
            <a:off x="1166813" y="1998214"/>
            <a:ext cx="2035990" cy="677108"/>
          </a:xfrm>
          <a:prstGeom prst="rect">
            <a:avLst/>
          </a:prstGeom>
          <a:noFill/>
        </p:spPr>
        <p:txBody>
          <a:bodyPr wrap="square" rtlCol="0">
            <a:spAutoFit/>
          </a:bodyPr>
          <a:lstStyle/>
          <a:p>
            <a:r>
              <a:rPr lang="en-US" sz="2000" b="1" dirty="0"/>
              <a:t>Part 4 </a:t>
            </a:r>
            <a:endParaRPr lang="en-CA" sz="2000" b="1" dirty="0"/>
          </a:p>
          <a:p>
            <a:endParaRPr lang="en-US" dirty="0"/>
          </a:p>
        </p:txBody>
      </p:sp>
      <p:pic>
        <p:nvPicPr>
          <p:cNvPr id="2" name="Picture 1" descr="Tax-form-part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613" y="2472369"/>
            <a:ext cx="9334043" cy="1614690"/>
          </a:xfrm>
          <a:prstGeom prst="rect">
            <a:avLst/>
          </a:prstGeom>
        </p:spPr>
      </p:pic>
    </p:spTree>
    <p:custDataLst>
      <p:tags r:id="rId1"/>
    </p:custDataLst>
    <p:extLst>
      <p:ext uri="{BB962C8B-B14F-4D97-AF65-F5344CB8AC3E}">
        <p14:creationId xmlns:p14="http://schemas.microsoft.com/office/powerpoint/2010/main" val="2565579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7113" y="1149860"/>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Apply what you’ve learned</a:t>
            </a:r>
          </a:p>
        </p:txBody>
      </p:sp>
      <p:sp>
        <p:nvSpPr>
          <p:cNvPr id="3" name="TextBox 2">
            <a:extLst>
              <a:ext uri="{FF2B5EF4-FFF2-40B4-BE49-F238E27FC236}">
                <a16:creationId xmlns:a16="http://schemas.microsoft.com/office/drawing/2014/main" id="{FB166E68-8D1A-AFB2-6AC9-14C7BEA82C77}"/>
              </a:ext>
            </a:extLst>
          </p:cNvPr>
          <p:cNvSpPr txBox="1"/>
          <p:nvPr/>
        </p:nvSpPr>
        <p:spPr>
          <a:xfrm>
            <a:off x="524449" y="2388180"/>
            <a:ext cx="8016948" cy="1384995"/>
          </a:xfrm>
          <a:prstGeom prst="rect">
            <a:avLst/>
          </a:prstGeom>
          <a:noFill/>
        </p:spPr>
        <p:txBody>
          <a:bodyPr wrap="square" rtlCol="0">
            <a:spAutoFit/>
          </a:bodyPr>
          <a:lstStyle/>
          <a:p>
            <a:endParaRPr lang="en-CA" sz="2800" dirty="0">
              <a:latin typeface="Century Gothic" panose="020B0502020202020204" pitchFamily="34" charset="0"/>
            </a:endParaRPr>
          </a:p>
          <a:p>
            <a:endParaRPr lang="en-CA" sz="2800" dirty="0">
              <a:latin typeface="Century Gothic" panose="020B0502020202020204" pitchFamily="34" charset="0"/>
            </a:endParaRPr>
          </a:p>
          <a:p>
            <a:r>
              <a:rPr lang="en-CA" sz="2800" dirty="0">
                <a:latin typeface="Century Gothic" panose="020B0502020202020204" pitchFamily="34" charset="0"/>
              </a:rPr>
              <a:t> </a:t>
            </a:r>
            <a:endParaRPr lang="en-CA" sz="2800" dirty="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C1B8112-365B-CEF3-5D00-5517831251C9}"/>
              </a:ext>
            </a:extLst>
          </p:cNvPr>
          <p:cNvSpPr txBox="1"/>
          <p:nvPr/>
        </p:nvSpPr>
        <p:spPr>
          <a:xfrm>
            <a:off x="1027113" y="2182828"/>
            <a:ext cx="6693521" cy="1815882"/>
          </a:xfrm>
          <a:prstGeom prst="rect">
            <a:avLst/>
          </a:prstGeom>
          <a:noFill/>
        </p:spPr>
        <p:txBody>
          <a:bodyPr wrap="square">
            <a:spAutoFit/>
          </a:bodyPr>
          <a:lstStyle/>
          <a:p>
            <a:r>
              <a:rPr lang="en-US" sz="2800" dirty="0"/>
              <a:t>Now that you know more about how to collaborate, how would you handle the situations described in your workbook </a:t>
            </a:r>
            <a:br>
              <a:rPr lang="en-US" sz="2800" dirty="0"/>
            </a:br>
            <a:r>
              <a:rPr lang="en-US" sz="2800" dirty="0"/>
              <a:t>on page 31?</a:t>
            </a:r>
          </a:p>
        </p:txBody>
      </p:sp>
      <p:sp>
        <p:nvSpPr>
          <p:cNvPr id="10" name="TextBox 9"/>
          <p:cNvSpPr txBox="1"/>
          <p:nvPr/>
        </p:nvSpPr>
        <p:spPr>
          <a:xfrm>
            <a:off x="170473" y="818229"/>
            <a:ext cx="5207942" cy="584776"/>
          </a:xfrm>
          <a:prstGeom prst="rect">
            <a:avLst/>
          </a:prstGeom>
          <a:noFill/>
        </p:spPr>
        <p:txBody>
          <a:bodyPr wrap="square" rtlCol="0">
            <a:spAutoFit/>
          </a:bodyPr>
          <a:lstStyle/>
          <a:p>
            <a:r>
              <a:rPr lang="en-US" sz="1400" i="1" dirty="0"/>
              <a:t>Apply what you’ve learned</a:t>
            </a:r>
          </a:p>
          <a:p>
            <a:endParaRPr lang="en-US" dirty="0"/>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Tree>
    <p:custDataLst>
      <p:tags r:id="rId1"/>
    </p:custDataLst>
    <p:extLst>
      <p:ext uri="{BB962C8B-B14F-4D97-AF65-F5344CB8AC3E}">
        <p14:creationId xmlns:p14="http://schemas.microsoft.com/office/powerpoint/2010/main" val="4064434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Jessica’s story</a:t>
            </a:r>
          </a:p>
        </p:txBody>
      </p:sp>
      <p:pic>
        <p:nvPicPr>
          <p:cNvPr id="3" name="Picture 2" descr="Jessicas-sto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9003" y="969851"/>
            <a:ext cx="5347938" cy="4977448"/>
          </a:xfrm>
          <a:prstGeom prst="rect">
            <a:avLst/>
          </a:prstGeom>
        </p:spPr>
      </p:pic>
    </p:spTree>
    <p:custDataLst>
      <p:tags r:id="rId1"/>
    </p:custDataLst>
    <p:extLst>
      <p:ext uri="{BB962C8B-B14F-4D97-AF65-F5344CB8AC3E}">
        <p14:creationId xmlns:p14="http://schemas.microsoft.com/office/powerpoint/2010/main" val="3159899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166813" y="2046768"/>
            <a:ext cx="10613572" cy="3139321"/>
          </a:xfrm>
          <a:prstGeom prst="rect">
            <a:avLst/>
          </a:prstGeom>
          <a:noFill/>
        </p:spPr>
        <p:txBody>
          <a:bodyPr wrap="square">
            <a:spAutoFit/>
          </a:bodyPr>
          <a:lstStyle/>
          <a:p>
            <a:pPr marL="0" indent="0">
              <a:spcAft>
                <a:spcPts val="1200"/>
              </a:spcAft>
              <a:buNone/>
            </a:pPr>
            <a:r>
              <a:rPr lang="en-US" sz="2800" dirty="0"/>
              <a:t>Jessica wants to do well in her job. She wants to learn how to </a:t>
            </a:r>
            <a:br>
              <a:rPr lang="en-US" sz="2800" dirty="0"/>
            </a:br>
            <a:r>
              <a:rPr lang="en-US" sz="2800" dirty="0"/>
              <a:t>work with her co-workers effectively. </a:t>
            </a:r>
          </a:p>
          <a:p>
            <a:pPr marL="0" indent="0">
              <a:spcAft>
                <a:spcPts val="1200"/>
              </a:spcAft>
              <a:buNone/>
            </a:pPr>
            <a:r>
              <a:rPr lang="en-US" sz="2800" dirty="0"/>
              <a:t>What areas should Jessica work on to improve her ability to collaborate?</a:t>
            </a:r>
            <a:endParaRPr lang="en-CA" sz="2800" b="1" dirty="0"/>
          </a:p>
          <a:p>
            <a:pPr>
              <a:spcAft>
                <a:spcPts val="1200"/>
              </a:spcAft>
            </a:pPr>
            <a:r>
              <a:rPr lang="en-CA" sz="2800" b="1" dirty="0"/>
              <a:t>Do the task on page 33</a:t>
            </a:r>
          </a:p>
          <a:p>
            <a:r>
              <a:rPr lang="en-CA" sz="2800" b="1" dirty="0"/>
              <a:t>Reflect</a:t>
            </a:r>
          </a:p>
        </p:txBody>
      </p:sp>
      <p:sp>
        <p:nvSpPr>
          <p:cNvPr id="7" name="TextBox 6">
            <a:extLst>
              <a:ext uri="{FF2B5EF4-FFF2-40B4-BE49-F238E27FC236}">
                <a16:creationId xmlns:a16="http://schemas.microsoft.com/office/drawing/2014/main" id="{E5F68D4A-7DCB-65F2-DD47-1C11F752FDC8}"/>
              </a:ext>
            </a:extLst>
          </p:cNvPr>
          <p:cNvSpPr txBox="1"/>
          <p:nvPr/>
        </p:nvSpPr>
        <p:spPr>
          <a:xfrm>
            <a:off x="1190625" y="1189107"/>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When to collaborate? Identify areas</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Tree>
    <p:custDataLst>
      <p:tags r:id="rId1"/>
    </p:custDataLst>
    <p:extLst>
      <p:ext uri="{BB962C8B-B14F-4D97-AF65-F5344CB8AC3E}">
        <p14:creationId xmlns:p14="http://schemas.microsoft.com/office/powerpoint/2010/main" val="1786639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166813" y="1202883"/>
            <a:ext cx="10364561" cy="3323987"/>
          </a:xfrm>
          <a:prstGeom prst="rect">
            <a:avLst/>
          </a:prstGeom>
          <a:noFill/>
        </p:spPr>
        <p:txBody>
          <a:bodyPr wrap="square">
            <a:spAutoFit/>
          </a:bodyPr>
          <a:lstStyle/>
          <a:p>
            <a:pPr marL="0" indent="0">
              <a:buNone/>
            </a:pPr>
            <a:r>
              <a:rPr lang="en-US" sz="4000" b="1" dirty="0">
                <a:solidFill>
                  <a:srgbClr val="316094"/>
                </a:solidFill>
                <a:cs typeface="Calibri" panose="020F0502020204030204"/>
              </a:rPr>
              <a:t>What is collaboration?</a:t>
            </a:r>
            <a:endParaRPr lang="en-US" sz="4000" b="1" dirty="0">
              <a:solidFill>
                <a:schemeClr val="bg2">
                  <a:lumMod val="25000"/>
                </a:schemeClr>
              </a:solidFill>
              <a:cs typeface="Calibri" panose="020F0502020204030204"/>
            </a:endParaRPr>
          </a:p>
          <a:p>
            <a:pPr>
              <a:spcBef>
                <a:spcPts val="1200"/>
              </a:spcBef>
              <a:spcAft>
                <a:spcPts val="1200"/>
              </a:spcAft>
            </a:pPr>
            <a:r>
              <a:rPr lang="en-US" sz="2800" dirty="0">
                <a:solidFill>
                  <a:schemeClr val="bg2">
                    <a:lumMod val="25000"/>
                  </a:schemeClr>
                </a:solidFill>
                <a:cs typeface="Calibri" panose="020F0502020204030204"/>
              </a:rPr>
              <a:t>Collaboration is your ability to work well with others so you can fit into the new workplace.</a:t>
            </a:r>
          </a:p>
          <a:p>
            <a:pPr>
              <a:spcBef>
                <a:spcPts val="1200"/>
              </a:spcBef>
              <a:spcAft>
                <a:spcPts val="1200"/>
              </a:spcAft>
            </a:pPr>
            <a:r>
              <a:rPr lang="en-US" sz="2800" dirty="0">
                <a:solidFill>
                  <a:schemeClr val="bg2">
                    <a:lumMod val="25000"/>
                  </a:schemeClr>
                </a:solidFill>
                <a:cs typeface="Calibri" panose="020F0502020204030204"/>
              </a:rPr>
              <a:t>You show that you can collaborate when you work well with </a:t>
            </a:r>
            <a:br>
              <a:rPr lang="en-US" sz="2800" dirty="0">
                <a:solidFill>
                  <a:schemeClr val="bg2">
                    <a:lumMod val="25000"/>
                  </a:schemeClr>
                </a:solidFill>
                <a:cs typeface="Calibri" panose="020F0502020204030204"/>
              </a:rPr>
            </a:br>
            <a:r>
              <a:rPr lang="en-US" sz="2800" dirty="0">
                <a:solidFill>
                  <a:schemeClr val="bg2">
                    <a:lumMod val="25000"/>
                  </a:schemeClr>
                </a:solidFill>
                <a:cs typeface="Calibri" panose="020F0502020204030204"/>
              </a:rPr>
              <a:t>your team and other departments, respect the differences among </a:t>
            </a:r>
            <a:br>
              <a:rPr lang="en-US" sz="2800" dirty="0">
                <a:solidFill>
                  <a:schemeClr val="bg2">
                    <a:lumMod val="25000"/>
                  </a:schemeClr>
                </a:solidFill>
                <a:cs typeface="Calibri" panose="020F0502020204030204"/>
              </a:rPr>
            </a:br>
            <a:r>
              <a:rPr lang="en-US" sz="2800" dirty="0">
                <a:solidFill>
                  <a:schemeClr val="bg2">
                    <a:lumMod val="25000"/>
                  </a:schemeClr>
                </a:solidFill>
                <a:cs typeface="Calibri" panose="020F0502020204030204"/>
              </a:rPr>
              <a:t>co-workers and want to do more for your team. </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B1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323882"/>
            <a:ext cx="280416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Collaboration – Introduction</a:t>
            </a:r>
          </a:p>
        </p:txBody>
      </p:sp>
    </p:spTree>
    <p:custDataLst>
      <p:tags r:id="rId1"/>
    </p:custDataLst>
    <p:extLst>
      <p:ext uri="{BB962C8B-B14F-4D97-AF65-F5344CB8AC3E}">
        <p14:creationId xmlns:p14="http://schemas.microsoft.com/office/powerpoint/2010/main" val="241159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166813" y="2480457"/>
            <a:ext cx="10613572" cy="1995418"/>
          </a:xfrm>
          <a:prstGeom prst="rect">
            <a:avLst/>
          </a:prstGeom>
          <a:noFill/>
        </p:spPr>
        <p:txBody>
          <a:bodyPr wrap="square">
            <a:spAutoFit/>
          </a:bodyPr>
          <a:lstStyle/>
          <a:p>
            <a:pPr marL="0" indent="0">
              <a:lnSpc>
                <a:spcPct val="150000"/>
              </a:lnSpc>
              <a:buNone/>
            </a:pPr>
            <a:r>
              <a:rPr lang="en-US" sz="2800" dirty="0"/>
              <a:t>What could Jessica do to collaborate better?</a:t>
            </a:r>
            <a:endParaRPr lang="en-CA" sz="2800" dirty="0"/>
          </a:p>
          <a:p>
            <a:pPr>
              <a:lnSpc>
                <a:spcPct val="150000"/>
              </a:lnSpc>
            </a:pPr>
            <a:r>
              <a:rPr lang="en-CA" sz="2800" b="1" dirty="0"/>
              <a:t>Do the task on page 35</a:t>
            </a:r>
          </a:p>
          <a:p>
            <a:pPr>
              <a:lnSpc>
                <a:spcPct val="150000"/>
              </a:lnSpc>
            </a:pPr>
            <a:r>
              <a:rPr lang="en-CA" sz="2800" b="1" dirty="0"/>
              <a:t>Reflect</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1" name="TextBox 10">
            <a:extLst>
              <a:ext uri="{FF2B5EF4-FFF2-40B4-BE49-F238E27FC236}">
                <a16:creationId xmlns:a16="http://schemas.microsoft.com/office/drawing/2014/main" id="{E5F68D4A-7DCB-65F2-DD47-1C11F752FDC8}"/>
              </a:ext>
            </a:extLst>
          </p:cNvPr>
          <p:cNvSpPr txBox="1"/>
          <p:nvPr/>
        </p:nvSpPr>
        <p:spPr>
          <a:xfrm>
            <a:off x="1166813" y="1278887"/>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What does collaborating look like? </a:t>
            </a:r>
          </a:p>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Tree>
    <p:custDataLst>
      <p:tags r:id="rId1"/>
    </p:custDataLst>
    <p:extLst>
      <p:ext uri="{BB962C8B-B14F-4D97-AF65-F5344CB8AC3E}">
        <p14:creationId xmlns:p14="http://schemas.microsoft.com/office/powerpoint/2010/main" val="121552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9D8598-C2EE-93EC-D297-EBDF954EBA13}"/>
              </a:ext>
            </a:extLst>
          </p:cNvPr>
          <p:cNvSpPr txBox="1"/>
          <p:nvPr/>
        </p:nvSpPr>
        <p:spPr>
          <a:xfrm>
            <a:off x="1166813" y="2028730"/>
            <a:ext cx="9996487" cy="3724097"/>
          </a:xfrm>
          <a:prstGeom prst="rect">
            <a:avLst/>
          </a:prstGeom>
          <a:noFill/>
        </p:spPr>
        <p:txBody>
          <a:bodyPr wrap="square" rtlCol="0">
            <a:spAutoFit/>
          </a:bodyPr>
          <a:lstStyle/>
          <a:p>
            <a:r>
              <a:rPr lang="en-US" sz="2400" dirty="0"/>
              <a:t>When you start a new job, collaborating can help you in many ways. </a:t>
            </a:r>
          </a:p>
          <a:p>
            <a:pPr>
              <a:spcAft>
                <a:spcPts val="1200"/>
              </a:spcAft>
            </a:pPr>
            <a:r>
              <a:rPr lang="en-US" sz="2400" dirty="0"/>
              <a:t>It can help you do more for your team, understand the differences between you and your co-workers, and help them understand you. </a:t>
            </a:r>
          </a:p>
          <a:p>
            <a:pPr>
              <a:spcAft>
                <a:spcPts val="1200"/>
              </a:spcAft>
            </a:pPr>
            <a:r>
              <a:rPr lang="en-US" sz="2400" dirty="0"/>
              <a:t>When you do more for your team, you show that you want to achieve better results together. When you understand the differences between you and your </a:t>
            </a:r>
            <a:br>
              <a:rPr lang="en-US" sz="2400" dirty="0"/>
            </a:br>
            <a:r>
              <a:rPr lang="en-US" sz="2400" dirty="0"/>
              <a:t>co-workers, you show respect.</a:t>
            </a:r>
          </a:p>
          <a:p>
            <a:pPr>
              <a:spcAft>
                <a:spcPts val="1200"/>
              </a:spcAft>
            </a:pPr>
            <a:r>
              <a:rPr lang="en-US" sz="2400" dirty="0"/>
              <a:t>It can be hard to collaborate when you are confused or overwhelmed. If you keep in mind how you could benefit from collaborating, you can stay motivated and keep going.</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2" name="TextBox 11">
            <a:extLst>
              <a:ext uri="{FF2B5EF4-FFF2-40B4-BE49-F238E27FC236}">
                <a16:creationId xmlns:a16="http://schemas.microsoft.com/office/drawing/2014/main" id="{E5F68D4A-7DCB-65F2-DD47-1C11F752FDC8}"/>
              </a:ext>
            </a:extLst>
          </p:cNvPr>
          <p:cNvSpPr txBox="1"/>
          <p:nvPr/>
        </p:nvSpPr>
        <p:spPr>
          <a:xfrm>
            <a:off x="1190625" y="1200924"/>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 Identify the purpose </a:t>
            </a:r>
          </a:p>
        </p:txBody>
      </p:sp>
    </p:spTree>
    <p:custDataLst>
      <p:tags r:id="rId1"/>
    </p:custDataLst>
    <p:extLst>
      <p:ext uri="{BB962C8B-B14F-4D97-AF65-F5344CB8AC3E}">
        <p14:creationId xmlns:p14="http://schemas.microsoft.com/office/powerpoint/2010/main" val="158381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1166813" y="2216825"/>
            <a:ext cx="8016948" cy="3139321"/>
          </a:xfrm>
          <a:prstGeom prst="rect">
            <a:avLst/>
          </a:prstGeom>
          <a:noFill/>
        </p:spPr>
        <p:txBody>
          <a:bodyPr wrap="square" rtlCol="0">
            <a:spAutoFit/>
          </a:bodyPr>
          <a:lstStyle/>
          <a:p>
            <a:pPr>
              <a:spcAft>
                <a:spcPts val="1200"/>
              </a:spcAft>
            </a:pPr>
            <a:r>
              <a:rPr lang="en-CA" sz="2800" dirty="0"/>
              <a:t>Why should Jessica collaborate? </a:t>
            </a:r>
            <a:endParaRPr lang="en-CA" sz="2800" b="1" dirty="0"/>
          </a:p>
          <a:p>
            <a:pPr>
              <a:spcAft>
                <a:spcPts val="1200"/>
              </a:spcAft>
            </a:pPr>
            <a:r>
              <a:rPr lang="en-CA" sz="2800" b="1" dirty="0"/>
              <a:t>Do the task on page 36</a:t>
            </a:r>
            <a:endParaRPr lang="en-CA" sz="2800" dirty="0"/>
          </a:p>
          <a:p>
            <a:pPr>
              <a:spcAft>
                <a:spcPts val="1200"/>
              </a:spcAft>
            </a:pPr>
            <a:r>
              <a:rPr lang="en-CA" sz="2800" b="1" dirty="0"/>
              <a:t>Reflect</a:t>
            </a:r>
          </a:p>
          <a:p>
            <a:endParaRPr lang="en-CA" sz="2800" dirty="0">
              <a:latin typeface="Century Gothic" panose="020B0502020202020204" pitchFamily="34" charset="0"/>
            </a:endParaRPr>
          </a:p>
          <a:p>
            <a:endParaRPr lang="en-CA" sz="2800" dirty="0">
              <a:latin typeface="Century Gothic" panose="020B0502020202020204" pitchFamily="34" charset="0"/>
            </a:endParaRPr>
          </a:p>
          <a:p>
            <a:r>
              <a:rPr lang="en-CA" sz="2800" dirty="0">
                <a:latin typeface="Century Gothic" panose="020B0502020202020204" pitchFamily="34" charset="0"/>
              </a:rPr>
              <a:t> </a:t>
            </a:r>
            <a:endParaRPr lang="en-CA" sz="2800" dirty="0">
              <a:effectLst/>
              <a:latin typeface="Century Gothic" panose="020B0502020202020204" pitchFamily="34" charset="0"/>
              <a:ea typeface="Yu Gothic Light" panose="020B0300000000000000" pitchFamily="34" charset="-128"/>
            </a:endParaRP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1" name="TextBox 10">
            <a:extLst>
              <a:ext uri="{FF2B5EF4-FFF2-40B4-BE49-F238E27FC236}">
                <a16:creationId xmlns:a16="http://schemas.microsoft.com/office/drawing/2014/main" id="{E5F68D4A-7DCB-65F2-DD47-1C11F752FDC8}"/>
              </a:ext>
            </a:extLst>
          </p:cNvPr>
          <p:cNvSpPr txBox="1"/>
          <p:nvPr/>
        </p:nvSpPr>
        <p:spPr>
          <a:xfrm>
            <a:off x="1190625" y="1200924"/>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 Identify the purpose </a:t>
            </a:r>
          </a:p>
        </p:txBody>
      </p:sp>
    </p:spTree>
    <p:custDataLst>
      <p:tags r:id="rId1"/>
    </p:custDataLst>
    <p:extLst>
      <p:ext uri="{BB962C8B-B14F-4D97-AF65-F5344CB8AC3E}">
        <p14:creationId xmlns:p14="http://schemas.microsoft.com/office/powerpoint/2010/main" val="13848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F36F4D0-2BE7-D72A-04F1-5C5BFC136AA2}"/>
              </a:ext>
            </a:extLst>
          </p:cNvPr>
          <p:cNvSpPr txBox="1"/>
          <p:nvPr/>
        </p:nvSpPr>
        <p:spPr>
          <a:xfrm>
            <a:off x="1166813" y="5005679"/>
            <a:ext cx="6094476" cy="523220"/>
          </a:xfrm>
          <a:prstGeom prst="rect">
            <a:avLst/>
          </a:prstGeom>
          <a:noFill/>
        </p:spPr>
        <p:txBody>
          <a:bodyPr wrap="square">
            <a:spAutoFit/>
          </a:bodyPr>
          <a:lstStyle/>
          <a:p>
            <a:r>
              <a:rPr lang="en-US" sz="2800" b="1" dirty="0"/>
              <a:t>Reflect</a:t>
            </a:r>
          </a:p>
        </p:txBody>
      </p:sp>
      <p:sp>
        <p:nvSpPr>
          <p:cNvPr id="15" name="TextBox 14">
            <a:extLst>
              <a:ext uri="{FF2B5EF4-FFF2-40B4-BE49-F238E27FC236}">
                <a16:creationId xmlns:a16="http://schemas.microsoft.com/office/drawing/2014/main" id="{A1CC9A86-3CB7-0ED7-CD25-C18934B5DA2F}"/>
              </a:ext>
            </a:extLst>
          </p:cNvPr>
          <p:cNvSpPr txBox="1"/>
          <p:nvPr/>
        </p:nvSpPr>
        <p:spPr>
          <a:xfrm>
            <a:off x="1190625" y="1251426"/>
            <a:ext cx="10304659" cy="1182375"/>
          </a:xfrm>
          <a:prstGeom prst="rect">
            <a:avLst/>
          </a:prstGeom>
          <a:noFill/>
        </p:spPr>
        <p:txBody>
          <a:bodyPr wrap="square" lIns="91440" tIns="45720" rIns="91440" bIns="45720" anchor="t">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a:rPr>
              <a:t>Identify and </a:t>
            </a:r>
            <a:r>
              <a:rPr lang="en-US" sz="4000" b="1" dirty="0" err="1">
                <a:solidFill>
                  <a:srgbClr val="316094"/>
                </a:solidFill>
                <a:ea typeface="Times New Roman" panose="02020603050405020304" pitchFamily="18" charset="0"/>
                <a:cs typeface="Calibri"/>
              </a:rPr>
              <a:t>practise</a:t>
            </a:r>
            <a:r>
              <a:rPr lang="en-US" sz="4000" b="1" dirty="0">
                <a:solidFill>
                  <a:srgbClr val="316094"/>
                </a:solidFill>
                <a:effectLst/>
                <a:ea typeface="Times New Roman" panose="02020603050405020304" pitchFamily="18" charset="0"/>
                <a:cs typeface="Calibri"/>
              </a:rPr>
              <a:t> strategies</a:t>
            </a:r>
          </a:p>
        </p:txBody>
      </p:sp>
      <p:sp>
        <p:nvSpPr>
          <p:cNvPr id="17" name="Rectangle 1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20" name="TextBox 19"/>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22" name="Rounded Rectangle 6">
            <a:extLst>
              <a:ext uri="{FF2B5EF4-FFF2-40B4-BE49-F238E27FC236}">
                <a16:creationId xmlns:a16="http://schemas.microsoft.com/office/drawing/2014/main" id="{764E634C-005A-637D-EC25-A814DC681132}"/>
              </a:ext>
            </a:extLst>
          </p:cNvPr>
          <p:cNvSpPr/>
          <p:nvPr/>
        </p:nvSpPr>
        <p:spPr>
          <a:xfrm>
            <a:off x="1166813" y="2544156"/>
            <a:ext cx="8821632" cy="2364675"/>
          </a:xfrm>
          <a:prstGeom prst="roundRect">
            <a:avLst>
              <a:gd name="adj" fmla="val 6128"/>
            </a:avLst>
          </a:prstGeom>
          <a:solidFill>
            <a:srgbClr val="AB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spcAft>
                <a:spcPts val="600"/>
              </a:spcAft>
            </a:pPr>
            <a:r>
              <a:rPr lang="en-US" sz="2000" b="1" dirty="0">
                <a:solidFill>
                  <a:schemeClr val="tx1"/>
                </a:solidFill>
              </a:rPr>
              <a:t>When you start a new job, collaboration is one of the most important skills to use. </a:t>
            </a:r>
            <a:r>
              <a:rPr lang="en-US" sz="2000" dirty="0">
                <a:solidFill>
                  <a:schemeClr val="tx1"/>
                </a:solidFill>
              </a:rPr>
              <a:t>You will need to take the initiative, set boundaries and respect co-workers’ boundaries. </a:t>
            </a:r>
          </a:p>
          <a:p>
            <a:pPr>
              <a:spcAft>
                <a:spcPts val="600"/>
              </a:spcAft>
            </a:pPr>
            <a:r>
              <a:rPr lang="en-US" sz="2000" dirty="0">
                <a:solidFill>
                  <a:schemeClr val="tx1"/>
                </a:solidFill>
              </a:rPr>
              <a:t>You will also need to learn about and respect differences among your co-workers.</a:t>
            </a:r>
          </a:p>
          <a:p>
            <a:r>
              <a:rPr lang="en-US" sz="2000" dirty="0">
                <a:solidFill>
                  <a:schemeClr val="tx1"/>
                </a:solidFill>
              </a:rPr>
              <a:t>It’s a lot to handle. You may feel confused or overwhelmed but there are many strategies that can help you. Why not use them and see what happens!</a:t>
            </a:r>
            <a:r>
              <a:rPr lang="en-CA" sz="2000" dirty="0">
                <a:solidFill>
                  <a:schemeClr val="tx1"/>
                </a:solidFill>
                <a:ea typeface="Yu Gothic Light"/>
              </a:rPr>
              <a:t> </a:t>
            </a:r>
            <a:endParaRPr lang="en-CA" sz="2000" dirty="0">
              <a:solidFill>
                <a:schemeClr val="tx1"/>
              </a:solidFill>
              <a:effectLst/>
              <a:ea typeface="Yu Gothic Light" panose="020B0300000000000000" pitchFamily="34" charset="-128"/>
            </a:endParaRPr>
          </a:p>
        </p:txBody>
      </p:sp>
    </p:spTree>
    <p:custDataLst>
      <p:tags r:id="rId1"/>
    </p:custDataLst>
    <p:extLst>
      <p:ext uri="{BB962C8B-B14F-4D97-AF65-F5344CB8AC3E}">
        <p14:creationId xmlns:p14="http://schemas.microsoft.com/office/powerpoint/2010/main" val="40738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166813" y="3145110"/>
            <a:ext cx="10049478" cy="1692771"/>
          </a:xfrm>
          <a:prstGeom prst="rect">
            <a:avLst/>
          </a:prstGeom>
          <a:noFill/>
        </p:spPr>
        <p:txBody>
          <a:bodyPr wrap="square" rtlCol="0">
            <a:spAutoFit/>
          </a:bodyPr>
          <a:lstStyle/>
          <a:p>
            <a:pPr marL="274320" indent="-274320">
              <a:spcAft>
                <a:spcPts val="1200"/>
              </a:spcAft>
              <a:buFont typeface="Arial" panose="020B0604020202020204" pitchFamily="34" charset="0"/>
              <a:buChar char="•"/>
            </a:pPr>
            <a:r>
              <a:rPr lang="en-US" sz="2800" dirty="0"/>
              <a:t>Strategies to take the initiative</a:t>
            </a:r>
          </a:p>
          <a:p>
            <a:pPr marL="274320" indent="-274320">
              <a:spcAft>
                <a:spcPts val="1200"/>
              </a:spcAft>
              <a:buFont typeface="Arial" panose="020B0604020202020204" pitchFamily="34" charset="0"/>
              <a:buChar char="•"/>
            </a:pPr>
            <a:r>
              <a:rPr lang="en-US" sz="2800" dirty="0"/>
              <a:t>Strategies to set and respect boundaries</a:t>
            </a:r>
          </a:p>
          <a:p>
            <a:pPr marL="274320" indent="-274320">
              <a:spcAft>
                <a:spcPts val="1200"/>
              </a:spcAft>
              <a:buFont typeface="Arial" panose="020B0604020202020204" pitchFamily="34" charset="0"/>
              <a:buChar char="•"/>
            </a:pPr>
            <a:r>
              <a:rPr lang="en-US" sz="2800" dirty="0"/>
              <a:t>Strategies to work in a diverse and inclusive workplace</a:t>
            </a:r>
          </a:p>
        </p:txBody>
      </p:sp>
      <p:sp>
        <p:nvSpPr>
          <p:cNvPr id="7" name="TextBox 6">
            <a:extLst>
              <a:ext uri="{FF2B5EF4-FFF2-40B4-BE49-F238E27FC236}">
                <a16:creationId xmlns:a16="http://schemas.microsoft.com/office/drawing/2014/main" id="{AA28F0DC-100E-2AF4-5D4E-15FABE43F41B}"/>
              </a:ext>
            </a:extLst>
          </p:cNvPr>
          <p:cNvSpPr txBox="1"/>
          <p:nvPr/>
        </p:nvSpPr>
        <p:spPr>
          <a:xfrm>
            <a:off x="1166813" y="2547652"/>
            <a:ext cx="10201573" cy="523220"/>
          </a:xfrm>
          <a:prstGeom prst="rect">
            <a:avLst/>
          </a:prstGeom>
          <a:noFill/>
        </p:spPr>
        <p:txBody>
          <a:bodyPr wrap="square">
            <a:spAutoFit/>
          </a:bodyPr>
          <a:lstStyle/>
          <a:p>
            <a:r>
              <a:rPr lang="en-US" sz="2800" dirty="0"/>
              <a:t>There are many strategies that can help you collaborate more easily. </a:t>
            </a:r>
          </a:p>
        </p:txBody>
      </p:sp>
      <p:sp>
        <p:nvSpPr>
          <p:cNvPr id="8" name="TextBox 7">
            <a:extLst>
              <a:ext uri="{FF2B5EF4-FFF2-40B4-BE49-F238E27FC236}">
                <a16:creationId xmlns:a16="http://schemas.microsoft.com/office/drawing/2014/main" id="{A1CC9A86-3CB7-0ED7-CD25-C18934B5DA2F}"/>
              </a:ext>
            </a:extLst>
          </p:cNvPr>
          <p:cNvSpPr txBox="1"/>
          <p:nvPr/>
        </p:nvSpPr>
        <p:spPr>
          <a:xfrm>
            <a:off x="1190625" y="1251426"/>
            <a:ext cx="10304659" cy="1182375"/>
          </a:xfrm>
          <a:prstGeom prst="rect">
            <a:avLst/>
          </a:prstGeom>
          <a:noFill/>
        </p:spPr>
        <p:txBody>
          <a:bodyPr wrap="square" lIns="91440" tIns="45720" rIns="91440" bIns="45720" anchor="t">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a:rPr>
              <a:t>Identify and </a:t>
            </a:r>
            <a:r>
              <a:rPr lang="en-US" sz="4000" b="1" dirty="0" err="1">
                <a:solidFill>
                  <a:srgbClr val="316094"/>
                </a:solidFill>
                <a:ea typeface="Times New Roman" panose="02020603050405020304" pitchFamily="18" charset="0"/>
                <a:cs typeface="Calibri"/>
              </a:rPr>
              <a:t>practise</a:t>
            </a:r>
            <a:r>
              <a:rPr lang="en-US" sz="4000" b="1" dirty="0">
                <a:solidFill>
                  <a:srgbClr val="316094"/>
                </a:solidFill>
                <a:effectLst/>
                <a:ea typeface="Times New Roman" panose="02020603050405020304" pitchFamily="18" charset="0"/>
                <a:cs typeface="Calibri"/>
              </a:rPr>
              <a:t> strategies</a:t>
            </a: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5" name="TextBox 14"/>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42678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544616-1AE7-8563-BB2D-9ED094B2F334}"/>
              </a:ext>
            </a:extLst>
          </p:cNvPr>
          <p:cNvSpPr txBox="1"/>
          <p:nvPr/>
        </p:nvSpPr>
        <p:spPr>
          <a:xfrm>
            <a:off x="1166813" y="1215415"/>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take the initiative</a:t>
            </a:r>
          </a:p>
        </p:txBody>
      </p:sp>
      <p:sp>
        <p:nvSpPr>
          <p:cNvPr id="6" name="TextBox 5">
            <a:extLst>
              <a:ext uri="{FF2B5EF4-FFF2-40B4-BE49-F238E27FC236}">
                <a16:creationId xmlns:a16="http://schemas.microsoft.com/office/drawing/2014/main" id="{4D78D73D-DA1F-AE5F-761C-413B2BA39401}"/>
              </a:ext>
            </a:extLst>
          </p:cNvPr>
          <p:cNvSpPr txBox="1"/>
          <p:nvPr/>
        </p:nvSpPr>
        <p:spPr>
          <a:xfrm flipH="1">
            <a:off x="1166813" y="2084275"/>
            <a:ext cx="10049478" cy="1538883"/>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2800" dirty="0"/>
              <a:t>Learn what taking the initiative means</a:t>
            </a:r>
          </a:p>
          <a:p>
            <a:pPr marL="274320" indent="-274320">
              <a:spcAft>
                <a:spcPts val="600"/>
              </a:spcAft>
              <a:buFont typeface="Arial" panose="020B0604020202020204" pitchFamily="34" charset="0"/>
              <a:buChar char="•"/>
            </a:pPr>
            <a:r>
              <a:rPr lang="en-US" sz="2800" dirty="0"/>
              <a:t>Know what taking the initiative looks like </a:t>
            </a:r>
          </a:p>
          <a:p>
            <a:pPr marL="274320" indent="-274320">
              <a:spcAft>
                <a:spcPts val="600"/>
              </a:spcAft>
              <a:buFont typeface="Arial" panose="020B0604020202020204" pitchFamily="34" charset="0"/>
              <a:buChar char="•"/>
            </a:pPr>
            <a:r>
              <a:rPr lang="en-US" sz="2800" dirty="0"/>
              <a:t>Learn when to take the initiative </a:t>
            </a:r>
          </a:p>
        </p:txBody>
      </p:sp>
      <p:sp>
        <p:nvSpPr>
          <p:cNvPr id="7" name="TextBox 6">
            <a:extLst>
              <a:ext uri="{FF2B5EF4-FFF2-40B4-BE49-F238E27FC236}">
                <a16:creationId xmlns:a16="http://schemas.microsoft.com/office/drawing/2014/main" id="{4BC83871-4EE8-3AA4-3047-A17B9C207F26}"/>
              </a:ext>
            </a:extLst>
          </p:cNvPr>
          <p:cNvSpPr txBox="1"/>
          <p:nvPr/>
        </p:nvSpPr>
        <p:spPr>
          <a:xfrm>
            <a:off x="1166813" y="3860381"/>
            <a:ext cx="6094476" cy="1107996"/>
          </a:xfrm>
          <a:prstGeom prst="rect">
            <a:avLst/>
          </a:prstGeom>
          <a:noFill/>
        </p:spPr>
        <p:txBody>
          <a:bodyPr wrap="square">
            <a:spAutoFit/>
          </a:bodyPr>
          <a:lstStyle/>
          <a:p>
            <a:pPr>
              <a:spcAft>
                <a:spcPts val="1200"/>
              </a:spcAft>
            </a:pPr>
            <a:r>
              <a:rPr lang="en-US" sz="2800" b="1" dirty="0"/>
              <a:t>Do the task on page 40</a:t>
            </a:r>
          </a:p>
          <a:p>
            <a:r>
              <a:rPr lang="en-US" sz="2800" b="1" dirty="0"/>
              <a:t>Reflect</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34472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544616-1AE7-8563-BB2D-9ED094B2F334}"/>
              </a:ext>
            </a:extLst>
          </p:cNvPr>
          <p:cNvSpPr txBox="1"/>
          <p:nvPr/>
        </p:nvSpPr>
        <p:spPr>
          <a:xfrm>
            <a:off x="1166813" y="1240075"/>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set and respect boundaries</a:t>
            </a:r>
          </a:p>
        </p:txBody>
      </p:sp>
      <p:sp>
        <p:nvSpPr>
          <p:cNvPr id="6" name="TextBox 5">
            <a:extLst>
              <a:ext uri="{FF2B5EF4-FFF2-40B4-BE49-F238E27FC236}">
                <a16:creationId xmlns:a16="http://schemas.microsoft.com/office/drawing/2014/main" id="{4D78D73D-DA1F-AE5F-761C-413B2BA39401}"/>
              </a:ext>
            </a:extLst>
          </p:cNvPr>
          <p:cNvSpPr txBox="1"/>
          <p:nvPr/>
        </p:nvSpPr>
        <p:spPr>
          <a:xfrm flipH="1">
            <a:off x="1166813" y="2054036"/>
            <a:ext cx="10049478" cy="2554545"/>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2800" dirty="0"/>
              <a:t>Learn when to set boundaries</a:t>
            </a:r>
          </a:p>
          <a:p>
            <a:pPr marL="274320" indent="-274320">
              <a:spcAft>
                <a:spcPts val="600"/>
              </a:spcAft>
              <a:buFont typeface="Arial" panose="020B0604020202020204" pitchFamily="34" charset="0"/>
              <a:buChar char="•"/>
            </a:pPr>
            <a:r>
              <a:rPr lang="en-US" sz="2800" dirty="0"/>
              <a:t>Understand why you need to set boundaries</a:t>
            </a:r>
          </a:p>
          <a:p>
            <a:pPr marL="274320" indent="-274320">
              <a:spcAft>
                <a:spcPts val="600"/>
              </a:spcAft>
              <a:buFont typeface="Arial" panose="020B0604020202020204" pitchFamily="34" charset="0"/>
              <a:buChar char="•"/>
            </a:pPr>
            <a:r>
              <a:rPr lang="en-US" sz="2800" dirty="0"/>
              <a:t>Communicate your boundaries </a:t>
            </a:r>
          </a:p>
          <a:p>
            <a:pPr marL="274320" indent="-274320">
              <a:spcAft>
                <a:spcPts val="600"/>
              </a:spcAft>
              <a:buFont typeface="Arial" panose="020B0604020202020204" pitchFamily="34" charset="0"/>
              <a:buChar char="•"/>
            </a:pPr>
            <a:r>
              <a:rPr lang="en-US" sz="2800" dirty="0"/>
              <a:t>Don’t feel guilty</a:t>
            </a:r>
          </a:p>
          <a:p>
            <a:pPr marL="274320" indent="-274320">
              <a:spcAft>
                <a:spcPts val="600"/>
              </a:spcAft>
              <a:buFont typeface="Arial" panose="020B0604020202020204" pitchFamily="34" charset="0"/>
              <a:buChar char="•"/>
            </a:pPr>
            <a:r>
              <a:rPr lang="en-US" sz="2800" dirty="0"/>
              <a:t>Respect others’ boundaries </a:t>
            </a:r>
          </a:p>
        </p:txBody>
      </p:sp>
      <p:sp>
        <p:nvSpPr>
          <p:cNvPr id="7" name="TextBox 6">
            <a:extLst>
              <a:ext uri="{FF2B5EF4-FFF2-40B4-BE49-F238E27FC236}">
                <a16:creationId xmlns:a16="http://schemas.microsoft.com/office/drawing/2014/main" id="{4BC83871-4EE8-3AA4-3047-A17B9C207F26}"/>
              </a:ext>
            </a:extLst>
          </p:cNvPr>
          <p:cNvSpPr txBox="1"/>
          <p:nvPr/>
        </p:nvSpPr>
        <p:spPr>
          <a:xfrm>
            <a:off x="1166813" y="4723832"/>
            <a:ext cx="6094476" cy="1107996"/>
          </a:xfrm>
          <a:prstGeom prst="rect">
            <a:avLst/>
          </a:prstGeom>
          <a:noFill/>
        </p:spPr>
        <p:txBody>
          <a:bodyPr wrap="square">
            <a:spAutoFit/>
          </a:bodyPr>
          <a:lstStyle/>
          <a:p>
            <a:pPr>
              <a:spcAft>
                <a:spcPts val="1200"/>
              </a:spcAft>
            </a:pPr>
            <a:r>
              <a:rPr lang="en-US" sz="2800" b="1" dirty="0"/>
              <a:t>Do the task on pages 44 and 45</a:t>
            </a:r>
          </a:p>
          <a:p>
            <a:r>
              <a:rPr lang="en-US" sz="2800" b="1" dirty="0"/>
              <a:t>Reflect</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262087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544616-1AE7-8563-BB2D-9ED094B2F334}"/>
              </a:ext>
            </a:extLst>
          </p:cNvPr>
          <p:cNvSpPr txBox="1"/>
          <p:nvPr/>
        </p:nvSpPr>
        <p:spPr>
          <a:xfrm>
            <a:off x="1166813" y="1305707"/>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Strategies to work in a diverse and </a:t>
            </a:r>
            <a:br>
              <a:rPr lang="en-US" sz="4000" b="1" dirty="0">
                <a:solidFill>
                  <a:srgbClr val="316094"/>
                </a:solidFill>
                <a:effectLst/>
                <a:ea typeface="Times New Roman" panose="02020603050405020304" pitchFamily="18" charset="0"/>
                <a:cs typeface="Calibri" panose="020F0502020204030204" pitchFamily="34" charset="0"/>
              </a:rPr>
            </a:br>
            <a:r>
              <a:rPr lang="en-US" sz="4000" b="1" dirty="0">
                <a:solidFill>
                  <a:srgbClr val="316094"/>
                </a:solidFill>
                <a:effectLst/>
                <a:ea typeface="Times New Roman" panose="02020603050405020304" pitchFamily="18" charset="0"/>
                <a:cs typeface="Calibri" panose="020F0502020204030204" pitchFamily="34" charset="0"/>
              </a:rPr>
              <a:t>inclusive workplace</a:t>
            </a:r>
          </a:p>
        </p:txBody>
      </p:sp>
      <p:sp>
        <p:nvSpPr>
          <p:cNvPr id="6" name="TextBox 5">
            <a:extLst>
              <a:ext uri="{FF2B5EF4-FFF2-40B4-BE49-F238E27FC236}">
                <a16:creationId xmlns:a16="http://schemas.microsoft.com/office/drawing/2014/main" id="{4D78D73D-DA1F-AE5F-761C-413B2BA39401}"/>
              </a:ext>
            </a:extLst>
          </p:cNvPr>
          <p:cNvSpPr txBox="1"/>
          <p:nvPr/>
        </p:nvSpPr>
        <p:spPr>
          <a:xfrm flipH="1">
            <a:off x="1166813" y="2457226"/>
            <a:ext cx="10049478" cy="2934137"/>
          </a:xfrm>
          <a:prstGeom prst="rect">
            <a:avLst/>
          </a:prstGeom>
          <a:noFill/>
        </p:spPr>
        <p:txBody>
          <a:bodyPr wrap="square" rtlCol="0">
            <a:spAutoFit/>
          </a:bodyPr>
          <a:lstStyle/>
          <a:p>
            <a:pPr marL="274320" indent="-274320">
              <a:spcAft>
                <a:spcPts val="400"/>
              </a:spcAft>
              <a:buFont typeface="Arial" panose="020B0604020202020204" pitchFamily="34" charset="0"/>
              <a:buChar char="•"/>
            </a:pPr>
            <a:r>
              <a:rPr lang="en-US" sz="2800" dirty="0"/>
              <a:t>Learn the difference between intent and impact </a:t>
            </a:r>
          </a:p>
          <a:p>
            <a:pPr marL="274320" indent="-274320">
              <a:spcAft>
                <a:spcPts val="400"/>
              </a:spcAft>
              <a:buFont typeface="Arial" panose="020B0604020202020204" pitchFamily="34" charset="0"/>
              <a:buChar char="•"/>
            </a:pPr>
            <a:r>
              <a:rPr lang="en-US" sz="2800" dirty="0"/>
              <a:t>Show interest </a:t>
            </a:r>
          </a:p>
          <a:p>
            <a:pPr marL="274320" indent="-274320">
              <a:spcAft>
                <a:spcPts val="400"/>
              </a:spcAft>
              <a:buFont typeface="Arial" panose="020B0604020202020204" pitchFamily="34" charset="0"/>
              <a:buChar char="•"/>
            </a:pPr>
            <a:r>
              <a:rPr lang="en-US" sz="2800" dirty="0"/>
              <a:t>Ask to understand </a:t>
            </a:r>
          </a:p>
          <a:p>
            <a:pPr marL="274320" indent="-274320">
              <a:spcAft>
                <a:spcPts val="400"/>
              </a:spcAft>
              <a:buFont typeface="Arial" panose="020B0604020202020204" pitchFamily="34" charset="0"/>
              <a:buChar char="•"/>
            </a:pPr>
            <a:r>
              <a:rPr lang="en-US" sz="2800" dirty="0"/>
              <a:t>Apologize</a:t>
            </a:r>
          </a:p>
          <a:p>
            <a:pPr marL="274320" indent="-274320">
              <a:spcAft>
                <a:spcPts val="400"/>
              </a:spcAft>
              <a:buFont typeface="Arial" panose="020B0604020202020204" pitchFamily="34" charset="0"/>
              <a:buChar char="•"/>
            </a:pPr>
            <a:r>
              <a:rPr lang="en-US" sz="2800" dirty="0"/>
              <a:t>Understand other people’s intent</a:t>
            </a:r>
          </a:p>
          <a:p>
            <a:pPr marL="274320" indent="-274320">
              <a:spcAft>
                <a:spcPts val="400"/>
              </a:spcAft>
              <a:buFont typeface="Arial" panose="020B0604020202020204" pitchFamily="34" charset="0"/>
              <a:buChar char="•"/>
            </a:pPr>
            <a:r>
              <a:rPr lang="en-US" sz="2800" dirty="0"/>
              <a:t>Help co-workers learn about you</a:t>
            </a:r>
          </a:p>
        </p:txBody>
      </p:sp>
      <p:sp>
        <p:nvSpPr>
          <p:cNvPr id="7" name="TextBox 6">
            <a:extLst>
              <a:ext uri="{FF2B5EF4-FFF2-40B4-BE49-F238E27FC236}">
                <a16:creationId xmlns:a16="http://schemas.microsoft.com/office/drawing/2014/main" id="{4BC83871-4EE8-3AA4-3047-A17B9C207F26}"/>
              </a:ext>
            </a:extLst>
          </p:cNvPr>
          <p:cNvSpPr txBox="1"/>
          <p:nvPr/>
        </p:nvSpPr>
        <p:spPr>
          <a:xfrm>
            <a:off x="1166813" y="5418990"/>
            <a:ext cx="6094476" cy="523220"/>
          </a:xfrm>
          <a:prstGeom prst="rect">
            <a:avLst/>
          </a:prstGeom>
          <a:noFill/>
        </p:spPr>
        <p:txBody>
          <a:bodyPr wrap="square">
            <a:spAutoFit/>
          </a:bodyPr>
          <a:lstStyle/>
          <a:p>
            <a:r>
              <a:rPr lang="en-US" sz="2800" b="1" dirty="0"/>
              <a:t>Do the task on pages 48 and 49</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30420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166813" y="1220417"/>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Apply what you’ve learned</a:t>
            </a:r>
          </a:p>
        </p:txBody>
      </p:sp>
      <p:sp>
        <p:nvSpPr>
          <p:cNvPr id="3" name="TextBox 2">
            <a:extLst>
              <a:ext uri="{FF2B5EF4-FFF2-40B4-BE49-F238E27FC236}">
                <a16:creationId xmlns:a16="http://schemas.microsoft.com/office/drawing/2014/main" id="{FB166E68-8D1A-AFB2-6AC9-14C7BEA82C77}"/>
              </a:ext>
            </a:extLst>
          </p:cNvPr>
          <p:cNvSpPr txBox="1"/>
          <p:nvPr/>
        </p:nvSpPr>
        <p:spPr>
          <a:xfrm>
            <a:off x="524449" y="2415612"/>
            <a:ext cx="8016948" cy="1384995"/>
          </a:xfrm>
          <a:prstGeom prst="rect">
            <a:avLst/>
          </a:prstGeom>
          <a:noFill/>
        </p:spPr>
        <p:txBody>
          <a:bodyPr wrap="square" rtlCol="0">
            <a:spAutoFit/>
          </a:bodyPr>
          <a:lstStyle/>
          <a:p>
            <a:endParaRPr lang="en-CA" sz="2800" dirty="0">
              <a:latin typeface="Century Gothic" panose="020B0502020202020204" pitchFamily="34" charset="0"/>
            </a:endParaRPr>
          </a:p>
          <a:p>
            <a:endParaRPr lang="en-CA" sz="2800" dirty="0">
              <a:latin typeface="Century Gothic" panose="020B0502020202020204" pitchFamily="34" charset="0"/>
            </a:endParaRPr>
          </a:p>
          <a:p>
            <a:r>
              <a:rPr lang="en-CA" sz="2800" dirty="0">
                <a:latin typeface="Century Gothic" panose="020B0502020202020204" pitchFamily="34" charset="0"/>
              </a:rPr>
              <a:t> </a:t>
            </a:r>
            <a:endParaRPr lang="en-CA" sz="2800" dirty="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C1B8112-365B-CEF3-5D00-5517831251C9}"/>
              </a:ext>
            </a:extLst>
          </p:cNvPr>
          <p:cNvSpPr txBox="1"/>
          <p:nvPr/>
        </p:nvSpPr>
        <p:spPr>
          <a:xfrm>
            <a:off x="1166813" y="2122349"/>
            <a:ext cx="6140576" cy="1815882"/>
          </a:xfrm>
          <a:prstGeom prst="rect">
            <a:avLst/>
          </a:prstGeom>
          <a:noFill/>
        </p:spPr>
        <p:txBody>
          <a:bodyPr wrap="square">
            <a:spAutoFit/>
          </a:bodyPr>
          <a:lstStyle/>
          <a:p>
            <a:r>
              <a:rPr lang="en-US" sz="2800" dirty="0"/>
              <a:t>Now that you know more about how to collaborate, how would you handle the situations described in your workbook on page 50?</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Jessica’s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Apply what you’ve learned</a:t>
            </a:r>
          </a:p>
          <a:p>
            <a:endParaRPr lang="en-US" dirty="0"/>
          </a:p>
        </p:txBody>
      </p:sp>
    </p:spTree>
    <p:custDataLst>
      <p:tags r:id="rId1"/>
    </p:custDataLst>
    <p:extLst>
      <p:ext uri="{BB962C8B-B14F-4D97-AF65-F5344CB8AC3E}">
        <p14:creationId xmlns:p14="http://schemas.microsoft.com/office/powerpoint/2010/main" val="2381289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BF410D-B923-B635-BCF5-0BA2CAAF2A0A}"/>
              </a:ext>
            </a:extLst>
          </p:cNvPr>
          <p:cNvSpPr txBox="1"/>
          <p:nvPr/>
        </p:nvSpPr>
        <p:spPr>
          <a:xfrm>
            <a:off x="1166813" y="1972681"/>
            <a:ext cx="10485882" cy="2985433"/>
          </a:xfrm>
          <a:prstGeom prst="rect">
            <a:avLst/>
          </a:prstGeom>
          <a:noFill/>
        </p:spPr>
        <p:txBody>
          <a:bodyPr wrap="square">
            <a:spAutoFit/>
          </a:bodyPr>
          <a:lstStyle/>
          <a:p>
            <a:pPr>
              <a:spcAft>
                <a:spcPts val="1200"/>
              </a:spcAft>
            </a:pPr>
            <a:r>
              <a:rPr lang="en-US" sz="2800" b="1" dirty="0"/>
              <a:t>Qualifying for health benefits</a:t>
            </a:r>
            <a:endParaRPr lang="en-US" sz="2800" dirty="0"/>
          </a:p>
          <a:p>
            <a:pPr>
              <a:spcAft>
                <a:spcPts val="1200"/>
              </a:spcAft>
            </a:pPr>
            <a:r>
              <a:rPr lang="en-US" sz="2800" dirty="0"/>
              <a:t>When you pass your probationary period, most likely you will become a permanent employee. </a:t>
            </a:r>
          </a:p>
          <a:p>
            <a:r>
              <a:rPr lang="en-US" sz="2800" dirty="0"/>
              <a:t>In many companies this means that you will qualify for health benefits. When you qualify for health benefits, the employer and you share the cost of your health expenses. </a:t>
            </a:r>
          </a:p>
        </p:txBody>
      </p:sp>
      <p:sp>
        <p:nvSpPr>
          <p:cNvPr id="5" name="Rectangle 4">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sp>
        <p:nvSpPr>
          <p:cNvPr id="9" name="TextBox 8">
            <a:extLst>
              <a:ext uri="{FF2B5EF4-FFF2-40B4-BE49-F238E27FC236}">
                <a16:creationId xmlns:a16="http://schemas.microsoft.com/office/drawing/2014/main" id="{A1CC9A86-3CB7-0ED7-CD25-C18934B5DA2F}"/>
              </a:ext>
            </a:extLst>
          </p:cNvPr>
          <p:cNvSpPr txBox="1"/>
          <p:nvPr/>
        </p:nvSpPr>
        <p:spPr>
          <a:xfrm>
            <a:off x="1166813" y="1190177"/>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What’s next?</a:t>
            </a:r>
          </a:p>
        </p:txBody>
      </p:sp>
    </p:spTree>
    <p:custDataLst>
      <p:tags r:id="rId1"/>
    </p:custDataLst>
    <p:extLst>
      <p:ext uri="{BB962C8B-B14F-4D97-AF65-F5344CB8AC3E}">
        <p14:creationId xmlns:p14="http://schemas.microsoft.com/office/powerpoint/2010/main" val="304063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166813" y="1193235"/>
            <a:ext cx="9855654" cy="2954655"/>
          </a:xfrm>
          <a:prstGeom prst="rect">
            <a:avLst/>
          </a:prstGeom>
          <a:noFill/>
        </p:spPr>
        <p:txBody>
          <a:bodyPr wrap="square">
            <a:spAutoFit/>
          </a:bodyPr>
          <a:lstStyle/>
          <a:p>
            <a:pPr marL="0" indent="0">
              <a:buNone/>
            </a:pPr>
            <a:r>
              <a:rPr lang="en-CA" sz="4000" b="1" dirty="0">
                <a:solidFill>
                  <a:srgbClr val="316094"/>
                </a:solidFill>
                <a:cs typeface="Calibri" panose="020F0502020204030204"/>
              </a:rPr>
              <a:t>Learning outcomes</a:t>
            </a:r>
            <a:endParaRPr lang="en-CA" sz="4000" dirty="0">
              <a:solidFill>
                <a:schemeClr val="bg2">
                  <a:lumMod val="25000"/>
                </a:schemeClr>
              </a:solidFill>
              <a:cs typeface="Calibri" panose="020F0502020204030204"/>
            </a:endParaRPr>
          </a:p>
          <a:p>
            <a:pPr>
              <a:lnSpc>
                <a:spcPct val="150000"/>
              </a:lnSpc>
              <a:spcAft>
                <a:spcPts val="1200"/>
              </a:spcAft>
            </a:pPr>
            <a:r>
              <a:rPr lang="en-US" sz="2800" dirty="0">
                <a:solidFill>
                  <a:schemeClr val="bg2">
                    <a:lumMod val="25000"/>
                  </a:schemeClr>
                </a:solidFill>
                <a:cs typeface="Calibri" panose="020F0502020204030204"/>
              </a:rPr>
              <a:t>After completing this unit, you will be able to:</a:t>
            </a:r>
          </a:p>
          <a:p>
            <a:pPr marL="274320" lvl="1" indent="-347472">
              <a:spcAft>
                <a:spcPts val="600"/>
              </a:spcAft>
              <a:buFont typeface="Arial" panose="020B0604020202020204" pitchFamily="34" charset="0"/>
              <a:buChar char="•"/>
            </a:pPr>
            <a:r>
              <a:rPr lang="en-US" sz="2800" dirty="0">
                <a:solidFill>
                  <a:schemeClr val="bg2">
                    <a:lumMod val="25000"/>
                  </a:schemeClr>
                </a:solidFill>
                <a:cs typeface="Calibri" panose="020F0502020204030204"/>
              </a:rPr>
              <a:t>Identify when you need to collaborate when you start a new job</a:t>
            </a:r>
          </a:p>
          <a:p>
            <a:pPr marL="274320" lvl="1" indent="-347472">
              <a:spcAft>
                <a:spcPts val="600"/>
              </a:spcAft>
              <a:buFont typeface="Arial" panose="020B0604020202020204" pitchFamily="34" charset="0"/>
              <a:buChar char="•"/>
            </a:pPr>
            <a:r>
              <a:rPr lang="en-US" sz="2800" dirty="0">
                <a:solidFill>
                  <a:schemeClr val="bg2">
                    <a:lumMod val="25000"/>
                  </a:schemeClr>
                </a:solidFill>
                <a:cs typeface="Calibri" panose="020F0502020204030204"/>
              </a:rPr>
              <a:t>Identify the purpose for collaborating</a:t>
            </a:r>
          </a:p>
          <a:p>
            <a:pPr marL="274320" lvl="1" indent="-347472">
              <a:spcAft>
                <a:spcPts val="600"/>
              </a:spcAft>
              <a:buFont typeface="Arial" panose="020B0604020202020204" pitchFamily="34" charset="0"/>
              <a:buChar char="•"/>
            </a:pPr>
            <a:r>
              <a:rPr lang="en-US" sz="2800" dirty="0">
                <a:solidFill>
                  <a:schemeClr val="bg2">
                    <a:lumMod val="25000"/>
                  </a:schemeClr>
                </a:solidFill>
                <a:cs typeface="Calibri" panose="020F0502020204030204"/>
              </a:rPr>
              <a:t>Use strategies to collaborate with others effectively</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B1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323882"/>
            <a:ext cx="280416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Collaboration – Introduction</a:t>
            </a:r>
          </a:p>
        </p:txBody>
      </p:sp>
    </p:spTree>
    <p:custDataLst>
      <p:tags r:id="rId2"/>
    </p:custDataLst>
    <p:extLst>
      <p:ext uri="{BB962C8B-B14F-4D97-AF65-F5344CB8AC3E}">
        <p14:creationId xmlns:p14="http://schemas.microsoft.com/office/powerpoint/2010/main" val="17581515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BF410D-B923-B635-BCF5-0BA2CAAF2A0A}"/>
              </a:ext>
            </a:extLst>
          </p:cNvPr>
          <p:cNvSpPr txBox="1"/>
          <p:nvPr/>
        </p:nvSpPr>
        <p:spPr>
          <a:xfrm>
            <a:off x="1166813" y="1202687"/>
            <a:ext cx="6694929" cy="1182375"/>
          </a:xfrm>
          <a:prstGeom prst="rect">
            <a:avLst/>
          </a:prstGeom>
          <a:noFill/>
        </p:spPr>
        <p:txBody>
          <a:bodyPr wrap="square">
            <a:spAutoFit/>
          </a:bodyPr>
          <a:lstStyle/>
          <a:p>
            <a:pPr>
              <a:lnSpc>
                <a:spcPts val="4200"/>
              </a:lnSpc>
            </a:pPr>
            <a:r>
              <a:rPr lang="en-US" sz="4000" b="1" dirty="0" err="1">
                <a:solidFill>
                  <a:srgbClr val="316094"/>
                </a:solidFill>
              </a:rPr>
              <a:t>Practise</a:t>
            </a:r>
            <a:r>
              <a:rPr lang="en-US" sz="4000" b="1" dirty="0">
                <a:solidFill>
                  <a:srgbClr val="316094"/>
                </a:solidFill>
              </a:rPr>
              <a:t> reading a health benefits summary </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pic>
        <p:nvPicPr>
          <p:cNvPr id="3" name="Picture 2" descr="HealthBenefits-sum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76" y="922095"/>
            <a:ext cx="3656292" cy="5049947"/>
          </a:xfrm>
          <a:prstGeom prst="rect">
            <a:avLst/>
          </a:prstGeom>
        </p:spPr>
      </p:pic>
      <p:sp>
        <p:nvSpPr>
          <p:cNvPr id="12" name="TextBox 11"/>
          <p:cNvSpPr txBox="1"/>
          <p:nvPr/>
        </p:nvSpPr>
        <p:spPr>
          <a:xfrm>
            <a:off x="1166813" y="5130586"/>
            <a:ext cx="4245694" cy="800219"/>
          </a:xfrm>
          <a:prstGeom prst="rect">
            <a:avLst/>
          </a:prstGeom>
          <a:noFill/>
        </p:spPr>
        <p:txBody>
          <a:bodyPr wrap="square" rtlCol="0">
            <a:spAutoFit/>
          </a:bodyPr>
          <a:lstStyle/>
          <a:p>
            <a:r>
              <a:rPr lang="en-US" sz="2800" b="1" dirty="0"/>
              <a:t>Do the task on page 53</a:t>
            </a:r>
          </a:p>
          <a:p>
            <a:endParaRPr lang="en-US" dirty="0"/>
          </a:p>
        </p:txBody>
      </p:sp>
      <p:sp>
        <p:nvSpPr>
          <p:cNvPr id="13" name="Rounded Rectangle 39">
            <a:extLst>
              <a:ext uri="{FF2B5EF4-FFF2-40B4-BE49-F238E27FC236}">
                <a16:creationId xmlns:a16="http://schemas.microsoft.com/office/drawing/2014/main" id="{B290C867-3127-4055-3D7E-6DB65EC3BC13}"/>
              </a:ext>
            </a:extLst>
          </p:cNvPr>
          <p:cNvSpPr/>
          <p:nvPr/>
        </p:nvSpPr>
        <p:spPr>
          <a:xfrm>
            <a:off x="1287207" y="2559918"/>
            <a:ext cx="6198515" cy="2417273"/>
          </a:xfrm>
          <a:prstGeom prst="roundRect">
            <a:avLst>
              <a:gd name="adj" fmla="val 9086"/>
            </a:avLst>
          </a:prstGeom>
          <a:solidFill>
            <a:srgbClr val="316094">
              <a:alpha val="15000"/>
            </a:srgbClr>
          </a:solid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0000" tIns="90000" rIns="36000" bIns="36000" numCol="1" spcCol="0" rtlCol="0" fromWordArt="0" anchor="t" anchorCtr="0" forceAA="0" compatLnSpc="1">
            <a:prstTxWarp prst="textNoShape">
              <a:avLst/>
            </a:prstTxWarp>
            <a:spAutoFit/>
          </a:bodyPr>
          <a:lstStyle/>
          <a:p>
            <a:pPr>
              <a:lnSpc>
                <a:spcPts val="2380"/>
              </a:lnSpc>
            </a:pPr>
            <a:r>
              <a:rPr lang="en-CA" sz="2400" b="1" dirty="0">
                <a:solidFill>
                  <a:schemeClr val="tx1"/>
                </a:solidFill>
                <a:effectLst/>
                <a:ea typeface="Yu Gothic Light" panose="020B0300000000000000" pitchFamily="34" charset="-128"/>
              </a:rPr>
              <a:t>Vocabulary</a:t>
            </a:r>
            <a:r>
              <a:rPr lang="en-CA" sz="2800" b="1" dirty="0">
                <a:solidFill>
                  <a:srgbClr val="5A8E22"/>
                </a:solidFill>
                <a:effectLst/>
                <a:ea typeface="Yu Gothic Light" panose="020B0300000000000000" pitchFamily="34" charset="-128"/>
              </a:rPr>
              <a:t> </a:t>
            </a:r>
          </a:p>
          <a:p>
            <a:pPr>
              <a:lnSpc>
                <a:spcPct val="115000"/>
              </a:lnSpc>
              <a:spcBef>
                <a:spcPts val="600"/>
              </a:spcBef>
              <a:spcAft>
                <a:spcPts val="600"/>
              </a:spcAft>
            </a:pPr>
            <a:endParaRPr lang="en-CA" sz="2800" b="1" dirty="0">
              <a:solidFill>
                <a:srgbClr val="5A8E22"/>
              </a:solidFill>
              <a:ea typeface="Yu Gothic Light" panose="020B0300000000000000" pitchFamily="34" charset="-128"/>
            </a:endParaRPr>
          </a:p>
          <a:p>
            <a:pPr>
              <a:lnSpc>
                <a:spcPct val="115000"/>
              </a:lnSpc>
              <a:spcBef>
                <a:spcPts val="600"/>
              </a:spcBef>
              <a:spcAft>
                <a:spcPts val="600"/>
              </a:spcAft>
            </a:pPr>
            <a:endParaRPr lang="en-CA" sz="2800" b="1" dirty="0">
              <a:solidFill>
                <a:srgbClr val="5A8E22"/>
              </a:solidFill>
              <a:ea typeface="Yu Gothic Light" panose="020B0300000000000000" pitchFamily="34" charset="-128"/>
            </a:endParaRPr>
          </a:p>
          <a:p>
            <a:pPr>
              <a:lnSpc>
                <a:spcPct val="115000"/>
              </a:lnSpc>
              <a:spcBef>
                <a:spcPts val="600"/>
              </a:spcBef>
              <a:spcAft>
                <a:spcPts val="600"/>
              </a:spcAft>
            </a:pPr>
            <a:endParaRPr lang="en-CA" sz="2800" b="1" dirty="0">
              <a:solidFill>
                <a:srgbClr val="5A8E22"/>
              </a:solidFill>
              <a:effectLst/>
              <a:ea typeface="Yu Gothic Light" panose="020B0300000000000000" pitchFamily="34" charset="-128"/>
            </a:endParaRPr>
          </a:p>
        </p:txBody>
      </p:sp>
      <p:cxnSp>
        <p:nvCxnSpPr>
          <p:cNvPr id="14" name="Straight Connector 13"/>
          <p:cNvCxnSpPr/>
          <p:nvPr/>
        </p:nvCxnSpPr>
        <p:spPr>
          <a:xfrm flipH="1">
            <a:off x="1277682" y="3173471"/>
            <a:ext cx="6208040" cy="8520"/>
          </a:xfrm>
          <a:prstGeom prst="line">
            <a:avLst/>
          </a:prstGeom>
          <a:ln w="50800">
            <a:solidFill>
              <a:srgbClr val="316094">
                <a:alpha val="27000"/>
              </a:srgbClr>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011502" y="3265828"/>
            <a:ext cx="3275726" cy="1477328"/>
          </a:xfrm>
          <a:prstGeom prst="rect">
            <a:avLst/>
          </a:prstGeom>
          <a:noFill/>
        </p:spPr>
        <p:txBody>
          <a:bodyPr wrap="square" rtlCol="0">
            <a:spAutoFit/>
          </a:bodyPr>
          <a:lstStyle/>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Paramedical coverage</a:t>
            </a:r>
          </a:p>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Dental care</a:t>
            </a:r>
          </a:p>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Basic dental coverage</a:t>
            </a:r>
          </a:p>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Major dental coverage</a:t>
            </a:r>
          </a:p>
          <a:p>
            <a:endParaRPr lang="en-US" dirty="0"/>
          </a:p>
        </p:txBody>
      </p:sp>
      <p:sp>
        <p:nvSpPr>
          <p:cNvPr id="16" name="TextBox 15"/>
          <p:cNvSpPr txBox="1"/>
          <p:nvPr/>
        </p:nvSpPr>
        <p:spPr>
          <a:xfrm>
            <a:off x="1428870" y="3264546"/>
            <a:ext cx="2552396" cy="1754327"/>
          </a:xfrm>
          <a:prstGeom prst="rect">
            <a:avLst/>
          </a:prstGeom>
          <a:noFill/>
        </p:spPr>
        <p:txBody>
          <a:bodyPr wrap="square" rtlCol="0">
            <a:spAutoFit/>
          </a:bodyPr>
          <a:lstStyle/>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Coverage</a:t>
            </a:r>
          </a:p>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Coverage level</a:t>
            </a:r>
          </a:p>
          <a:p>
            <a:pPr marL="274320" lvl="1" indent="-274320">
              <a:buFont typeface="Arial" panose="020B0604020202020204" pitchFamily="34" charset="0"/>
              <a:buChar char="•"/>
            </a:pPr>
            <a:r>
              <a:rPr lang="en-CA" dirty="0">
                <a:solidFill>
                  <a:srgbClr val="000000"/>
                </a:solidFill>
                <a:latin typeface="Calibri" panose="020F0502020204030204" pitchFamily="34" charset="0"/>
                <a:ea typeface="Yu Gothic Light" panose="020B0300000000000000" pitchFamily="34" charset="-128"/>
              </a:rPr>
              <a:t>Dependents</a:t>
            </a:r>
            <a:endParaRPr lang="en-US" dirty="0">
              <a:solidFill>
                <a:srgbClr val="000000"/>
              </a:solidFill>
              <a:latin typeface="Calibri" panose="020F0502020204030204" pitchFamily="34" charset="0"/>
              <a:ea typeface="Yu Gothic Light" panose="020B0300000000000000" pitchFamily="34" charset="-128"/>
            </a:endParaRPr>
          </a:p>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Life insurance</a:t>
            </a:r>
          </a:p>
          <a:p>
            <a:pPr marL="274320" lvl="1" indent="-274320">
              <a:buFont typeface="Arial" panose="020B0604020202020204" pitchFamily="34" charset="0"/>
              <a:buChar char="•"/>
            </a:pPr>
            <a:r>
              <a:rPr lang="en-US" dirty="0">
                <a:solidFill>
                  <a:srgbClr val="000000"/>
                </a:solidFill>
                <a:latin typeface="Calibri" panose="020F0502020204030204" pitchFamily="34" charset="0"/>
                <a:ea typeface="Yu Gothic Light" panose="020B0300000000000000" pitchFamily="34" charset="-128"/>
              </a:rPr>
              <a:t>Extended health care</a:t>
            </a:r>
          </a:p>
          <a:p>
            <a:endParaRPr lang="en-US" dirty="0"/>
          </a:p>
        </p:txBody>
      </p:sp>
      <p:sp>
        <p:nvSpPr>
          <p:cNvPr id="17" name="Rectangle 16"/>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spTree>
    <p:custDataLst>
      <p:tags r:id="rId1"/>
    </p:custDataLst>
    <p:extLst>
      <p:ext uri="{BB962C8B-B14F-4D97-AF65-F5344CB8AC3E}">
        <p14:creationId xmlns:p14="http://schemas.microsoft.com/office/powerpoint/2010/main" val="87310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DD235E-DFBA-06E8-425B-09749130978C}"/>
              </a:ext>
            </a:extLst>
          </p:cNvPr>
          <p:cNvSpPr txBox="1"/>
          <p:nvPr/>
        </p:nvSpPr>
        <p:spPr>
          <a:xfrm>
            <a:off x="360041" y="140341"/>
            <a:ext cx="10304659" cy="769441"/>
          </a:xfrm>
          <a:prstGeom prst="rect">
            <a:avLst/>
          </a:prstGeom>
          <a:noFill/>
        </p:spPr>
        <p:txBody>
          <a:bodyPr wrap="square">
            <a:spAutoFit/>
          </a:bodyPr>
          <a:lstStyle/>
          <a:p>
            <a:r>
              <a:rPr lang="en-CA" sz="4400" b="1" dirty="0">
                <a:solidFill>
                  <a:schemeClr val="bg1"/>
                </a:solidFill>
              </a:rPr>
              <a:t>What’s next?</a:t>
            </a:r>
          </a:p>
        </p:txBody>
      </p:sp>
      <p:sp>
        <p:nvSpPr>
          <p:cNvPr id="8" name="TextBox 7">
            <a:extLst>
              <a:ext uri="{FF2B5EF4-FFF2-40B4-BE49-F238E27FC236}">
                <a16:creationId xmlns:a16="http://schemas.microsoft.com/office/drawing/2014/main" id="{DDBF410D-B923-B635-BCF5-0BA2CAAF2A0A}"/>
              </a:ext>
            </a:extLst>
          </p:cNvPr>
          <p:cNvSpPr txBox="1"/>
          <p:nvPr/>
        </p:nvSpPr>
        <p:spPr>
          <a:xfrm>
            <a:off x="1166814" y="2826352"/>
            <a:ext cx="5856286" cy="2698175"/>
          </a:xfrm>
          <a:prstGeom prst="rect">
            <a:avLst/>
          </a:prstGeom>
          <a:noFill/>
        </p:spPr>
        <p:txBody>
          <a:bodyPr wrap="square">
            <a:spAutoFit/>
          </a:bodyPr>
          <a:lstStyle/>
          <a:p>
            <a:pPr>
              <a:lnSpc>
                <a:spcPct val="115000"/>
              </a:lnSpc>
              <a:spcAft>
                <a:spcPts val="1000"/>
              </a:spcAft>
            </a:pPr>
            <a:r>
              <a:rPr lang="en-CA" sz="20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When you fill out forms:</a:t>
            </a:r>
            <a:endParaRPr lang="en-US" sz="20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400"/>
              </a:spcAft>
              <a:buFont typeface="Symbol" panose="05050102010706020507" pitchFamily="18" charset="2"/>
              <a:buChar char=""/>
            </a:pPr>
            <a:r>
              <a:rPr lang="en-CA" sz="20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Write in print. This makes it easy for others to read.</a:t>
            </a:r>
            <a:endParaRPr lang="en-US" sz="20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400"/>
              </a:spcAft>
              <a:buFont typeface="Symbol" panose="05050102010706020507" pitchFamily="18" charset="2"/>
              <a:buChar char=""/>
            </a:pPr>
            <a:r>
              <a:rPr lang="en-CA" sz="20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Write small if there isn’t much space.</a:t>
            </a:r>
            <a:endParaRPr lang="en-US" sz="20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400"/>
              </a:spcAft>
              <a:buFont typeface="Symbol" panose="05050102010706020507" pitchFamily="18" charset="2"/>
              <a:buChar char=""/>
            </a:pPr>
            <a:r>
              <a:rPr lang="en-CA" sz="20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Double check contact information: address, phone number and email.</a:t>
            </a:r>
            <a:endParaRPr lang="en-US" sz="2000" dirty="0">
              <a:solidFill>
                <a:srgbClr val="000000"/>
              </a:solidFill>
              <a:effectLst/>
              <a:latin typeface="Calibri" panose="020F0502020204030204" pitchFamily="34" charset="0"/>
              <a:ea typeface="Yu Gothic Light" panose="020B0300000000000000" pitchFamily="34" charset="-128"/>
            </a:endParaRPr>
          </a:p>
          <a:p>
            <a:endParaRPr lang="en-US" sz="2400" b="1" dirty="0"/>
          </a:p>
          <a:p>
            <a:r>
              <a:rPr lang="en-US" sz="2400" b="1" dirty="0"/>
              <a:t>Do the task on pages 54 and 55</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sp>
        <p:nvSpPr>
          <p:cNvPr id="3" name="Rectangle 2"/>
          <p:cNvSpPr/>
          <p:nvPr/>
        </p:nvSpPr>
        <p:spPr>
          <a:xfrm>
            <a:off x="1166813" y="1276769"/>
            <a:ext cx="5039578" cy="1543585"/>
          </a:xfrm>
          <a:prstGeom prst="rect">
            <a:avLst/>
          </a:prstGeom>
        </p:spPr>
        <p:txBody>
          <a:bodyPr wrap="square">
            <a:spAutoFit/>
          </a:bodyPr>
          <a:lstStyle/>
          <a:p>
            <a:pPr>
              <a:lnSpc>
                <a:spcPts val="3740"/>
              </a:lnSpc>
            </a:pPr>
            <a:r>
              <a:rPr lang="en-US" sz="3600" b="1" dirty="0" err="1">
                <a:solidFill>
                  <a:srgbClr val="316094"/>
                </a:solidFill>
              </a:rPr>
              <a:t>Practise</a:t>
            </a:r>
            <a:r>
              <a:rPr lang="en-US" sz="3600" b="1" dirty="0">
                <a:solidFill>
                  <a:srgbClr val="316094"/>
                </a:solidFill>
              </a:rPr>
              <a:t> filling out </a:t>
            </a:r>
            <a:br>
              <a:rPr lang="en-US" sz="3600" b="1" dirty="0">
                <a:solidFill>
                  <a:srgbClr val="316094"/>
                </a:solidFill>
              </a:rPr>
            </a:br>
            <a:r>
              <a:rPr lang="en-US" sz="3600" b="1" dirty="0">
                <a:solidFill>
                  <a:srgbClr val="316094"/>
                </a:solidFill>
              </a:rPr>
              <a:t>an application for </a:t>
            </a:r>
            <a:br>
              <a:rPr lang="en-US" sz="3600" b="1" dirty="0">
                <a:solidFill>
                  <a:srgbClr val="316094"/>
                </a:solidFill>
              </a:rPr>
            </a:br>
            <a:r>
              <a:rPr lang="en-US" sz="3600" b="1" dirty="0">
                <a:solidFill>
                  <a:srgbClr val="316094"/>
                </a:solidFill>
              </a:rPr>
              <a:t>health benefits</a:t>
            </a:r>
          </a:p>
        </p:txBody>
      </p:sp>
      <p:pic>
        <p:nvPicPr>
          <p:cNvPr id="5" name="Picture 4" descr="HealthBenefits-blan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157" y="1058774"/>
            <a:ext cx="3737997" cy="4818114"/>
          </a:xfrm>
          <a:prstGeom prst="rect">
            <a:avLst/>
          </a:prstGeom>
        </p:spPr>
      </p:pic>
    </p:spTree>
    <p:custDataLst>
      <p:tags r:id="rId1"/>
    </p:custDataLst>
    <p:extLst>
      <p:ext uri="{BB962C8B-B14F-4D97-AF65-F5344CB8AC3E}">
        <p14:creationId xmlns:p14="http://schemas.microsoft.com/office/powerpoint/2010/main" val="210942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9B9152-8210-A0C3-E165-91BA7A595928}"/>
              </a:ext>
            </a:extLst>
          </p:cNvPr>
          <p:cNvSpPr/>
          <p:nvPr/>
        </p:nvSpPr>
        <p:spPr>
          <a:xfrm>
            <a:off x="257245" y="819604"/>
            <a:ext cx="3872456" cy="2308324"/>
          </a:xfrm>
          <a:prstGeom prst="rect">
            <a:avLst/>
          </a:prstGeom>
          <a:noFill/>
        </p:spPr>
        <p:txBody>
          <a:bodyPr wrap="square" lIns="91440" tIns="45720" rIns="91440" bIns="45720">
            <a:spAutoFit/>
          </a:bodyPr>
          <a:lstStyle/>
          <a:p>
            <a:pPr algn="ctr"/>
            <a:r>
              <a:rPr lang="en-US" sz="4800" b="1" cap="none" spc="0" dirty="0">
                <a:ln w="0"/>
                <a:solidFill>
                  <a:schemeClr val="bg1"/>
                </a:solidFill>
                <a:effectLst>
                  <a:outerShdw blurRad="38100" dist="19050" dir="2700000" algn="tl" rotWithShape="0">
                    <a:schemeClr val="dk1">
                      <a:alpha val="40000"/>
                    </a:schemeClr>
                  </a:outerShdw>
                </a:effectLst>
              </a:rPr>
              <a:t>Self-evaluation</a:t>
            </a:r>
          </a:p>
          <a:p>
            <a:pPr algn="ctr"/>
            <a:endParaRPr lang="en-US" sz="4800" b="1" cap="none" spc="0"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8" name="Rectangle 7">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2FB900-77ED-4558-3383-FB03401742CB}"/>
              </a:ext>
            </a:extLst>
          </p:cNvPr>
          <p:cNvSpPr txBox="1"/>
          <p:nvPr/>
        </p:nvSpPr>
        <p:spPr>
          <a:xfrm>
            <a:off x="4504237" y="1383648"/>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12" name="Rectangle 11">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pic>
        <p:nvPicPr>
          <p:cNvPr id="2" name="Picture 1" descr="Collab-Unit-2-Self-ev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956" y="2234798"/>
            <a:ext cx="7300343" cy="2986504"/>
          </a:xfrm>
          <a:prstGeom prst="rect">
            <a:avLst/>
          </a:prstGeom>
        </p:spPr>
      </p:pic>
    </p:spTree>
    <p:custDataLst>
      <p:tags r:id="rId1"/>
    </p:custDataLst>
    <p:extLst>
      <p:ext uri="{BB962C8B-B14F-4D97-AF65-F5344CB8AC3E}">
        <p14:creationId xmlns:p14="http://schemas.microsoft.com/office/powerpoint/2010/main" val="425156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37577" y="5196788"/>
            <a:ext cx="4739643" cy="400110"/>
          </a:xfrm>
          <a:prstGeom prst="rect">
            <a:avLst/>
          </a:prstGeom>
          <a:noFill/>
        </p:spPr>
        <p:txBody>
          <a:bodyPr wrap="square" rtlCol="0">
            <a:spAutoFit/>
          </a:bodyPr>
          <a:lstStyle/>
          <a:p>
            <a:pPr lvl="0"/>
            <a:r>
              <a:rPr lang="en-US" sz="2000" dirty="0"/>
              <a:t>Set and respect boundaries</a:t>
            </a:r>
          </a:p>
        </p:txBody>
      </p:sp>
      <p:sp>
        <p:nvSpPr>
          <p:cNvPr id="11" name="TextBox 10"/>
          <p:cNvSpPr txBox="1"/>
          <p:nvPr/>
        </p:nvSpPr>
        <p:spPr>
          <a:xfrm>
            <a:off x="6237577" y="3919411"/>
            <a:ext cx="4772774" cy="400110"/>
          </a:xfrm>
          <a:prstGeom prst="rect">
            <a:avLst/>
          </a:prstGeom>
          <a:noFill/>
        </p:spPr>
        <p:txBody>
          <a:bodyPr wrap="square" rtlCol="0">
            <a:spAutoFit/>
          </a:bodyPr>
          <a:lstStyle/>
          <a:p>
            <a:pPr lvl="0"/>
            <a:r>
              <a:rPr lang="en-US" sz="2000" dirty="0"/>
              <a:t>Respect differences among co-workers</a:t>
            </a:r>
          </a:p>
        </p:txBody>
      </p:sp>
      <p:sp>
        <p:nvSpPr>
          <p:cNvPr id="12" name="TextBox 11"/>
          <p:cNvSpPr txBox="1"/>
          <p:nvPr/>
        </p:nvSpPr>
        <p:spPr>
          <a:xfrm>
            <a:off x="6259664" y="2637901"/>
            <a:ext cx="4168059" cy="400110"/>
          </a:xfrm>
          <a:prstGeom prst="rect">
            <a:avLst/>
          </a:prstGeom>
          <a:noFill/>
        </p:spPr>
        <p:txBody>
          <a:bodyPr wrap="square" rtlCol="0">
            <a:spAutoFit/>
          </a:bodyPr>
          <a:lstStyle/>
          <a:p>
            <a:pPr lvl="0"/>
            <a:r>
              <a:rPr lang="en-US" sz="2000" dirty="0"/>
              <a:t>Do more than you are asked</a:t>
            </a:r>
          </a:p>
        </p:txBody>
      </p:sp>
      <p:sp>
        <p:nvSpPr>
          <p:cNvPr id="13" name="TextBox 12"/>
          <p:cNvSpPr txBox="1"/>
          <p:nvPr/>
        </p:nvSpPr>
        <p:spPr>
          <a:xfrm>
            <a:off x="6237577" y="1346926"/>
            <a:ext cx="4168059" cy="400110"/>
          </a:xfrm>
          <a:prstGeom prst="rect">
            <a:avLst/>
          </a:prstGeom>
          <a:noFill/>
        </p:spPr>
        <p:txBody>
          <a:bodyPr wrap="square" rtlCol="0">
            <a:spAutoFit/>
          </a:bodyPr>
          <a:lstStyle/>
          <a:p>
            <a:pPr lvl="0"/>
            <a:r>
              <a:rPr lang="en-US" sz="2000" dirty="0"/>
              <a:t>Submit your documents on time</a:t>
            </a:r>
          </a:p>
        </p:txBody>
      </p:sp>
      <p:sp>
        <p:nvSpPr>
          <p:cNvPr id="14" name="Rounded Rectangle 13"/>
          <p:cNvSpPr/>
          <p:nvPr/>
        </p:nvSpPr>
        <p:spPr>
          <a:xfrm>
            <a:off x="5928687" y="1346892"/>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5950774" y="264319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5928687" y="3908939"/>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5928687" y="519266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4242F0-9CC0-8E7C-A9B4-5750574BA707}"/>
              </a:ext>
            </a:extLst>
          </p:cNvPr>
          <p:cNvSpPr/>
          <p:nvPr/>
        </p:nvSpPr>
        <p:spPr>
          <a:xfrm>
            <a:off x="325432" y="1168636"/>
            <a:ext cx="3372808" cy="2554545"/>
          </a:xfrm>
          <a:prstGeom prst="rect">
            <a:avLst/>
          </a:prstGeom>
          <a:noFill/>
        </p:spPr>
        <p:txBody>
          <a:bodyPr wrap="square" lIns="91440" tIns="45720" rIns="91440" bIns="45720">
            <a:spAutoFit/>
          </a:bodyPr>
          <a:lstStyle/>
          <a:p>
            <a:r>
              <a:rPr lang="en-US" sz="4000" b="1" dirty="0">
                <a:solidFill>
                  <a:schemeClr val="bg1"/>
                </a:solidFill>
              </a:rPr>
              <a:t>Collaborating to pass the probationary</a:t>
            </a:r>
          </a:p>
          <a:p>
            <a:r>
              <a:rPr lang="en-US" sz="4000" b="1" dirty="0">
                <a:solidFill>
                  <a:schemeClr val="bg1"/>
                </a:solidFill>
              </a:rPr>
              <a:t>period</a:t>
            </a:r>
          </a:p>
        </p:txBody>
      </p:sp>
      <p:cxnSp>
        <p:nvCxnSpPr>
          <p:cNvPr id="23" name="Straight Connector 22"/>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
        <p:nvSpPr>
          <p:cNvPr id="25" name="Connector 24" descr="Paper files on the table"/>
          <p:cNvSpPr/>
          <p:nvPr/>
        </p:nvSpPr>
        <p:spPr>
          <a:xfrm>
            <a:off x="5055318" y="926733"/>
            <a:ext cx="1123206" cy="1123206"/>
          </a:xfrm>
          <a:prstGeom prst="flowChartConnector">
            <a:avLst/>
          </a:prstGeom>
          <a:blipFill>
            <a:blip r:embed="rId4" cstate="hqprint">
              <a:extLst>
                <a:ext uri="{28A0092B-C50C-407E-A947-70E740481C1C}">
                  <a14:useLocalDpi xmlns:a14="http://schemas.microsoft.com/office/drawing/2010/main" val="0"/>
                </a:ext>
              </a:extLst>
            </a:blip>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7" name="Oval 26" descr="Two hikers helping one another up a rock"/>
          <p:cNvSpPr/>
          <p:nvPr/>
        </p:nvSpPr>
        <p:spPr>
          <a:xfrm>
            <a:off x="5042176" y="2234037"/>
            <a:ext cx="1116189" cy="1116189"/>
          </a:xfrm>
          <a:prstGeom prst="ellipse">
            <a:avLst/>
          </a:prstGeom>
          <a:blipFill>
            <a:blip r:embed="rId5" cstate="hqprint">
              <a:extLst>
                <a:ext uri="{28A0092B-C50C-407E-A947-70E740481C1C}">
                  <a14:useLocalDpi xmlns:a14="http://schemas.microsoft.com/office/drawing/2010/main" val="0"/>
                </a:ext>
              </a:extLst>
            </a:blip>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9" name="Oval 28" descr="Friends laughing"/>
          <p:cNvSpPr/>
          <p:nvPr/>
        </p:nvSpPr>
        <p:spPr>
          <a:xfrm>
            <a:off x="4981881" y="3574823"/>
            <a:ext cx="1116009" cy="1116009"/>
          </a:xfrm>
          <a:prstGeom prst="ellipse">
            <a:avLst/>
          </a:prstGeom>
          <a:blipFill>
            <a:blip r:embed="rId6" cstate="hqprint">
              <a:extLst>
                <a:ext uri="{28A0092B-C50C-407E-A947-70E740481C1C}">
                  <a14:useLocalDpi xmlns:a14="http://schemas.microsoft.com/office/drawing/2010/main" val="0"/>
                </a:ext>
              </a:extLst>
            </a:blip>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31" name="Oval 30" descr="Smiling work colleagues"/>
          <p:cNvSpPr/>
          <p:nvPr/>
        </p:nvSpPr>
        <p:spPr>
          <a:xfrm>
            <a:off x="4975543" y="4868769"/>
            <a:ext cx="1112268" cy="1112268"/>
          </a:xfrm>
          <a:prstGeom prst="ellipse">
            <a:avLst/>
          </a:prstGeom>
          <a:blipFill>
            <a:blip r:embed="rId7"/>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3981000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2FB900-77ED-4558-3383-FB03401742CB}"/>
              </a:ext>
            </a:extLst>
          </p:cNvPr>
          <p:cNvSpPr txBox="1"/>
          <p:nvPr/>
        </p:nvSpPr>
        <p:spPr>
          <a:xfrm>
            <a:off x="4504237" y="1383648"/>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12" name="Rectangle 11">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sp>
        <p:nvSpPr>
          <p:cNvPr id="13" name="Rectangle 12">
            <a:extLst>
              <a:ext uri="{FF2B5EF4-FFF2-40B4-BE49-F238E27FC236}">
                <a16:creationId xmlns:a16="http://schemas.microsoft.com/office/drawing/2014/main" id="{5B9B9152-8210-A0C3-E165-91BA7A595928}"/>
              </a:ext>
            </a:extLst>
          </p:cNvPr>
          <p:cNvSpPr/>
          <p:nvPr/>
        </p:nvSpPr>
        <p:spPr>
          <a:xfrm>
            <a:off x="335360" y="1941526"/>
            <a:ext cx="3304234" cy="3097258"/>
          </a:xfrm>
          <a:prstGeom prst="rect">
            <a:avLst/>
          </a:prstGeom>
          <a:noFill/>
        </p:spPr>
        <p:txBody>
          <a:bodyPr wrap="square" lIns="91440" tIns="45720" rIns="91440" bIns="45720">
            <a:spAutoFit/>
          </a:bodyPr>
          <a:lstStyle/>
          <a:p>
            <a:pPr>
              <a:lnSpc>
                <a:spcPct val="113000"/>
              </a:lnSpc>
            </a:pPr>
            <a:r>
              <a:rPr lang="en-CA" sz="2000" dirty="0">
                <a:solidFill>
                  <a:schemeClr val="bg1"/>
                </a:solidFill>
                <a:ea typeface="Times New Roman" panose="02020603050405020304" pitchFamily="18" charset="0"/>
              </a:rPr>
              <a:t>This will help your instructor target the lesson material to your needs. That is why you should answer the questions as honestly as you can. </a:t>
            </a:r>
            <a:endParaRPr lang="en-US" sz="2000" dirty="0">
              <a:solidFill>
                <a:schemeClr val="bg1"/>
              </a:solidFill>
              <a:ea typeface="Times New Roman" panose="02020603050405020304" pitchFamily="18" charset="0"/>
            </a:endParaRPr>
          </a:p>
          <a:p>
            <a:pPr>
              <a:lnSpc>
                <a:spcPct val="115000"/>
              </a:lnSpc>
              <a:spcAft>
                <a:spcPts val="800"/>
              </a:spcAft>
            </a:pPr>
            <a:r>
              <a:rPr lang="en-CA" sz="2400" dirty="0">
                <a:solidFill>
                  <a:srgbClr val="000000"/>
                </a:solidFill>
                <a:effectLst/>
                <a:ea typeface="Times New Roman" panose="02020603050405020304" pitchFamily="18" charset="0"/>
              </a:rPr>
              <a:t> </a:t>
            </a:r>
            <a:endParaRPr lang="en-US" sz="2400" dirty="0">
              <a:solidFill>
                <a:srgbClr val="000000"/>
              </a:solidFill>
              <a:effectLst/>
              <a:ea typeface="Times New Roman" panose="02020603050405020304" pitchFamily="18" charset="0"/>
            </a:endParaRPr>
          </a:p>
          <a:p>
            <a:endParaRPr lang="en-US" sz="4800" b="1" cap="none" spc="0"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2" name="Picture 1" descr="Collab-unit2-self-evalut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6936" y="2257981"/>
            <a:ext cx="7364194" cy="2822206"/>
          </a:xfrm>
          <a:prstGeom prst="rect">
            <a:avLst/>
          </a:prstGeom>
        </p:spPr>
      </p:pic>
    </p:spTree>
    <p:custDataLst>
      <p:tags r:id="rId1"/>
    </p:custDataLst>
    <p:extLst>
      <p:ext uri="{BB962C8B-B14F-4D97-AF65-F5344CB8AC3E}">
        <p14:creationId xmlns:p14="http://schemas.microsoft.com/office/powerpoint/2010/main" val="9876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562973" y="1026540"/>
            <a:ext cx="3468370"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Renee’s story</a:t>
            </a:r>
          </a:p>
        </p:txBody>
      </p:sp>
      <p:sp>
        <p:nvSpPr>
          <p:cNvPr id="4" name="TextBox 3">
            <a:extLst>
              <a:ext uri="{FF2B5EF4-FFF2-40B4-BE49-F238E27FC236}">
                <a16:creationId xmlns:a16="http://schemas.microsoft.com/office/drawing/2014/main" id="{C8910ECA-86E8-B5F6-AD96-FE5917F6C80B}"/>
              </a:ext>
            </a:extLst>
          </p:cNvPr>
          <p:cNvSpPr txBox="1"/>
          <p:nvPr/>
        </p:nvSpPr>
        <p:spPr>
          <a:xfrm>
            <a:off x="7120343" y="1026540"/>
            <a:ext cx="3468370"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Jessica’s story</a:t>
            </a:r>
          </a:p>
        </p:txBody>
      </p:sp>
      <p:pic>
        <p:nvPicPr>
          <p:cNvPr id="2" name="Picture 1">
            <a:extLst>
              <a:ext uri="{FF2B5EF4-FFF2-40B4-BE49-F238E27FC236}">
                <a16:creationId xmlns:a16="http://schemas.microsoft.com/office/drawing/2014/main" id="{8678A093-DB68-3B22-57C9-861F6B528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442" y="1758349"/>
            <a:ext cx="4383431" cy="4847651"/>
          </a:xfrm>
          <a:prstGeom prst="rect">
            <a:avLst/>
          </a:prstGeom>
        </p:spPr>
      </p:pic>
      <p:pic>
        <p:nvPicPr>
          <p:cNvPr id="3" name="Picture 2">
            <a:extLst>
              <a:ext uri="{FF2B5EF4-FFF2-40B4-BE49-F238E27FC236}">
                <a16:creationId xmlns:a16="http://schemas.microsoft.com/office/drawing/2014/main" id="{936F8D60-5521-4E29-F951-81DC85231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3129" y="1778804"/>
            <a:ext cx="4185340" cy="4827196"/>
          </a:xfrm>
          <a:prstGeom prst="rect">
            <a:avLst/>
          </a:prstGeom>
        </p:spPr>
      </p:pic>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72889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Renee’s story</a:t>
            </a:r>
          </a:p>
        </p:txBody>
      </p:sp>
      <p:pic>
        <p:nvPicPr>
          <p:cNvPr id="3" name="Picture 2" descr="Renees-sto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545" y="1008553"/>
            <a:ext cx="5072822" cy="4797375"/>
          </a:xfrm>
          <a:prstGeom prst="rect">
            <a:avLst/>
          </a:prstGeom>
        </p:spPr>
      </p:pic>
    </p:spTree>
    <p:custDataLst>
      <p:tags r:id="rId1"/>
    </p:custDataLst>
    <p:extLst>
      <p:ext uri="{BB962C8B-B14F-4D97-AF65-F5344CB8AC3E}">
        <p14:creationId xmlns:p14="http://schemas.microsoft.com/office/powerpoint/2010/main" val="105343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166813" y="2083138"/>
            <a:ext cx="10215562" cy="2477601"/>
          </a:xfrm>
          <a:prstGeom prst="rect">
            <a:avLst/>
          </a:prstGeom>
          <a:noFill/>
        </p:spPr>
        <p:txBody>
          <a:bodyPr wrap="square">
            <a:spAutoFit/>
          </a:bodyPr>
          <a:lstStyle/>
          <a:p>
            <a:pPr>
              <a:spcAft>
                <a:spcPts val="1800"/>
              </a:spcAft>
            </a:pPr>
            <a:r>
              <a:rPr lang="en-US" sz="2800" dirty="0"/>
              <a:t>In the workplace, you are usually part of one department and work closely with your team. However, you also collaborate with other departments. </a:t>
            </a:r>
            <a:endParaRPr lang="en-CA" sz="2800" dirty="0"/>
          </a:p>
          <a:p>
            <a:pPr>
              <a:spcAft>
                <a:spcPts val="1200"/>
              </a:spcAft>
            </a:pPr>
            <a:r>
              <a:rPr lang="en-US" sz="2800" dirty="0"/>
              <a:t>The most common departments that you collaborate with outside your department are human resources and payroll. </a:t>
            </a:r>
            <a:endParaRPr lang="en-CA" sz="2800" b="1" dirty="0"/>
          </a:p>
        </p:txBody>
      </p:sp>
      <p:sp>
        <p:nvSpPr>
          <p:cNvPr id="7" name="TextBox 6">
            <a:extLst>
              <a:ext uri="{FF2B5EF4-FFF2-40B4-BE49-F238E27FC236}">
                <a16:creationId xmlns:a16="http://schemas.microsoft.com/office/drawing/2014/main" id="{E5F68D4A-7DCB-65F2-DD47-1C11F752FDC8}"/>
              </a:ext>
            </a:extLst>
          </p:cNvPr>
          <p:cNvSpPr txBox="1"/>
          <p:nvPr/>
        </p:nvSpPr>
        <p:spPr>
          <a:xfrm>
            <a:off x="1166813" y="1178960"/>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When to collaborate? Identify areas</a:t>
            </a:r>
            <a:endParaRPr lang="en-US" sz="4000" b="1" dirty="0">
              <a:solidFill>
                <a:srgbClr val="316094"/>
              </a:solidFill>
              <a:effectLst/>
              <a:ea typeface="Times New Roman" panose="020206030504050203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Renee’s story</a:t>
            </a:r>
          </a:p>
        </p:txBody>
      </p:sp>
    </p:spTree>
    <p:custDataLst>
      <p:tags r:id="rId1"/>
    </p:custDataLst>
    <p:extLst>
      <p:ext uri="{BB962C8B-B14F-4D97-AF65-F5344CB8AC3E}">
        <p14:creationId xmlns:p14="http://schemas.microsoft.com/office/powerpoint/2010/main" val="3605198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46a6df-154b-404c-8a42-7dc1d7b25b39" xsi:nil="true"/>
    <lcf76f155ced4ddcb4097134ff3c332f xmlns="e0ff7233-e4a0-4a23-942e-b8815643f11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2DD73C7195CB4B9679A0102360115E" ma:contentTypeVersion="13" ma:contentTypeDescription="Create a new document." ma:contentTypeScope="" ma:versionID="deb339d0c658246f4310c448cac8c665">
  <xsd:schema xmlns:xsd="http://www.w3.org/2001/XMLSchema" xmlns:xs="http://www.w3.org/2001/XMLSchema" xmlns:p="http://schemas.microsoft.com/office/2006/metadata/properties" xmlns:ns2="e0ff7233-e4a0-4a23-942e-b8815643f119" xmlns:ns3="8746a6df-154b-404c-8a42-7dc1d7b25b39" targetNamespace="http://schemas.microsoft.com/office/2006/metadata/properties" ma:root="true" ma:fieldsID="4761bf4546cbeecfaaeb1bb314b654cd" ns2:_="" ns3:_="">
    <xsd:import namespace="e0ff7233-e4a0-4a23-942e-b8815643f119"/>
    <xsd:import namespace="8746a6df-154b-404c-8a42-7dc1d7b25b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ff7233-e4a0-4a23-942e-b8815643f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5199c21-43e2-4070-8e53-beaa8ac237b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46a6df-154b-404c-8a42-7dc1d7b25b3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b9e40f1-008b-4087-8bfa-795f73d28242}" ma:internalName="TaxCatchAll" ma:showField="CatchAllData" ma:web="8746a6df-154b-404c-8a42-7dc1d7b25b3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AB4436-8268-49E0-A13B-D99F4983247A}">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e0ff7233-e4a0-4a23-942e-b8815643f119"/>
    <ds:schemaRef ds:uri="8746a6df-154b-404c-8a42-7dc1d7b25b39"/>
    <ds:schemaRef ds:uri="http://www.w3.org/XML/1998/namespace"/>
    <ds:schemaRef ds:uri="http://purl.org/dc/dcmitype/"/>
  </ds:schemaRefs>
</ds:datastoreItem>
</file>

<file path=customXml/itemProps2.xml><?xml version="1.0" encoding="utf-8"?>
<ds:datastoreItem xmlns:ds="http://schemas.openxmlformats.org/officeDocument/2006/customXml" ds:itemID="{8456187B-F996-424E-BC56-4D28791C69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ff7233-e4a0-4a23-942e-b8815643f119"/>
    <ds:schemaRef ds:uri="8746a6df-154b-404c-8a42-7dc1d7b25b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4B98C4-D804-4B8E-86F2-0B1C58B854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20367</TotalTime>
  <Words>7270</Words>
  <Application>Microsoft Office PowerPoint</Application>
  <PresentationFormat>Widescreen</PresentationFormat>
  <Paragraphs>897</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Yu Gothic Light</vt:lpstr>
      <vt:lpstr>Arial</vt:lpstr>
      <vt:lpstr>Calibri</vt:lpstr>
      <vt:lpstr>Calibri Light</vt:lpstr>
      <vt:lpstr>Century Gothic</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Jorgic</dc:creator>
  <cp:lastModifiedBy>Heather Paterson</cp:lastModifiedBy>
  <cp:revision>106</cp:revision>
  <dcterms:created xsi:type="dcterms:W3CDTF">2023-01-11T21:19:47Z</dcterms:created>
  <dcterms:modified xsi:type="dcterms:W3CDTF">2024-06-17T18:47:25Z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0x010100432DD73C7195CB4B9679A0102360115E</vt:lpwstr>
  </property>
  <property fmtid="{D5CDD505-2E9C-101B-9397-08002B2CF9AE}" pid="3" name="MediaServiceImageTags">
    <vt:lpwstr/>
  </property>
  <property fmtid="{D5CDD505-2E9C-101B-9397-08002B2CF9AE}" pid="4" name="ArticulateGUID">
    <vt:lpwstr>7CF1772A-8390-4D95-8C22-C66469DDAF33</vt:lpwstr>
  </property>
  <property fmtid="{D5CDD505-2E9C-101B-9397-08002B2CF9AE}" pid="5" name="ArticulatePath">
    <vt:lpwstr>https://awes15.sharepoint.com/sites/PTPWomensEmploymentReadinessproject/Shared Documents/Development/02 Development Material/02 Collaboration/01 Unit 1/Collaboration 1.1. - PPT with facilitator's notes - draft</vt:lpwstr>
  </property>
</Properties>
</file>