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57" r:id="rId6"/>
    <p:sldId id="258" r:id="rId7"/>
    <p:sldId id="261" r:id="rId8"/>
    <p:sldId id="264" r:id="rId9"/>
    <p:sldId id="265" r:id="rId10"/>
    <p:sldId id="266" r:id="rId11"/>
    <p:sldId id="267" r:id="rId12"/>
    <p:sldId id="268" r:id="rId13"/>
    <p:sldId id="269" r:id="rId14"/>
    <p:sldId id="323" r:id="rId15"/>
    <p:sldId id="324" r:id="rId16"/>
    <p:sldId id="270" r:id="rId17"/>
    <p:sldId id="325" r:id="rId18"/>
    <p:sldId id="345" r:id="rId19"/>
    <p:sldId id="326" r:id="rId20"/>
    <p:sldId id="272" r:id="rId21"/>
    <p:sldId id="327" r:id="rId22"/>
    <p:sldId id="274" r:id="rId23"/>
    <p:sldId id="276" r:id="rId24"/>
    <p:sldId id="328" r:id="rId25"/>
    <p:sldId id="277" r:id="rId26"/>
    <p:sldId id="329" r:id="rId27"/>
    <p:sldId id="330" r:id="rId28"/>
    <p:sldId id="331" r:id="rId29"/>
    <p:sldId id="332" r:id="rId30"/>
    <p:sldId id="333" r:id="rId31"/>
    <p:sldId id="334" r:id="rId32"/>
    <p:sldId id="335" r:id="rId33"/>
    <p:sldId id="336" r:id="rId34"/>
    <p:sldId id="337" r:id="rId35"/>
    <p:sldId id="287" r:id="rId36"/>
    <p:sldId id="293" r:id="rId37"/>
    <p:sldId id="294" r:id="rId38"/>
    <p:sldId id="295" r:id="rId39"/>
    <p:sldId id="296" r:id="rId40"/>
    <p:sldId id="297" r:id="rId41"/>
    <p:sldId id="338" r:id="rId42"/>
    <p:sldId id="299" r:id="rId43"/>
    <p:sldId id="339" r:id="rId44"/>
    <p:sldId id="301" r:id="rId45"/>
    <p:sldId id="340" r:id="rId46"/>
    <p:sldId id="341" r:id="rId47"/>
    <p:sldId id="342" r:id="rId48"/>
    <p:sldId id="343" r:id="rId49"/>
    <p:sldId id="306" r:id="rId50"/>
    <p:sldId id="344" r:id="rId51"/>
    <p:sldId id="346" r:id="rId52"/>
    <p:sldId id="315" r:id="rId53"/>
    <p:sldId id="319" r:id="rId54"/>
    <p:sldId id="34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7">
          <p15:clr>
            <a:srgbClr val="A4A3A4"/>
          </p15:clr>
        </p15:guide>
        <p15:guide id="2" pos="64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6D3001-7022-7C61-6637-2CE2559DD278}" name="Trudy Kennell" initials="TK" userId="60226b6baa546a7a" providerId="Windows Live"/>
  <p188:author id="{A5B0E102-E221-BD35-7E65-B4883EC309D4}" name="Alice Villanueva" initials="AV" userId="Alice Villanueva" providerId="None"/>
  <p188:author id="{980D9D55-DDDF-30AD-A496-7549C5617988}" name="Heather Paterson" initials="HP" userId="S::heatherp@ptp.ca::33bbc818-99da-46c7-b386-7d63c9c6ffe2" providerId="AD"/>
  <p188:author id="{D9DC2D73-443B-E5AB-0B95-14A5DDAA2500}" name="Tamara Jorgic" initials="TJ" userId="S::tamara@awes.ca::477189fc-ea64-4397-b69e-e5cc815b2749" providerId="AD"/>
  <p188:author id="{726F02CF-2B25-F6EE-B839-7393AC0187F9}" name="Heather Paterson" initials="HP" userId="1238f67e04f38b02" providerId="Windows Live"/>
  <p188:author id="{B35207D9-0F65-7A30-090B-94B057BCC1AF}" name="Arpine Petrosyan" initials="AP" userId="S::arpine@awes.ca::4ef9d0bf-d300-45ff-8e11-6742411177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1664"/>
    <a:srgbClr val="000000"/>
    <a:srgbClr val="F18A00"/>
    <a:srgbClr val="316094"/>
    <a:srgbClr val="5A8E22"/>
    <a:srgbClr val="AB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556" autoAdjust="0"/>
  </p:normalViewPr>
  <p:slideViewPr>
    <p:cSldViewPr snapToGrid="0">
      <p:cViewPr varScale="1">
        <p:scale>
          <a:sx n="90" d="100"/>
          <a:sy n="90" d="100"/>
        </p:scale>
        <p:origin x="1356" y="96"/>
      </p:cViewPr>
      <p:guideLst>
        <p:guide orient="horz" pos="1097"/>
        <p:guide pos="6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Paterson" userId="33bbc818-99da-46c7-b386-7d63c9c6ffe2" providerId="ADAL" clId="{C3806CD1-E39B-4B15-80E7-AA670AC5227A}"/>
    <pc:docChg chg="modSld">
      <pc:chgData name="Heather Paterson" userId="33bbc818-99da-46c7-b386-7d63c9c6ffe2" providerId="ADAL" clId="{C3806CD1-E39B-4B15-80E7-AA670AC5227A}" dt="2024-06-17T18:40:04.011" v="22"/>
      <pc:docMkLst>
        <pc:docMk/>
      </pc:docMkLst>
      <pc:sldChg chg="delCm">
        <pc:chgData name="Heather Paterson" userId="33bbc818-99da-46c7-b386-7d63c9c6ffe2" providerId="ADAL" clId="{C3806CD1-E39B-4B15-80E7-AA670AC5227A}" dt="2024-06-17T18:33:05.374" v="0"/>
        <pc:sldMkLst>
          <pc:docMk/>
          <pc:sldMk cId="363068378" sldId="25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3:05.374" v="0"/>
              <pc2:cmMkLst xmlns:pc2="http://schemas.microsoft.com/office/powerpoint/2019/9/main/command">
                <pc:docMk/>
                <pc:sldMk cId="363068378" sldId="256"/>
                <pc2:cmMk id="{CEBA7757-7A29-464C-BCC5-DC90202991F5}"/>
              </pc2:cmMkLst>
            </pc226:cmChg>
          </p:ext>
        </pc:extLst>
      </pc:sldChg>
      <pc:sldChg chg="delCm">
        <pc:chgData name="Heather Paterson" userId="33bbc818-99da-46c7-b386-7d63c9c6ffe2" providerId="ADAL" clId="{C3806CD1-E39B-4B15-80E7-AA670AC5227A}" dt="2024-06-17T18:33:46.955" v="4"/>
        <pc:sldMkLst>
          <pc:docMk/>
          <pc:sldMk cId="1053435469" sldId="267"/>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3:46.955" v="4"/>
              <pc2:cmMkLst xmlns:pc2="http://schemas.microsoft.com/office/powerpoint/2019/9/main/command">
                <pc:docMk/>
                <pc:sldMk cId="1053435469" sldId="267"/>
                <pc2:cmMk id="{2F23416A-15B3-4B27-ADB5-DDD4AC5A5BCD}"/>
              </pc2:cmMkLst>
            </pc226:cmChg>
            <pc226:cmChg xmlns:pc226="http://schemas.microsoft.com/office/powerpoint/2022/06/main/command" chg="del">
              <pc226:chgData name="Heather Paterson" userId="33bbc818-99da-46c7-b386-7d63c9c6ffe2" providerId="ADAL" clId="{C3806CD1-E39B-4B15-80E7-AA670AC5227A}" dt="2024-06-17T18:33:44.097" v="3"/>
              <pc2:cmMkLst xmlns:pc2="http://schemas.microsoft.com/office/powerpoint/2019/9/main/command">
                <pc:docMk/>
                <pc:sldMk cId="1053435469" sldId="267"/>
                <pc2:cmMk id="{5B763F87-A46C-42B3-9A0D-5A4F797E82DF}"/>
              </pc2:cmMkLst>
            </pc226:cmChg>
            <pc226:cmChg xmlns:pc226="http://schemas.microsoft.com/office/powerpoint/2022/06/main/command" chg="del">
              <pc226:chgData name="Heather Paterson" userId="33bbc818-99da-46c7-b386-7d63c9c6ffe2" providerId="ADAL" clId="{C3806CD1-E39B-4B15-80E7-AA670AC5227A}" dt="2024-06-17T18:33:31.376" v="1"/>
              <pc2:cmMkLst xmlns:pc2="http://schemas.microsoft.com/office/powerpoint/2019/9/main/command">
                <pc:docMk/>
                <pc:sldMk cId="1053435469" sldId="267"/>
                <pc2:cmMk id="{983335A8-153A-4E1C-A49D-EBCF861DC94C}"/>
              </pc2:cmMkLst>
            </pc226:cmChg>
            <pc226:cmChg xmlns:pc226="http://schemas.microsoft.com/office/powerpoint/2022/06/main/command" chg="del">
              <pc226:chgData name="Heather Paterson" userId="33bbc818-99da-46c7-b386-7d63c9c6ffe2" providerId="ADAL" clId="{C3806CD1-E39B-4B15-80E7-AA670AC5227A}" dt="2024-06-17T18:33:33.811" v="2"/>
              <pc2:cmMkLst xmlns:pc2="http://schemas.microsoft.com/office/powerpoint/2019/9/main/command">
                <pc:docMk/>
                <pc:sldMk cId="1053435469" sldId="267"/>
                <pc2:cmMk id="{ACBBF0C3-6189-4E94-BDC0-2C7BA78CE59E}"/>
              </pc2:cmMkLst>
            </pc226:cmChg>
          </p:ext>
        </pc:extLst>
      </pc:sldChg>
      <pc:sldChg chg="delCm">
        <pc:chgData name="Heather Paterson" userId="33bbc818-99da-46c7-b386-7d63c9c6ffe2" providerId="ADAL" clId="{C3806CD1-E39B-4B15-80E7-AA670AC5227A}" dt="2024-06-17T18:39:26.557" v="19"/>
        <pc:sldMkLst>
          <pc:docMk/>
          <pc:sldMk cId="1384805334" sldId="299"/>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9:26.557" v="19"/>
              <pc2:cmMkLst xmlns:pc2="http://schemas.microsoft.com/office/powerpoint/2019/9/main/command">
                <pc:docMk/>
                <pc:sldMk cId="1384805334" sldId="299"/>
                <pc2:cmMk id="{318AC075-FD31-48AE-B8C7-D3570C4A9CB6}"/>
              </pc2:cmMkLst>
            </pc226:cmChg>
          </p:ext>
        </pc:extLst>
      </pc:sldChg>
      <pc:sldChg chg="delCm">
        <pc:chgData name="Heather Paterson" userId="33bbc818-99da-46c7-b386-7d63c9c6ffe2" providerId="ADAL" clId="{C3806CD1-E39B-4B15-80E7-AA670AC5227A}" dt="2024-06-17T18:34:06.670" v="6"/>
        <pc:sldMkLst>
          <pc:docMk/>
          <pc:sldMk cId="196422465" sldId="32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4:06.670" v="6"/>
              <pc2:cmMkLst xmlns:pc2="http://schemas.microsoft.com/office/powerpoint/2019/9/main/command">
                <pc:docMk/>
                <pc:sldMk cId="196422465" sldId="323"/>
                <pc2:cmMk id="{FC889F27-8FF4-4225-9290-5E3D160BBCB5}"/>
              </pc2:cmMkLst>
            </pc226:cmChg>
            <pc226:cmChg xmlns:pc226="http://schemas.microsoft.com/office/powerpoint/2022/06/main/command" chg="del">
              <pc226:chgData name="Heather Paterson" userId="33bbc818-99da-46c7-b386-7d63c9c6ffe2" providerId="ADAL" clId="{C3806CD1-E39B-4B15-80E7-AA670AC5227A}" dt="2024-06-17T18:34:03.619" v="5"/>
              <pc2:cmMkLst xmlns:pc2="http://schemas.microsoft.com/office/powerpoint/2019/9/main/command">
                <pc:docMk/>
                <pc:sldMk cId="196422465" sldId="323"/>
                <pc2:cmMk id="{AB4A1D4D-3B4D-4FEA-AF70-79FB34D91FC2}"/>
              </pc2:cmMkLst>
            </pc226:cmChg>
          </p:ext>
        </pc:extLst>
      </pc:sldChg>
      <pc:sldChg chg="delCm">
        <pc:chgData name="Heather Paterson" userId="33bbc818-99da-46c7-b386-7d63c9c6ffe2" providerId="ADAL" clId="{C3806CD1-E39B-4B15-80E7-AA670AC5227A}" dt="2024-06-17T18:34:19.689" v="7"/>
        <pc:sldMkLst>
          <pc:docMk/>
          <pc:sldMk cId="107172128" sldId="325"/>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4:19.689" v="7"/>
              <pc2:cmMkLst xmlns:pc2="http://schemas.microsoft.com/office/powerpoint/2019/9/main/command">
                <pc:docMk/>
                <pc:sldMk cId="107172128" sldId="325"/>
                <pc2:cmMk id="{DBE5AEEC-4790-4ECD-892C-10F535AE0F00}"/>
              </pc2:cmMkLst>
            </pc226:cmChg>
          </p:ext>
        </pc:extLst>
      </pc:sldChg>
      <pc:sldChg chg="delCm">
        <pc:chgData name="Heather Paterson" userId="33bbc818-99da-46c7-b386-7d63c9c6ffe2" providerId="ADAL" clId="{C3806CD1-E39B-4B15-80E7-AA670AC5227A}" dt="2024-06-17T18:35:00.854" v="10"/>
        <pc:sldMkLst>
          <pc:docMk/>
          <pc:sldMk cId="995318919" sldId="328"/>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5:00.854" v="10"/>
              <pc2:cmMkLst xmlns:pc2="http://schemas.microsoft.com/office/powerpoint/2019/9/main/command">
                <pc:docMk/>
                <pc:sldMk cId="995318919" sldId="328"/>
                <pc2:cmMk id="{B723F14E-B78B-44A5-BF4E-A937BE937825}"/>
              </pc2:cmMkLst>
            </pc226:cmChg>
          </p:ext>
        </pc:extLst>
      </pc:sldChg>
      <pc:sldChg chg="delCm">
        <pc:chgData name="Heather Paterson" userId="33bbc818-99da-46c7-b386-7d63c9c6ffe2" providerId="ADAL" clId="{C3806CD1-E39B-4B15-80E7-AA670AC5227A}" dt="2024-06-17T18:38:00.849" v="12"/>
        <pc:sldMkLst>
          <pc:docMk/>
          <pc:sldMk cId="1018556038" sldId="330"/>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5:51.189" v="11"/>
              <pc2:cmMkLst xmlns:pc2="http://schemas.microsoft.com/office/powerpoint/2019/9/main/command">
                <pc:docMk/>
                <pc:sldMk cId="1018556038" sldId="330"/>
                <pc2:cmMk id="{1F814D06-71BF-408C-ACF7-1B7DF45840AE}"/>
              </pc2:cmMkLst>
            </pc226:cmChg>
            <pc226:cmChg xmlns:pc226="http://schemas.microsoft.com/office/powerpoint/2022/06/main/command" chg="del">
              <pc226:chgData name="Heather Paterson" userId="33bbc818-99da-46c7-b386-7d63c9c6ffe2" providerId="ADAL" clId="{C3806CD1-E39B-4B15-80E7-AA670AC5227A}" dt="2024-06-17T18:38:00.849" v="12"/>
              <pc2:cmMkLst xmlns:pc2="http://schemas.microsoft.com/office/powerpoint/2019/9/main/command">
                <pc:docMk/>
                <pc:sldMk cId="1018556038" sldId="330"/>
                <pc2:cmMk id="{B785C340-619B-45EF-9768-FD68235A347D}"/>
              </pc2:cmMkLst>
            </pc226:cmChg>
          </p:ext>
        </pc:extLst>
      </pc:sldChg>
      <pc:sldChg chg="delCm">
        <pc:chgData name="Heather Paterson" userId="33bbc818-99da-46c7-b386-7d63c9c6ffe2" providerId="ADAL" clId="{C3806CD1-E39B-4B15-80E7-AA670AC5227A}" dt="2024-06-17T18:38:16.592" v="14"/>
        <pc:sldMkLst>
          <pc:docMk/>
          <pc:sldMk cId="46958101" sldId="331"/>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8:16.592" v="14"/>
              <pc2:cmMkLst xmlns:pc2="http://schemas.microsoft.com/office/powerpoint/2019/9/main/command">
                <pc:docMk/>
                <pc:sldMk cId="46958101" sldId="331"/>
                <pc2:cmMk id="{BA654DCE-8972-414A-82DB-DEAF54B3E709}"/>
              </pc2:cmMkLst>
            </pc226:cmChg>
            <pc226:cmChg xmlns:pc226="http://schemas.microsoft.com/office/powerpoint/2022/06/main/command" chg="del">
              <pc226:chgData name="Heather Paterson" userId="33bbc818-99da-46c7-b386-7d63c9c6ffe2" providerId="ADAL" clId="{C3806CD1-E39B-4B15-80E7-AA670AC5227A}" dt="2024-06-17T18:38:13.548" v="13"/>
              <pc2:cmMkLst xmlns:pc2="http://schemas.microsoft.com/office/powerpoint/2019/9/main/command">
                <pc:docMk/>
                <pc:sldMk cId="46958101" sldId="331"/>
                <pc2:cmMk id="{7DA599D8-428F-4BE8-A5F8-FAA43613F80F}"/>
              </pc2:cmMkLst>
            </pc226:cmChg>
          </p:ext>
        </pc:extLst>
      </pc:sldChg>
      <pc:sldChg chg="delCm">
        <pc:chgData name="Heather Paterson" userId="33bbc818-99da-46c7-b386-7d63c9c6ffe2" providerId="ADAL" clId="{C3806CD1-E39B-4B15-80E7-AA670AC5227A}" dt="2024-06-17T18:38:26.004" v="16"/>
        <pc:sldMkLst>
          <pc:docMk/>
          <pc:sldMk cId="2675082148" sldId="332"/>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8:26.004" v="16"/>
              <pc2:cmMkLst xmlns:pc2="http://schemas.microsoft.com/office/powerpoint/2019/9/main/command">
                <pc:docMk/>
                <pc:sldMk cId="2675082148" sldId="332"/>
                <pc2:cmMk id="{84E7A142-0B87-4255-AC5A-B85E2F0A9F3A}"/>
              </pc2:cmMkLst>
            </pc226:cmChg>
            <pc226:cmChg xmlns:pc226="http://schemas.microsoft.com/office/powerpoint/2022/06/main/command" chg="del">
              <pc226:chgData name="Heather Paterson" userId="33bbc818-99da-46c7-b386-7d63c9c6ffe2" providerId="ADAL" clId="{C3806CD1-E39B-4B15-80E7-AA670AC5227A}" dt="2024-06-17T18:38:23.090" v="15"/>
              <pc2:cmMkLst xmlns:pc2="http://schemas.microsoft.com/office/powerpoint/2019/9/main/command">
                <pc:docMk/>
                <pc:sldMk cId="2675082148" sldId="332"/>
                <pc2:cmMk id="{928F2A78-82BB-43D1-8CC3-7A2E85D91B1A}"/>
              </pc2:cmMkLst>
            </pc226:cmChg>
          </p:ext>
        </pc:extLst>
      </pc:sldChg>
      <pc:sldChg chg="delCm">
        <pc:chgData name="Heather Paterson" userId="33bbc818-99da-46c7-b386-7d63c9c6ffe2" providerId="ADAL" clId="{C3806CD1-E39B-4B15-80E7-AA670AC5227A}" dt="2024-06-17T18:38:40.411" v="17"/>
        <pc:sldMkLst>
          <pc:docMk/>
          <pc:sldMk cId="4231824543" sldId="33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8:40.411" v="17"/>
              <pc2:cmMkLst xmlns:pc2="http://schemas.microsoft.com/office/powerpoint/2019/9/main/command">
                <pc:docMk/>
                <pc:sldMk cId="4231824543" sldId="333"/>
                <pc2:cmMk id="{89E3DFAF-5846-48D7-A680-51F178256E2E}"/>
              </pc2:cmMkLst>
            </pc226:cmChg>
          </p:ext>
        </pc:extLst>
      </pc:sldChg>
      <pc:sldChg chg="delCm">
        <pc:chgData name="Heather Paterson" userId="33bbc818-99da-46c7-b386-7d63c9c6ffe2" providerId="ADAL" clId="{C3806CD1-E39B-4B15-80E7-AA670AC5227A}" dt="2024-06-17T18:38:57.459" v="18"/>
        <pc:sldMkLst>
          <pc:docMk/>
          <pc:sldMk cId="4291241998" sldId="33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8:57.459" v="18"/>
              <pc2:cmMkLst xmlns:pc2="http://schemas.microsoft.com/office/powerpoint/2019/9/main/command">
                <pc:docMk/>
                <pc:sldMk cId="4291241998" sldId="336"/>
                <pc2:cmMk id="{1F567819-B6C3-4538-B6AD-F95F7A7A0C2B}"/>
              </pc2:cmMkLst>
            </pc226:cmChg>
          </p:ext>
        </pc:extLst>
      </pc:sldChg>
      <pc:sldChg chg="delCm">
        <pc:chgData name="Heather Paterson" userId="33bbc818-99da-46c7-b386-7d63c9c6ffe2" providerId="ADAL" clId="{C3806CD1-E39B-4B15-80E7-AA670AC5227A}" dt="2024-06-17T18:39:43.356" v="20"/>
        <pc:sldMkLst>
          <pc:docMk/>
          <pc:sldMk cId="1998014795" sldId="342"/>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9:43.356" v="20"/>
              <pc2:cmMkLst xmlns:pc2="http://schemas.microsoft.com/office/powerpoint/2019/9/main/command">
                <pc:docMk/>
                <pc:sldMk cId="1998014795" sldId="342"/>
                <pc2:cmMk id="{A04926AD-B29C-4436-ABC6-6DF36B34D0E5}"/>
              </pc2:cmMkLst>
            </pc226:cmChg>
          </p:ext>
        </pc:extLst>
      </pc:sldChg>
      <pc:sldChg chg="delCm">
        <pc:chgData name="Heather Paterson" userId="33bbc818-99da-46c7-b386-7d63c9c6ffe2" providerId="ADAL" clId="{C3806CD1-E39B-4B15-80E7-AA670AC5227A}" dt="2024-06-17T18:39:49.220" v="21"/>
        <pc:sldMkLst>
          <pc:docMk/>
          <pc:sldMk cId="247830594" sldId="343"/>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9:49.220" v="21"/>
              <pc2:cmMkLst xmlns:pc2="http://schemas.microsoft.com/office/powerpoint/2019/9/main/command">
                <pc:docMk/>
                <pc:sldMk cId="247830594" sldId="343"/>
                <pc2:cmMk id="{6FFAD703-110D-466F-9AB8-F725BED9B7AA}"/>
              </pc2:cmMkLst>
            </pc226:cmChg>
          </p:ext>
        </pc:extLst>
      </pc:sldChg>
      <pc:sldChg chg="delCm modNotesTx">
        <pc:chgData name="Heather Paterson" userId="33bbc818-99da-46c7-b386-7d63c9c6ffe2" providerId="ADAL" clId="{C3806CD1-E39B-4B15-80E7-AA670AC5227A}" dt="2024-06-17T18:34:39.457" v="9" actId="6549"/>
        <pc:sldMkLst>
          <pc:docMk/>
          <pc:sldMk cId="1039715233" sldId="345"/>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34:29.799" v="8"/>
              <pc2:cmMkLst xmlns:pc2="http://schemas.microsoft.com/office/powerpoint/2019/9/main/command">
                <pc:docMk/>
                <pc:sldMk cId="1039715233" sldId="345"/>
                <pc2:cmMk id="{A52E47AE-8F6B-4B2D-9EBA-B29730222AAA}"/>
              </pc2:cmMkLst>
            </pc226:cmChg>
          </p:ext>
        </pc:extLst>
      </pc:sldChg>
      <pc:sldChg chg="delCm">
        <pc:chgData name="Heather Paterson" userId="33bbc818-99da-46c7-b386-7d63c9c6ffe2" providerId="ADAL" clId="{C3806CD1-E39B-4B15-80E7-AA670AC5227A}" dt="2024-06-17T18:40:04.011" v="22"/>
        <pc:sldMkLst>
          <pc:docMk/>
          <pc:sldMk cId="1182360103" sldId="346"/>
        </pc:sldMkLst>
        <pc:extLst>
          <p:ext xmlns:p="http://schemas.openxmlformats.org/presentationml/2006/main" uri="{D6D511B9-2390-475A-947B-AFAB55BFBCF1}">
            <pc226:cmChg xmlns:pc226="http://schemas.microsoft.com/office/powerpoint/2022/06/main/command" chg="del">
              <pc226:chgData name="Heather Paterson" userId="33bbc818-99da-46c7-b386-7d63c9c6ffe2" providerId="ADAL" clId="{C3806CD1-E39B-4B15-80E7-AA670AC5227A}" dt="2024-06-17T18:40:04.011" v="22"/>
              <pc2:cmMkLst xmlns:pc2="http://schemas.microsoft.com/office/powerpoint/2019/9/main/command">
                <pc:docMk/>
                <pc:sldMk cId="1182360103" sldId="346"/>
                <pc2:cmMk id="{C0356D26-9764-42CA-8D2B-C54F61A9DEAB}"/>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FEE5B-04A4-47F7-A872-742A5B7B4CD9}"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1D258-4312-4579-B35D-5408F216C435}" type="slidenum">
              <a:rPr lang="en-US" smtClean="0"/>
              <a:t>‹#›</a:t>
            </a:fld>
            <a:endParaRPr lang="en-US"/>
          </a:p>
        </p:txBody>
      </p:sp>
    </p:spTree>
    <p:extLst>
      <p:ext uri="{BB962C8B-B14F-4D97-AF65-F5344CB8AC3E}">
        <p14:creationId xmlns:p14="http://schemas.microsoft.com/office/powerpoint/2010/main" val="57033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a:p>
        </p:txBody>
      </p:sp>
      <p:sp>
        <p:nvSpPr>
          <p:cNvPr id="4" name="Slide Number Placeholder 3"/>
          <p:cNvSpPr>
            <a:spLocks noGrp="1"/>
          </p:cNvSpPr>
          <p:nvPr>
            <p:ph type="sldNum" sz="quarter" idx="5"/>
          </p:nvPr>
        </p:nvSpPr>
        <p:spPr/>
        <p:txBody>
          <a:bodyPr/>
          <a:lstStyle/>
          <a:p>
            <a:fld id="{F7A1D258-4312-4579-B35D-5408F216C435}" type="slidenum">
              <a:rPr lang="en-US" smtClean="0"/>
              <a:t>1</a:t>
            </a:fld>
            <a:endParaRPr lang="en-US"/>
          </a:p>
        </p:txBody>
      </p:sp>
    </p:spTree>
    <p:extLst>
      <p:ext uri="{BB962C8B-B14F-4D97-AF65-F5344CB8AC3E}">
        <p14:creationId xmlns:p14="http://schemas.microsoft.com/office/powerpoint/2010/main" val="31354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6</a:t>
            </a:r>
          </a:p>
          <a:p>
            <a:r>
              <a:rPr lang="en-US" dirty="0"/>
              <a:t>NOTE: This slide has animations.</a:t>
            </a:r>
          </a:p>
          <a:p>
            <a:endParaRPr lang="en-US" dirty="0"/>
          </a:p>
          <a:p>
            <a:r>
              <a:rPr lang="en-US" dirty="0"/>
              <a:t>Read the information on slide.</a:t>
            </a:r>
          </a:p>
          <a:p>
            <a:endParaRPr lang="en-US" dirty="0"/>
          </a:p>
          <a:p>
            <a:r>
              <a:rPr lang="en-US" dirty="0"/>
              <a:t>Elicit prior knowledge and check understanding of </a:t>
            </a:r>
            <a:r>
              <a:rPr lang="en-US" dirty="0" err="1"/>
              <a:t>Oluwa’s</a:t>
            </a:r>
            <a:r>
              <a:rPr lang="en-US" dirty="0"/>
              <a:t> story by asking learners:</a:t>
            </a:r>
          </a:p>
          <a:p>
            <a:pPr marL="171450" indent="-171450">
              <a:lnSpc>
                <a:spcPct val="150000"/>
              </a:lnSpc>
              <a:buFont typeface="Arial" panose="020B0604020202020204" pitchFamily="34" charset="0"/>
              <a:buChar char="•"/>
            </a:pPr>
            <a:r>
              <a:rPr lang="en-CA" sz="1200" dirty="0"/>
              <a:t>Who does </a:t>
            </a:r>
            <a:r>
              <a:rPr lang="en-CA" sz="1200" dirty="0" err="1"/>
              <a:t>Oluwa</a:t>
            </a:r>
            <a:r>
              <a:rPr lang="en-CA" sz="1200" dirty="0"/>
              <a:t> need to work with in her program? Click to show this question on the slide.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CA" sz="1200" dirty="0"/>
              <a:t>Where can </a:t>
            </a:r>
            <a:r>
              <a:rPr lang="en-CA" sz="1200" dirty="0" err="1"/>
              <a:t>Oluwa</a:t>
            </a:r>
            <a:r>
              <a:rPr lang="en-CA" sz="1200" dirty="0"/>
              <a:t> find contact information about people she needs to collaborate with in her program? Click to show this question on the slide.</a:t>
            </a:r>
          </a:p>
          <a:p>
            <a:pPr marL="0" indent="0">
              <a:lnSpc>
                <a:spcPct val="150000"/>
              </a:lnSpc>
              <a:buFont typeface="Arial" panose="020B0604020202020204" pitchFamily="34" charset="0"/>
              <a:buNone/>
            </a:pPr>
            <a:endParaRPr lang="en-CA" sz="1200" dirty="0"/>
          </a:p>
          <a:p>
            <a:pPr marL="0" indent="0">
              <a:lnSpc>
                <a:spcPct val="150000"/>
              </a:lnSpc>
              <a:buFont typeface="Arial" panose="020B0604020202020204" pitchFamily="34" charset="0"/>
              <a:buNone/>
            </a:pPr>
            <a:r>
              <a:rPr lang="en-CA" sz="1200" dirty="0"/>
              <a:t>Remind them that they can always refer back to the story to find information there.</a:t>
            </a:r>
          </a:p>
          <a:p>
            <a:pPr marL="0" indent="0">
              <a:lnSpc>
                <a:spcPct val="150000"/>
              </a:lnSpc>
              <a:buFont typeface="Arial" panose="020B0604020202020204" pitchFamily="34" charset="0"/>
              <a:buNone/>
            </a:pPr>
            <a:r>
              <a:rPr lang="en-CA" sz="1200" dirty="0"/>
              <a:t>Ask learners to read information in box on page 6 in their workbooks.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CA" sz="1200" dirty="0">
                <a:solidFill>
                  <a:srgbClr val="000000"/>
                </a:solidFill>
                <a:effectLst/>
                <a:latin typeface="Calibri" panose="020F0502020204030204" pitchFamily="34" charset="0"/>
                <a:ea typeface="Times New Roman" panose="02020603050405020304" pitchFamily="18" charset="0"/>
              </a:rPr>
              <a:t>Note: If some of the learners are struggling with reading, you can offer to read the story out loud or ask for someone  to volunteer to read to the class (or group).</a:t>
            </a:r>
          </a:p>
          <a:p>
            <a:pPr marL="0" indent="0">
              <a:lnSpc>
                <a:spcPct val="150000"/>
              </a:lnSpc>
              <a:buFont typeface="Arial" panose="020B0604020202020204" pitchFamily="34" charset="0"/>
              <a:buNone/>
            </a:pPr>
            <a:endParaRPr lang="en-CA" sz="1200"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10</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pages 7 - 9</a:t>
            </a:r>
          </a:p>
          <a:p>
            <a:endParaRPr lang="en-US" dirty="0"/>
          </a:p>
          <a:p>
            <a:r>
              <a:rPr lang="en-US" dirty="0"/>
              <a:t>Skill building – how to read documents (Reading / Document Use), workbook page 8</a:t>
            </a:r>
          </a:p>
          <a:p>
            <a:r>
              <a:rPr lang="en-US" dirty="0"/>
              <a:t>Discuss the program information layout/format with the class.</a:t>
            </a:r>
          </a:p>
          <a:p>
            <a:r>
              <a:rPr lang="en-US" dirty="0"/>
              <a:t>Identify what the headings and subheadings are.</a:t>
            </a:r>
          </a:p>
          <a:p>
            <a:r>
              <a:rPr lang="en-US" dirty="0"/>
              <a:t>Explain and show to learners how to read an information sheet:</a:t>
            </a:r>
          </a:p>
          <a:p>
            <a:pPr marL="285750" lvl="0" indent="-285750">
              <a:lnSpc>
                <a:spcPct val="115000"/>
              </a:lnSpc>
              <a:spcAft>
                <a:spcPts val="6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Use the heading and subheadings to help you find information you need. </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lvl="0" indent="-285750">
              <a:lnSpc>
                <a:spcPct val="115000"/>
              </a:lnSpc>
              <a:spcAft>
                <a:spcPts val="6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Look for other words in </a:t>
            </a:r>
            <a:r>
              <a:rPr lang="en-CA" sz="1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bold</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They usually have important information.</a:t>
            </a:r>
          </a:p>
          <a:p>
            <a:pPr marL="285750" lvl="0" indent="-285750">
              <a:lnSpc>
                <a:spcPct val="115000"/>
              </a:lnSpc>
              <a:spcAft>
                <a:spcPts val="600"/>
              </a:spcAft>
              <a:buFont typeface="Arial" panose="020B0604020202020204" pitchFamily="34" charset="0"/>
              <a:buChar char="•"/>
            </a:pPr>
            <a:endPar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Give learners time to do tasks on pages 8 and 9.</a:t>
            </a: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Say:</a:t>
            </a: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Read the instructions for task 1 on page 8. What do you need to do?</a:t>
            </a: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Go around the class to check if learners need help. </a:t>
            </a: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Check the answers together.</a:t>
            </a:r>
          </a:p>
          <a:p>
            <a:pPr marL="0" lvl="0" indent="0">
              <a:lnSpc>
                <a:spcPct val="115000"/>
              </a:lnSpc>
              <a:spcAft>
                <a:spcPts val="600"/>
              </a:spcAft>
              <a:buFont typeface="Arial" panose="020B0604020202020204" pitchFamily="34" charset="0"/>
              <a:buNone/>
            </a:pPr>
            <a:endPar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Repeat the same steps for task 2 on page 9.</a:t>
            </a:r>
          </a:p>
          <a:p>
            <a:pPr marL="0" lvl="0" indent="0">
              <a:lnSpc>
                <a:spcPct val="115000"/>
              </a:lnSpc>
              <a:spcAft>
                <a:spcPts val="600"/>
              </a:spcAft>
              <a:buFont typeface="Arial" panose="020B0604020202020204" pitchFamily="34" charset="0"/>
              <a:buNone/>
            </a:pPr>
            <a:endParaRPr lang="en-CA" sz="18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lvl="0" indent="0">
              <a:lnSpc>
                <a:spcPct val="115000"/>
              </a:lnSpc>
              <a:spcAft>
                <a:spcPts val="6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Activity time: 7-10 minutes</a:t>
            </a:r>
            <a:endParaRPr lang="en-US" sz="1200" dirty="0">
              <a:solidFill>
                <a:srgbClr val="000000"/>
              </a:solidFill>
              <a:effectLst/>
              <a:latin typeface="Calibri" panose="020F0502020204030204" pitchFamily="34" charset="0"/>
              <a:ea typeface="Yu Gothic Light" panose="020B0300000000000000"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11</a:t>
            </a:fld>
            <a:endParaRPr lang="en-US"/>
          </a:p>
        </p:txBody>
      </p:sp>
    </p:spTree>
    <p:extLst>
      <p:ext uri="{BB962C8B-B14F-4D97-AF65-F5344CB8AC3E}">
        <p14:creationId xmlns:p14="http://schemas.microsoft.com/office/powerpoint/2010/main" val="401507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10</a:t>
            </a:r>
          </a:p>
          <a:p>
            <a:endParaRPr lang="en-US" dirty="0"/>
          </a:p>
          <a:p>
            <a:r>
              <a:rPr lang="en-CA" dirty="0"/>
              <a:t>Ask learners to discuss the questions in small groups or pairs.</a:t>
            </a:r>
          </a:p>
          <a:p>
            <a:r>
              <a:rPr lang="en-CA" dirty="0"/>
              <a:t>Follow up by asking each group/pair to share a few highlights from their discussion with the whole class.</a:t>
            </a:r>
          </a:p>
          <a:p>
            <a:r>
              <a:rPr lang="en-CA" sz="1200" dirty="0">
                <a:solidFill>
                  <a:srgbClr val="000000"/>
                </a:solidFill>
                <a:effectLst/>
                <a:latin typeface="Calibri" panose="020F0502020204030204" pitchFamily="34" charset="0"/>
                <a:ea typeface="Times New Roman" panose="02020603050405020304" pitchFamily="18" charset="0"/>
              </a:rPr>
              <a:t>Allow 10-12 minutes for discussion and sharing.</a:t>
            </a:r>
          </a:p>
          <a:p>
            <a:pPr marL="0" indent="0">
              <a:lnSpc>
                <a:spcPct val="150000"/>
              </a:lnSpc>
              <a:buFont typeface="Arial" panose="020B0604020202020204" pitchFamily="34" charset="0"/>
              <a:buNone/>
            </a:pPr>
            <a:endParaRPr lang="en-CA" sz="1200"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12</a:t>
            </a:fld>
            <a:endParaRPr lang="en-US"/>
          </a:p>
        </p:txBody>
      </p:sp>
    </p:spTree>
    <p:extLst>
      <p:ext uri="{BB962C8B-B14F-4D97-AF65-F5344CB8AC3E}">
        <p14:creationId xmlns:p14="http://schemas.microsoft.com/office/powerpoint/2010/main" val="3659610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11</a:t>
            </a:r>
          </a:p>
          <a:p>
            <a:endParaRPr lang="en-US" dirty="0"/>
          </a:p>
          <a:p>
            <a:pPr>
              <a:lnSpc>
                <a:spcPct val="115000"/>
              </a:lnSpc>
              <a:spcAft>
                <a:spcPts val="800"/>
              </a:spcAft>
            </a:pPr>
            <a:r>
              <a:rPr lang="en-CA" b="1" dirty="0"/>
              <a:t>Task</a:t>
            </a:r>
          </a:p>
          <a:p>
            <a:pPr>
              <a:lnSpc>
                <a:spcPct val="115000"/>
              </a:lnSpc>
              <a:spcAft>
                <a:spcPts val="800"/>
              </a:spcAft>
            </a:pPr>
            <a:endParaRPr lang="en-CA" b="1" dirty="0"/>
          </a:p>
          <a:p>
            <a:pPr>
              <a:lnSpc>
                <a:spcPct val="115000"/>
              </a:lnSpc>
              <a:spcAft>
                <a:spcPts val="800"/>
              </a:spcAft>
            </a:pPr>
            <a:r>
              <a:rPr lang="en-CA" b="0" dirty="0"/>
              <a:t>Ask a learner to read the instructions for the task. Then a</a:t>
            </a:r>
            <a:r>
              <a:rPr lang="en-CA" dirty="0"/>
              <a:t>sk the learners what they need to do, to check if they understood the instructions. </a:t>
            </a:r>
            <a:r>
              <a:rPr lang="en-US" dirty="0"/>
              <a:t>Allow the learners 3-5 minutes to complete the task. Ask them to share their answers in pairs or as a class.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13</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pages 11 and 12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endParaRPr lang="en-US" dirty="0"/>
          </a:p>
          <a:p>
            <a:r>
              <a:rPr lang="en-US" dirty="0"/>
              <a:t>Discuss with learners the attendance expectations in the workplace and why it is important to meet them.</a:t>
            </a:r>
          </a:p>
          <a:p>
            <a:r>
              <a:rPr lang="en-US" dirty="0"/>
              <a:t>Ask learners to think about how it can affect others on a team when a team member does not show up for work.</a:t>
            </a:r>
          </a:p>
          <a:p>
            <a:endParaRPr lang="en-US" dirty="0"/>
          </a:p>
          <a:p>
            <a:r>
              <a:rPr lang="en-US" dirty="0"/>
              <a:t>Click to show workplace culture tip.</a:t>
            </a:r>
            <a:endParaRPr lang="en-US" dirty="0">
              <a:ea typeface="Calibri"/>
              <a:cs typeface="Calibri"/>
            </a:endParaRPr>
          </a:p>
          <a:p>
            <a:endParaRPr lang="en-US" dirty="0"/>
          </a:p>
          <a:p>
            <a:r>
              <a:rPr lang="en-US" dirty="0"/>
              <a:t>Ask learners to read the workplace culture tip. They can do it themselves from the slide or the workbook (page 12). You can also ask if there is a volunteer to read it out loud to the class.</a:t>
            </a:r>
          </a:p>
          <a:p>
            <a:r>
              <a:rPr lang="en-US" dirty="0"/>
              <a:t>Ask learners to think about their own experience:</a:t>
            </a:r>
          </a:p>
          <a:p>
            <a:pPr marL="171450" indent="-171450">
              <a:buFont typeface="Arial" panose="020B0604020202020204" pitchFamily="34" charset="0"/>
              <a:buChar char="•"/>
            </a:pPr>
            <a:r>
              <a:rPr lang="en-US" dirty="0"/>
              <a:t>Have you ever had to miss work because the weather was bad?</a:t>
            </a:r>
          </a:p>
          <a:p>
            <a:pPr marL="171450" indent="-171450">
              <a:buFont typeface="Arial" panose="020B0604020202020204" pitchFamily="34" charset="0"/>
              <a:buChar char="•"/>
            </a:pPr>
            <a:r>
              <a:rPr lang="en-US" dirty="0"/>
              <a:t>What happened? What did you do? </a:t>
            </a:r>
          </a:p>
          <a:p>
            <a:pPr marL="171450" indent="-171450">
              <a:buFont typeface="Arial" panose="020B0604020202020204" pitchFamily="34" charset="0"/>
              <a:buChar char="•"/>
            </a:pPr>
            <a:r>
              <a:rPr lang="en-US" dirty="0"/>
              <a:t>Have you ever had to miss work for any other reason? </a:t>
            </a:r>
          </a:p>
          <a:p>
            <a:pPr marL="171450" indent="-171450">
              <a:buFont typeface="Arial" panose="020B0604020202020204" pitchFamily="34" charset="0"/>
              <a:buChar char="•"/>
            </a:pPr>
            <a:r>
              <a:rPr lang="en-US" dirty="0"/>
              <a:t>What was the reason? What happened? What did you do?</a:t>
            </a:r>
          </a:p>
          <a:p>
            <a:endParaRPr lang="en-US" dirty="0"/>
          </a:p>
          <a:p>
            <a:r>
              <a:rPr lang="en-US" dirty="0"/>
              <a:t>Ask learners to do task 2 on page 12.</a:t>
            </a:r>
          </a:p>
          <a:p>
            <a:r>
              <a:rPr lang="en-US" dirty="0"/>
              <a:t>Do the first question together with the whole class to make sure the learners understand what they need to do.</a:t>
            </a:r>
          </a:p>
          <a:p>
            <a:r>
              <a:rPr lang="en-US" dirty="0"/>
              <a:t>Give learners 5-6 minutes to answer the rest of the questions. They can write full answers or take notes.</a:t>
            </a:r>
          </a:p>
          <a:p>
            <a:r>
              <a:rPr lang="en-US" dirty="0"/>
              <a:t>Ask them to share their answers in pairs or as a class after they have completed. </a:t>
            </a:r>
          </a:p>
          <a:p>
            <a:endParaRPr lang="en-US" dirty="0"/>
          </a:p>
          <a:p>
            <a:endParaRPr lang="en-US" dirty="0"/>
          </a:p>
          <a:p>
            <a:endParaRPr lang="en-US" dirty="0"/>
          </a:p>
          <a:p>
            <a:pPr>
              <a:lnSpc>
                <a:spcPct val="115000"/>
              </a:lnSpc>
              <a:spcAft>
                <a:spcPts val="800"/>
              </a:spcAft>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14</a:t>
            </a:fld>
            <a:endParaRPr lang="en-US"/>
          </a:p>
        </p:txBody>
      </p:sp>
    </p:spTree>
    <p:extLst>
      <p:ext uri="{BB962C8B-B14F-4D97-AF65-F5344CB8AC3E}">
        <p14:creationId xmlns:p14="http://schemas.microsoft.com/office/powerpoint/2010/main" val="412981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12</a:t>
            </a:r>
          </a:p>
          <a:p>
            <a:endParaRPr lang="en-US" dirty="0"/>
          </a:p>
          <a:p>
            <a:pPr marL="0" marR="0" lvl="0" indent="0" algn="l" defTabSz="914400" rtl="0" eaLnBrk="1" fontAlgn="auto" latinLnBrk="0" hangingPunct="1">
              <a:lnSpc>
                <a:spcPct val="115000"/>
              </a:lnSpc>
              <a:spcBef>
                <a:spcPts val="0"/>
              </a:spcBef>
              <a:spcAft>
                <a:spcPts val="800"/>
              </a:spcAft>
              <a:buClrTx/>
              <a:buSzTx/>
              <a:buFontTx/>
              <a:buNone/>
              <a:tabLst/>
              <a:defRPr/>
            </a:pPr>
            <a:r>
              <a:rPr lang="en-US" dirty="0"/>
              <a:t>Ask learners to read the workplace culture tip on page 12. They can do it themselves from the slide or the workbook (page 12). You can also ask if there is a volunteer to read it out loud to the class.</a:t>
            </a:r>
          </a:p>
        </p:txBody>
      </p:sp>
      <p:sp>
        <p:nvSpPr>
          <p:cNvPr id="4" name="Slide Number Placeholder 3"/>
          <p:cNvSpPr>
            <a:spLocks noGrp="1"/>
          </p:cNvSpPr>
          <p:nvPr>
            <p:ph type="sldNum" sz="quarter" idx="5"/>
          </p:nvPr>
        </p:nvSpPr>
        <p:spPr/>
        <p:txBody>
          <a:bodyPr/>
          <a:lstStyle/>
          <a:p>
            <a:fld id="{F7A1D258-4312-4579-B35D-5408F216C435}" type="slidenum">
              <a:rPr lang="en-US" smtClean="0"/>
              <a:t>15</a:t>
            </a:fld>
            <a:endParaRPr lang="en-US"/>
          </a:p>
        </p:txBody>
      </p:sp>
    </p:spTree>
    <p:extLst>
      <p:ext uri="{BB962C8B-B14F-4D97-AF65-F5344CB8AC3E}">
        <p14:creationId xmlns:p14="http://schemas.microsoft.com/office/powerpoint/2010/main" val="34963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pages 12-15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pPr>
              <a:lnSpc>
                <a:spcPct val="115000"/>
              </a:lnSpc>
              <a:spcAft>
                <a:spcPts val="800"/>
              </a:spcAft>
            </a:pPr>
            <a:endParaRPr lang="en-US" dirty="0"/>
          </a:p>
          <a:p>
            <a:pPr>
              <a:lnSpc>
                <a:spcPct val="115000"/>
              </a:lnSpc>
              <a:spcAft>
                <a:spcPts val="800"/>
              </a:spcAft>
            </a:pPr>
            <a:r>
              <a:rPr lang="en-US" dirty="0"/>
              <a:t>Ask learners:</a:t>
            </a:r>
          </a:p>
          <a:p>
            <a:pPr marL="171450" indent="-171450">
              <a:lnSpc>
                <a:spcPct val="115000"/>
              </a:lnSpc>
              <a:spcAft>
                <a:spcPts val="800"/>
              </a:spcAft>
              <a:buFont typeface="Arial" panose="020B0604020202020204" pitchFamily="34" charset="0"/>
              <a:buChar char="•"/>
            </a:pPr>
            <a:r>
              <a:rPr lang="en-US" dirty="0"/>
              <a:t>What does “calling in sick” mean?</a:t>
            </a:r>
          </a:p>
          <a:p>
            <a:pPr marL="0" indent="0">
              <a:lnSpc>
                <a:spcPct val="115000"/>
              </a:lnSpc>
              <a:spcAft>
                <a:spcPts val="800"/>
              </a:spcAft>
              <a:buFont typeface="Arial" panose="020B0604020202020204" pitchFamily="34" charset="0"/>
              <a:buNone/>
            </a:pPr>
            <a:r>
              <a:rPr lang="en-US" dirty="0"/>
              <a:t>Explain that calling in sick is part of workplace communication and collaboration. </a:t>
            </a:r>
          </a:p>
          <a:p>
            <a:pPr marL="0" indent="0">
              <a:lnSpc>
                <a:spcPct val="115000"/>
              </a:lnSpc>
              <a:spcAft>
                <a:spcPts val="800"/>
              </a:spcAft>
              <a:buFont typeface="Arial" panose="020B0604020202020204" pitchFamily="34" charset="0"/>
              <a:buNone/>
            </a:pPr>
            <a:endParaRPr lang="en-US" dirty="0"/>
          </a:p>
          <a:p>
            <a:pPr marL="0" indent="0">
              <a:lnSpc>
                <a:spcPct val="115000"/>
              </a:lnSpc>
              <a:spcAft>
                <a:spcPts val="800"/>
              </a:spcAft>
              <a:buFont typeface="Arial" panose="020B0604020202020204" pitchFamily="34" charset="0"/>
              <a:buNone/>
            </a:pPr>
            <a:endParaRPr lang="en-US" dirty="0"/>
          </a:p>
          <a:p>
            <a:pPr>
              <a:lnSpc>
                <a:spcPct val="115000"/>
              </a:lnSpc>
              <a:spcAft>
                <a:spcPts val="800"/>
              </a:spcAft>
            </a:pPr>
            <a:r>
              <a:rPr lang="en-US" dirty="0"/>
              <a:t>Click to show the questions one-by-one. Ask learners: </a:t>
            </a:r>
            <a:endParaRPr lang="en-US" dirty="0">
              <a:ea typeface="Calibri"/>
              <a:cs typeface="Calibri"/>
            </a:endParaRPr>
          </a:p>
          <a:p>
            <a:pPr marL="171450" indent="-171450">
              <a:lnSpc>
                <a:spcPct val="115000"/>
              </a:lnSpc>
              <a:spcAft>
                <a:spcPts val="800"/>
              </a:spcAft>
              <a:buFont typeface="Arial" panose="020B0604020202020204" pitchFamily="34" charset="0"/>
              <a:buChar char="•"/>
            </a:pPr>
            <a:r>
              <a:rPr lang="en-US" dirty="0"/>
              <a:t>When do you need to call in sick?</a:t>
            </a:r>
          </a:p>
          <a:p>
            <a:pPr marL="171450" indent="-171450">
              <a:lnSpc>
                <a:spcPct val="115000"/>
              </a:lnSpc>
              <a:spcAft>
                <a:spcPts val="800"/>
              </a:spcAft>
              <a:buFont typeface="Arial" panose="020B0604020202020204" pitchFamily="34" charset="0"/>
              <a:buChar char="•"/>
            </a:pPr>
            <a:r>
              <a:rPr lang="en-US" dirty="0"/>
              <a:t>How can you call in sick?</a:t>
            </a:r>
          </a:p>
          <a:p>
            <a:pPr marL="171450" indent="-171450">
              <a:lnSpc>
                <a:spcPct val="115000"/>
              </a:lnSpc>
              <a:spcAft>
                <a:spcPts val="800"/>
              </a:spcAft>
              <a:buFont typeface="Arial" panose="020B0604020202020204" pitchFamily="34" charset="0"/>
              <a:buChar char="•"/>
            </a:pPr>
            <a:r>
              <a:rPr lang="en-US" dirty="0"/>
              <a:t>What should you say when you call in sick?</a:t>
            </a:r>
          </a:p>
          <a:p>
            <a:pPr marL="171450" indent="-171450">
              <a:lnSpc>
                <a:spcPct val="115000"/>
              </a:lnSpc>
              <a:spcAft>
                <a:spcPts val="800"/>
              </a:spcAft>
              <a:buFont typeface="Arial" panose="020B0604020202020204" pitchFamily="34" charset="0"/>
              <a:buChar char="•"/>
            </a:pPr>
            <a:r>
              <a:rPr lang="en-US" dirty="0"/>
              <a:t>How soon should you call in sick?</a:t>
            </a:r>
          </a:p>
          <a:p>
            <a:pPr>
              <a:lnSpc>
                <a:spcPct val="115000"/>
              </a:lnSpc>
              <a:spcAft>
                <a:spcPts val="800"/>
              </a:spcAft>
            </a:pPr>
            <a:endParaRPr lang="en-US" dirty="0"/>
          </a:p>
          <a:p>
            <a:pPr>
              <a:lnSpc>
                <a:spcPct val="115000"/>
              </a:lnSpc>
              <a:spcAft>
                <a:spcPts val="800"/>
              </a:spcAft>
            </a:pPr>
            <a:r>
              <a:rPr lang="en-US" dirty="0"/>
              <a:t>Let learners know they can find answer to these questions in the workbook on page 14.</a:t>
            </a:r>
          </a:p>
          <a:p>
            <a:pPr>
              <a:lnSpc>
                <a:spcPct val="115000"/>
              </a:lnSpc>
              <a:spcAft>
                <a:spcPts val="800"/>
              </a:spcAft>
            </a:pPr>
            <a:endParaRPr lang="en-US" dirty="0"/>
          </a:p>
          <a:p>
            <a:pPr>
              <a:lnSpc>
                <a:spcPct val="115000"/>
              </a:lnSpc>
              <a:spcAft>
                <a:spcPts val="800"/>
              </a:spcAft>
            </a:pPr>
            <a:r>
              <a:rPr lang="en-US" dirty="0"/>
              <a:t>Ask learners to do task 1 on page 14 in the workbook.</a:t>
            </a:r>
          </a:p>
          <a:p>
            <a:pPr>
              <a:lnSpc>
                <a:spcPct val="115000"/>
              </a:lnSpc>
              <a:spcAft>
                <a:spcPts val="800"/>
              </a:spcAft>
            </a:pPr>
            <a:r>
              <a:rPr lang="en-US" dirty="0"/>
              <a:t>Do the first question together as a class.</a:t>
            </a:r>
          </a:p>
          <a:p>
            <a:pPr>
              <a:lnSpc>
                <a:spcPct val="115000"/>
              </a:lnSpc>
              <a:spcAft>
                <a:spcPts val="800"/>
              </a:spcAft>
            </a:pPr>
            <a:r>
              <a:rPr lang="en-US" dirty="0"/>
              <a:t>Give them 2-3 minutes to do the task. Ask them to share their answers with a partner, in a small group or as a class.</a:t>
            </a:r>
          </a:p>
          <a:p>
            <a:pPr>
              <a:lnSpc>
                <a:spcPct val="115000"/>
              </a:lnSpc>
              <a:spcAft>
                <a:spcPts val="800"/>
              </a:spcAft>
            </a:pPr>
            <a:endParaRPr lang="en-US" dirty="0"/>
          </a:p>
          <a:p>
            <a:pPr>
              <a:lnSpc>
                <a:spcPct val="115000"/>
              </a:lnSpc>
              <a:spcAft>
                <a:spcPts val="800"/>
              </a:spcAft>
            </a:pPr>
            <a:r>
              <a:rPr lang="en-US" dirty="0"/>
              <a:t>Read the scenario on page 15 to the class.</a:t>
            </a:r>
          </a:p>
          <a:p>
            <a:pPr>
              <a:lnSpc>
                <a:spcPct val="115000"/>
              </a:lnSpc>
              <a:spcAft>
                <a:spcPts val="800"/>
              </a:spcAft>
            </a:pPr>
            <a:r>
              <a:rPr lang="en-US" dirty="0"/>
              <a:t>Explain task 2. Ask learners to repeat back what they need to do.</a:t>
            </a:r>
          </a:p>
          <a:p>
            <a:pPr>
              <a:lnSpc>
                <a:spcPct val="115000"/>
              </a:lnSpc>
              <a:spcAft>
                <a:spcPts val="800"/>
              </a:spcAft>
            </a:pPr>
            <a:r>
              <a:rPr lang="en-US" dirty="0"/>
              <a:t>Give learners 5 minutes to do the task.</a:t>
            </a:r>
          </a:p>
          <a:p>
            <a:pPr>
              <a:lnSpc>
                <a:spcPct val="115000"/>
              </a:lnSpc>
              <a:spcAft>
                <a:spcPts val="800"/>
              </a:spcAft>
            </a:pPr>
            <a:r>
              <a:rPr lang="en-US" dirty="0"/>
              <a:t>Invite learners to share their answer with a partner, in a small group or as a class.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16</a:t>
            </a:fld>
            <a:endParaRPr lang="en-US"/>
          </a:p>
        </p:txBody>
      </p:sp>
    </p:spTree>
    <p:extLst>
      <p:ext uri="{BB962C8B-B14F-4D97-AF65-F5344CB8AC3E}">
        <p14:creationId xmlns:p14="http://schemas.microsoft.com/office/powerpoint/2010/main" val="1932321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17</a:t>
            </a:r>
          </a:p>
          <a:p>
            <a:endParaRPr lang="en-US" dirty="0"/>
          </a:p>
          <a:p>
            <a:r>
              <a:rPr lang="en-US" dirty="0"/>
              <a:t>Ask: </a:t>
            </a:r>
            <a:endParaRPr lang="en-US" dirty="0">
              <a:cs typeface="Calibri"/>
            </a:endParaRPr>
          </a:p>
          <a:p>
            <a:pPr marL="171450" indent="-171450">
              <a:buFontTx/>
              <a:buChar char="-"/>
            </a:pPr>
            <a:r>
              <a:rPr lang="en-US" dirty="0"/>
              <a:t>Is it easy or difficult for you to collaborate with others?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When is it hard to collaborate?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How does collaboration help?</a:t>
            </a:r>
          </a:p>
          <a:p>
            <a:endParaRPr lang="en-US" dirty="0"/>
          </a:p>
          <a:p>
            <a:r>
              <a:rPr lang="en-US" dirty="0"/>
              <a:t>Ask a few learners to share their answers.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first paragraph. Read out loud from the slide to the class. Ask them if they agree and if they have another example to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 the same steps for all 4 paragraphs.</a:t>
            </a:r>
          </a:p>
          <a:p>
            <a:endParaRPr lang="en-US" dirty="0"/>
          </a:p>
          <a:p>
            <a:r>
              <a:rPr lang="en-US" dirty="0"/>
              <a:t>Activity time: 10 minutes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17</a:t>
            </a:fld>
            <a:endParaRPr lang="en-US"/>
          </a:p>
        </p:txBody>
      </p:sp>
    </p:spTree>
    <p:extLst>
      <p:ext uri="{BB962C8B-B14F-4D97-AF65-F5344CB8AC3E}">
        <p14:creationId xmlns:p14="http://schemas.microsoft.com/office/powerpoint/2010/main" val="208843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pages 16 and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endParaRPr lang="en-CA"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indent="0">
              <a:buFontTx/>
              <a:buNone/>
            </a:pPr>
            <a:r>
              <a:rPr lang="en-CA" b="1" dirty="0"/>
              <a:t>Task </a:t>
            </a:r>
          </a:p>
          <a:p>
            <a:pPr marL="0" indent="0">
              <a:buFontTx/>
              <a:buNone/>
            </a:pPr>
            <a:r>
              <a:rPr lang="en-CA" b="0" dirty="0"/>
              <a:t>Ask a learner to read the instructions for the task. Then a</a:t>
            </a:r>
            <a:r>
              <a:rPr lang="en-CA" dirty="0"/>
              <a:t>sk the learners what they need to do, to check if they understood the instructions. Point out the first sentence that has been done as an example. Or give the learners 1 minute to read it to themselves. </a:t>
            </a:r>
          </a:p>
          <a:p>
            <a:pPr marL="0" indent="0">
              <a:buFontTx/>
              <a:buNone/>
            </a:pPr>
            <a:endParaRPr lang="en-CA" dirty="0"/>
          </a:p>
          <a:p>
            <a:pPr marL="0" indent="0">
              <a:buFontTx/>
              <a:buNone/>
            </a:pPr>
            <a:r>
              <a:rPr lang="en-CA" dirty="0"/>
              <a:t>Allow them 5 minutes to complete the task. </a:t>
            </a:r>
          </a:p>
          <a:p>
            <a:pPr marL="0" indent="0">
              <a:buFontTx/>
              <a:buNone/>
            </a:pPr>
            <a:endParaRPr lang="en-CA" dirty="0"/>
          </a:p>
          <a:p>
            <a:pPr marL="0" indent="0">
              <a:buFontTx/>
              <a:buNone/>
            </a:pPr>
            <a:r>
              <a:rPr lang="en-CA" dirty="0"/>
              <a:t>When the learners complete the task, ask them to share their ideas as a class or in pairs. </a:t>
            </a:r>
          </a:p>
          <a:p>
            <a:pPr marL="0" indent="0">
              <a:buFontTx/>
              <a:buNone/>
            </a:pPr>
            <a:endParaRPr lang="en-CA" dirty="0"/>
          </a:p>
          <a:p>
            <a:pPr marL="0" indent="0">
              <a:buFontTx/>
              <a:buNone/>
            </a:pPr>
            <a:r>
              <a:rPr lang="en-CA" b="1" dirty="0"/>
              <a:t>Reflect</a:t>
            </a:r>
            <a:endParaRPr lang="en-CA" dirty="0"/>
          </a:p>
          <a:p>
            <a:pPr marL="0" indent="0">
              <a:buFontTx/>
              <a:buNone/>
            </a:pPr>
            <a:endParaRPr lang="en-CA" dirty="0"/>
          </a:p>
          <a:p>
            <a:r>
              <a:rPr lang="en-US" dirty="0"/>
              <a:t>Allow the learners 5 minutes to think of answers to the reflection questions on page 18. Then ask them to work in pairs and discuss their answers.</a:t>
            </a:r>
          </a:p>
          <a:p>
            <a:r>
              <a:rPr lang="en-US" dirty="0"/>
              <a:t>They can use space in the workbook to write down their answers/ideas.</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18</a:t>
            </a:fld>
            <a:endParaRPr lang="en-US"/>
          </a:p>
        </p:txBody>
      </p:sp>
    </p:spTree>
    <p:extLst>
      <p:ext uri="{BB962C8B-B14F-4D97-AF65-F5344CB8AC3E}">
        <p14:creationId xmlns:p14="http://schemas.microsoft.com/office/powerpoint/2010/main" val="2911009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 18</a:t>
            </a:r>
          </a:p>
          <a:p>
            <a:pPr marL="0" indent="0">
              <a:buFontTx/>
              <a:buNone/>
            </a:pPr>
            <a:endParaRPr lang="en-CA" dirty="0"/>
          </a:p>
          <a:p>
            <a:pPr marL="0" indent="0">
              <a:buFontTx/>
              <a:buNone/>
            </a:pPr>
            <a:r>
              <a:rPr lang="en-CA" dirty="0"/>
              <a:t>Ask:</a:t>
            </a:r>
          </a:p>
          <a:p>
            <a:r>
              <a:rPr lang="en-CA" dirty="0"/>
              <a:t>- What does "strategy"  mean?</a:t>
            </a:r>
            <a:endParaRPr lang="en-CA" dirty="0">
              <a:ea typeface="Calibri"/>
              <a:cs typeface="Calibri"/>
            </a:endParaRPr>
          </a:p>
          <a:p>
            <a:pPr marL="0" indent="0">
              <a:buFontTx/>
              <a:buNone/>
            </a:pPr>
            <a:endParaRPr lang="en-CA" dirty="0"/>
          </a:p>
          <a:p>
            <a:pPr marL="0" indent="0">
              <a:buFontTx/>
              <a:buNone/>
            </a:pPr>
            <a:r>
              <a:rPr lang="en-CA" dirty="0"/>
              <a:t>Click to show the vocabulary box for “strategy.” </a:t>
            </a:r>
          </a:p>
          <a:p>
            <a:pPr marL="0" indent="0">
              <a:buFontTx/>
              <a:buNone/>
            </a:pPr>
            <a:endParaRPr lang="en-CA" b="1" dirty="0"/>
          </a:p>
          <a:p>
            <a:pPr marL="0" indent="0">
              <a:buFontTx/>
              <a:buNone/>
            </a:pPr>
            <a:r>
              <a:rPr lang="en-CA" b="1" dirty="0"/>
              <a:t>Reflect</a:t>
            </a:r>
          </a:p>
          <a:p>
            <a:pPr marL="0" indent="0">
              <a:buFontTx/>
              <a:buNone/>
            </a:pPr>
            <a:r>
              <a:rPr lang="en-CA" b="0" dirty="0"/>
              <a:t>Allow the learners 5 minutes to reflect on the questions.</a:t>
            </a:r>
          </a:p>
          <a:p>
            <a:pPr marL="0" indent="0">
              <a:buFontTx/>
              <a:buNone/>
            </a:pPr>
            <a:r>
              <a:rPr lang="en-CA" b="0" dirty="0"/>
              <a:t>Ask the learners to share their thoughts as a class or in pairs. </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19</a:t>
            </a:fld>
            <a:endParaRPr lang="en-US"/>
          </a:p>
        </p:txBody>
      </p:sp>
    </p:spTree>
    <p:extLst>
      <p:ext uri="{BB962C8B-B14F-4D97-AF65-F5344CB8AC3E}">
        <p14:creationId xmlns:p14="http://schemas.microsoft.com/office/powerpoint/2010/main" val="372004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7A1D258-4312-4579-B35D-5408F216C435}" type="slidenum">
              <a:rPr lang="en-US" smtClean="0"/>
              <a:t>2</a:t>
            </a:fld>
            <a:endParaRPr lang="en-US"/>
          </a:p>
        </p:txBody>
      </p:sp>
    </p:spTree>
    <p:extLst>
      <p:ext uri="{BB962C8B-B14F-4D97-AF65-F5344CB8AC3E}">
        <p14:creationId xmlns:p14="http://schemas.microsoft.com/office/powerpoint/2010/main" val="261412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18-32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Strategies to complete tasks on time (page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Strategies to negotiate (page 26)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Strategy to make a good impression (page 28)</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 There are many strategies that can help you adapt more easily. You can choose the ones that work for you. Experts recommend you use different types of strategies. Why not try and see what happens! </a:t>
            </a:r>
          </a:p>
          <a:p>
            <a:pPr marL="0" indent="0">
              <a:buFontTx/>
              <a:buNone/>
            </a:pPr>
            <a:endParaRPr lang="en-CA" b="0" dirty="0"/>
          </a:p>
          <a:p>
            <a:pPr marL="0" indent="0">
              <a:buFontTx/>
              <a:buNone/>
            </a:pPr>
            <a:r>
              <a:rPr lang="en-CA" b="0" dirty="0"/>
              <a:t>Say: </a:t>
            </a:r>
          </a:p>
          <a:p>
            <a:pPr marL="171450" indent="-171450">
              <a:buFontTx/>
              <a:buChar char="-"/>
            </a:pPr>
            <a:r>
              <a:rPr lang="en-CA" b="0" dirty="0"/>
              <a:t>These are the strategies we will explore and </a:t>
            </a:r>
            <a:r>
              <a:rPr lang="en-CA" dirty="0"/>
              <a:t>practise</a:t>
            </a:r>
            <a:r>
              <a:rPr lang="en-CA" b="0" dirty="0"/>
              <a:t> in this section:</a:t>
            </a:r>
            <a:endParaRPr lang="en-CA" b="0" dirty="0">
              <a:ea typeface="Calibri"/>
              <a:cs typeface="Calibri"/>
            </a:endParaRPr>
          </a:p>
          <a:p>
            <a:pPr marL="171450" indent="-171450">
              <a:buFont typeface="Arial" panose="020B0604020202020204" pitchFamily="34" charset="0"/>
              <a:buChar char="•"/>
            </a:pPr>
            <a:r>
              <a:rPr lang="en-CA" b="0" dirty="0"/>
              <a:t>Click to show the first set: Strategies to complete tasks (on time)</a:t>
            </a:r>
          </a:p>
          <a:p>
            <a:pPr marL="171450" indent="-171450">
              <a:buFont typeface="Arial" panose="020B0604020202020204" pitchFamily="34" charset="0"/>
              <a:buChar char="•"/>
            </a:pPr>
            <a:r>
              <a:rPr lang="en-CA" b="0" dirty="0"/>
              <a:t>Click to show the second set: Strategies to negotiate (timelines and solutions)</a:t>
            </a:r>
          </a:p>
          <a:p>
            <a:pPr marL="171450" indent="-171450">
              <a:buFont typeface="Arial" panose="020B0604020202020204" pitchFamily="34" charset="0"/>
              <a:buChar char="•"/>
            </a:pPr>
            <a:r>
              <a:rPr lang="en-CA" b="0" dirty="0"/>
              <a:t>Click to show the third set: Strategy to make a good impression on others</a:t>
            </a:r>
          </a:p>
          <a:p>
            <a:pPr marL="0" indent="0">
              <a:buFontTx/>
              <a:buNone/>
            </a:pPr>
            <a:endParaRPr lang="en-CA" b="0" dirty="0"/>
          </a:p>
          <a:p>
            <a:pPr marL="171450" indent="-171450">
              <a:buFontTx/>
              <a:buChar char="-"/>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20</a:t>
            </a:fld>
            <a:endParaRPr lang="en-US"/>
          </a:p>
        </p:txBody>
      </p:sp>
    </p:spTree>
    <p:extLst>
      <p:ext uri="{BB962C8B-B14F-4D97-AF65-F5344CB8AC3E}">
        <p14:creationId xmlns:p14="http://schemas.microsoft.com/office/powerpoint/2010/main" val="1469912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19</a:t>
            </a:r>
          </a:p>
          <a:p>
            <a:pPr marL="0" indent="0">
              <a:buFontTx/>
              <a:buNone/>
            </a:pPr>
            <a:endParaRPr lang="en-CA" b="0" dirty="0"/>
          </a:p>
          <a:p>
            <a:pPr marL="0" indent="0">
              <a:buFontTx/>
              <a:buNone/>
            </a:pPr>
            <a:r>
              <a:rPr lang="en-CA" b="0" dirty="0"/>
              <a:t>Discuss the reflection questions with the whole class</a:t>
            </a:r>
          </a:p>
          <a:p>
            <a:pPr marL="0" indent="0">
              <a:buFontTx/>
              <a:buNone/>
            </a:pPr>
            <a:r>
              <a:rPr lang="en-CA" b="0" dirty="0"/>
              <a:t>After some of the learners share their ideas/answer ask all learners to reflect on the questions on their own and write down their answers/ideas in the space provided in the workbook.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Allow the learners 5-6 minutes to complete the task.</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21</a:t>
            </a:fld>
            <a:endParaRPr lang="en-US"/>
          </a:p>
        </p:txBody>
      </p:sp>
    </p:spTree>
    <p:extLst>
      <p:ext uri="{BB962C8B-B14F-4D97-AF65-F5344CB8AC3E}">
        <p14:creationId xmlns:p14="http://schemas.microsoft.com/office/powerpoint/2010/main" val="275529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20</a:t>
            </a:r>
          </a:p>
          <a:p>
            <a:pPr marL="0" indent="0">
              <a:buFontTx/>
              <a:buNone/>
            </a:pPr>
            <a:endParaRPr lang="en-CA" b="0" dirty="0"/>
          </a:p>
          <a:p>
            <a:pPr marL="0" indent="0">
              <a:buFontTx/>
              <a:buNone/>
            </a:pPr>
            <a:r>
              <a:rPr lang="en-CA" b="0" dirty="0"/>
              <a:t>Read the strategies from the slide</a:t>
            </a:r>
          </a:p>
          <a:p>
            <a:pPr marL="0" indent="0">
              <a:buFontTx/>
              <a:buNone/>
            </a:pPr>
            <a:endParaRPr lang="en-CA" b="0" dirty="0"/>
          </a:p>
          <a:p>
            <a:pPr marL="0" indent="0">
              <a:buFontTx/>
              <a:buNone/>
            </a:pPr>
            <a:r>
              <a:rPr lang="en-CA" b="0" dirty="0"/>
              <a:t>Ask learners:</a:t>
            </a:r>
          </a:p>
          <a:p>
            <a:pPr marL="171450" indent="-171450">
              <a:buFontTx/>
              <a:buChar char="-"/>
            </a:pPr>
            <a:r>
              <a:rPr lang="en-CA" b="0" dirty="0"/>
              <a:t>Why are these </a:t>
            </a:r>
            <a:r>
              <a:rPr lang="en-CA" dirty="0"/>
              <a:t>steps presented</a:t>
            </a:r>
            <a:r>
              <a:rPr lang="en-CA" b="0" dirty="0"/>
              <a:t> in this way?</a:t>
            </a:r>
            <a:endParaRPr lang="en-CA" b="0" dirty="0">
              <a:ea typeface="Calibri"/>
              <a:cs typeface="Calibri"/>
            </a:endParaRPr>
          </a:p>
          <a:p>
            <a:pPr marL="171450" indent="-171450">
              <a:buFontTx/>
              <a:buChar char="-"/>
            </a:pPr>
            <a:r>
              <a:rPr lang="en-CA" dirty="0"/>
              <a:t>What do</a:t>
            </a:r>
            <a:r>
              <a:rPr lang="en-CA" b="0" dirty="0"/>
              <a:t> we call this way of presenting information?</a:t>
            </a:r>
            <a:endParaRPr lang="en-CA" b="0" dirty="0">
              <a:ea typeface="Calibri" panose="020F0502020204030204"/>
              <a:cs typeface="Calibri" panose="020F0502020204030204"/>
            </a:endParaRPr>
          </a:p>
          <a:p>
            <a:pPr marL="171450" indent="-171450">
              <a:buFontTx/>
              <a:buChar char="-"/>
            </a:pPr>
            <a:endParaRPr lang="en-CA" b="0" dirty="0"/>
          </a:p>
          <a:p>
            <a:pPr marL="0" indent="0">
              <a:buFontTx/>
              <a:buNone/>
            </a:pPr>
            <a:r>
              <a:rPr lang="en-CA" b="0" dirty="0">
                <a:latin typeface="+mn-lt"/>
              </a:rPr>
              <a:t>Follow up with an explanation of what a flow chart is. A flow chart is a graphical/visual representation of </a:t>
            </a:r>
            <a:r>
              <a:rPr lang="en-US" sz="1200" b="0" i="0" dirty="0">
                <a:solidFill>
                  <a:srgbClr val="111111"/>
                </a:solidFill>
                <a:effectLst/>
                <a:latin typeface="+mn-lt"/>
              </a:rPr>
              <a:t>sequence of movements or actions or steps.</a:t>
            </a:r>
          </a:p>
          <a:p>
            <a:pPr marL="0" indent="0">
              <a:buFontTx/>
              <a:buNone/>
            </a:pPr>
            <a:r>
              <a:rPr lang="en-US" sz="1200" b="0" i="0" dirty="0">
                <a:solidFill>
                  <a:srgbClr val="111111"/>
                </a:solidFill>
                <a:effectLst/>
                <a:latin typeface="+mn-lt"/>
              </a:rPr>
              <a:t>Say:</a:t>
            </a:r>
          </a:p>
          <a:p>
            <a:r>
              <a:rPr lang="en-US" sz="1200" b="0" i="0" dirty="0">
                <a:solidFill>
                  <a:srgbClr val="111111"/>
                </a:solidFill>
                <a:effectLst/>
                <a:latin typeface="+mn-lt"/>
              </a:rPr>
              <a:t>- Flow charts are often used in the workplace when there is a process that needs to be explained or </a:t>
            </a:r>
            <a:r>
              <a:rPr lang="en-US" dirty="0">
                <a:solidFill>
                  <a:srgbClr val="111111"/>
                </a:solidFill>
              </a:rPr>
              <a:t>a series</a:t>
            </a:r>
            <a:r>
              <a:rPr lang="en-US" sz="1200" b="0" i="0" dirty="0">
                <a:solidFill>
                  <a:srgbClr val="111111"/>
                </a:solidFill>
                <a:effectLst/>
                <a:latin typeface="+mn-lt"/>
              </a:rPr>
              <a:t> of steps/actions that need to be </a:t>
            </a:r>
            <a:r>
              <a:rPr lang="en-CA" sz="1200" b="0" i="0" dirty="0">
                <a:solidFill>
                  <a:srgbClr val="111111"/>
                </a:solidFill>
                <a:effectLst/>
                <a:latin typeface="+mn-lt"/>
              </a:rPr>
              <a:t>taken in certain order.</a:t>
            </a:r>
          </a:p>
          <a:p>
            <a:pPr marL="0" indent="0">
              <a:buFontTx/>
              <a:buNone/>
            </a:pPr>
            <a:endParaRPr lang="en-CA" b="0" i="0" dirty="0">
              <a:solidFill>
                <a:srgbClr val="111111"/>
              </a:solidFill>
              <a:effectLst/>
              <a:latin typeface="Arial" panose="020B0604020202020204" pitchFamily="34" charset="0"/>
            </a:endParaRP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22</a:t>
            </a:fld>
            <a:endParaRPr lang="en-US"/>
          </a:p>
        </p:txBody>
      </p:sp>
    </p:spTree>
    <p:extLst>
      <p:ext uri="{BB962C8B-B14F-4D97-AF65-F5344CB8AC3E}">
        <p14:creationId xmlns:p14="http://schemas.microsoft.com/office/powerpoint/2010/main" val="102035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pPr marL="0" indent="0">
              <a:buFontTx/>
              <a:buNone/>
            </a:pPr>
            <a:r>
              <a:rPr lang="en-CA" dirty="0"/>
              <a:t>Workbook, page 20</a:t>
            </a:r>
          </a:p>
          <a:p>
            <a:pPr marL="0" indent="0">
              <a:buFontTx/>
              <a:buNone/>
            </a:pPr>
            <a:endParaRPr lang="en-CA" b="0" dirty="0"/>
          </a:p>
          <a:p>
            <a:pPr marL="0" indent="0">
              <a:buFontTx/>
              <a:buNone/>
            </a:pPr>
            <a:r>
              <a:rPr lang="en-CA" b="0" dirty="0"/>
              <a:t>Ask a learner to read out loud </a:t>
            </a:r>
            <a:r>
              <a:rPr lang="en-CA" b="0" dirty="0" err="1"/>
              <a:t>Oluwa’s</a:t>
            </a:r>
            <a:r>
              <a:rPr lang="en-CA" b="0" dirty="0"/>
              <a:t> main task.</a:t>
            </a:r>
          </a:p>
          <a:p>
            <a:pPr marL="0" indent="0">
              <a:buFontTx/>
              <a:buNone/>
            </a:pPr>
            <a:r>
              <a:rPr lang="en-CA" b="0" dirty="0"/>
              <a:t>Ask the class:</a:t>
            </a:r>
          </a:p>
          <a:p>
            <a:pPr marL="171450" indent="-171450">
              <a:buFontTx/>
              <a:buChar char="-"/>
            </a:pPr>
            <a:r>
              <a:rPr lang="en-CA" b="0" dirty="0"/>
              <a:t>What are some smaller tasks that </a:t>
            </a:r>
            <a:r>
              <a:rPr lang="en-CA" b="0" dirty="0" err="1"/>
              <a:t>Oluwa</a:t>
            </a:r>
            <a:r>
              <a:rPr lang="en-CA" b="0" dirty="0"/>
              <a:t> needs to do to complete this main task?</a:t>
            </a:r>
          </a:p>
          <a:p>
            <a:pPr marL="0" indent="0">
              <a:buFontTx/>
              <a:buNone/>
            </a:pPr>
            <a:r>
              <a:rPr lang="en-CA" b="0" dirty="0"/>
              <a:t>Allow a few minutes for brainstorming.</a:t>
            </a:r>
          </a:p>
          <a:p>
            <a:pPr marL="0" indent="0">
              <a:buFontTx/>
              <a:buNone/>
            </a:pPr>
            <a:endParaRPr lang="en-CA" b="0" dirty="0"/>
          </a:p>
          <a:p>
            <a:pPr marL="0" indent="0">
              <a:buFontTx/>
              <a:buNone/>
            </a:pPr>
            <a:r>
              <a:rPr lang="en-CA" b="0" dirty="0"/>
              <a:t>Click to show </a:t>
            </a:r>
            <a:r>
              <a:rPr lang="en-CA" b="0" dirty="0" err="1"/>
              <a:t>Oluwa’s</a:t>
            </a:r>
            <a:r>
              <a:rPr lang="en-CA" b="0" dirty="0"/>
              <a:t> task breakdown.</a:t>
            </a:r>
          </a:p>
          <a:p>
            <a:pPr marL="0" indent="0">
              <a:buFontTx/>
              <a:buNone/>
            </a:pPr>
            <a:endParaRPr lang="en-CA" b="0" dirty="0"/>
          </a:p>
          <a:p>
            <a:r>
              <a:rPr lang="en-CA" b="0" dirty="0"/>
              <a:t>Before moving on </a:t>
            </a:r>
            <a:r>
              <a:rPr lang="en-CA" dirty="0"/>
              <a:t>to the</a:t>
            </a:r>
            <a:r>
              <a:rPr lang="en-CA" b="0" dirty="0"/>
              <a:t> next slide, ask learners if they remember what the next step is.</a:t>
            </a:r>
            <a:endParaRPr lang="en-CA" b="0" dirty="0">
              <a:ea typeface="Calibri"/>
              <a:cs typeface="Calibri"/>
            </a:endParaRPr>
          </a:p>
          <a:p>
            <a:pPr marL="0" indent="0">
              <a:buFontTx/>
              <a:buNone/>
            </a:pPr>
            <a:endParaRPr lang="en-CA" b="0" dirty="0"/>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23</a:t>
            </a:fld>
            <a:endParaRPr lang="en-US"/>
          </a:p>
        </p:txBody>
      </p:sp>
    </p:spTree>
    <p:extLst>
      <p:ext uri="{BB962C8B-B14F-4D97-AF65-F5344CB8AC3E}">
        <p14:creationId xmlns:p14="http://schemas.microsoft.com/office/powerpoint/2010/main" val="16437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22</a:t>
            </a:r>
          </a:p>
          <a:p>
            <a:pPr marL="0" indent="0">
              <a:buFontTx/>
              <a:buNone/>
            </a:pPr>
            <a:endParaRPr lang="en-CA" b="0" dirty="0"/>
          </a:p>
          <a:p>
            <a:pPr marL="0" indent="0">
              <a:buFontTx/>
              <a:buNone/>
            </a:pPr>
            <a:r>
              <a:rPr lang="en-CA" b="0" dirty="0"/>
              <a:t>Ask learners to read information about to-do lists on page 22 of their workbooks.</a:t>
            </a:r>
          </a:p>
          <a:p>
            <a:pPr marL="0" indent="0">
              <a:buFontTx/>
              <a:buNone/>
            </a:pPr>
            <a:r>
              <a:rPr lang="en-CA" b="0" dirty="0"/>
              <a:t>Discuss with learners what </a:t>
            </a:r>
            <a:r>
              <a:rPr lang="en-CA" dirty="0"/>
              <a:t>the</a:t>
            </a:r>
            <a:r>
              <a:rPr lang="en-CA" b="0" dirty="0"/>
              <a:t> main parts of a to-do list are and how to use it.</a:t>
            </a:r>
            <a:endParaRPr lang="en-CA" b="0" dirty="0">
              <a:ea typeface="Calibri"/>
              <a:cs typeface="Calibri"/>
            </a:endParaRPr>
          </a:p>
          <a:p>
            <a:pPr marL="0" indent="0">
              <a:buFontTx/>
              <a:buNone/>
            </a:pPr>
            <a:endParaRPr lang="en-CA" b="0" dirty="0"/>
          </a:p>
          <a:p>
            <a:pPr>
              <a:lnSpc>
                <a:spcPct val="115000"/>
              </a:lnSpc>
              <a:spcAft>
                <a:spcPts val="400"/>
              </a:spcAft>
            </a:pPr>
            <a:r>
              <a:rPr lang="en-CA" sz="1200" b="1" dirty="0">
                <a:solidFill>
                  <a:srgbClr val="000000"/>
                </a:solidFill>
                <a:effectLst/>
                <a:latin typeface="Calibri" panose="020F0502020204030204" pitchFamily="34" charset="0"/>
                <a:ea typeface="Yu Gothic Light" panose="020B0300000000000000" pitchFamily="34" charset="-128"/>
              </a:rPr>
              <a:t>Parts of a to-do list</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4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To-do lists are like tables. They have columns (from top to bottom). </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4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Columns have headings. In the to-do list below, the headings are: “</a:t>
            </a:r>
            <a:r>
              <a:rPr lang="en-CA" sz="1200" b="1" dirty="0">
                <a:solidFill>
                  <a:srgbClr val="000000"/>
                </a:solidFill>
                <a:effectLst/>
                <a:latin typeface="Calibri" panose="020F0502020204030204" pitchFamily="34" charset="0"/>
                <a:ea typeface="Yu Gothic Light" panose="020B0300000000000000" pitchFamily="34" charset="-128"/>
              </a:rPr>
              <a:t>Done</a:t>
            </a:r>
            <a:r>
              <a:rPr lang="en-CA" sz="1200" dirty="0">
                <a:solidFill>
                  <a:srgbClr val="000000"/>
                </a:solidFill>
                <a:effectLst/>
                <a:latin typeface="Calibri" panose="020F0502020204030204" pitchFamily="34" charset="0"/>
                <a:ea typeface="Yu Gothic Light" panose="020B0300000000000000" pitchFamily="34" charset="-128"/>
              </a:rPr>
              <a:t>”, “</a:t>
            </a:r>
            <a:r>
              <a:rPr lang="en-CA" sz="1200" b="1" dirty="0">
                <a:solidFill>
                  <a:srgbClr val="000000"/>
                </a:solidFill>
                <a:effectLst/>
                <a:latin typeface="Calibri" panose="020F0502020204030204" pitchFamily="34" charset="0"/>
                <a:ea typeface="Yu Gothic Light" panose="020B0300000000000000" pitchFamily="34" charset="-128"/>
              </a:rPr>
              <a:t>To do</a:t>
            </a:r>
            <a:r>
              <a:rPr lang="en-CA" sz="1200" dirty="0">
                <a:solidFill>
                  <a:srgbClr val="000000"/>
                </a:solidFill>
                <a:effectLst/>
                <a:latin typeface="Calibri" panose="020F0502020204030204" pitchFamily="34" charset="0"/>
                <a:ea typeface="Yu Gothic Light" panose="020B0300000000000000" pitchFamily="34" charset="-128"/>
              </a:rPr>
              <a:t>”, and “</a:t>
            </a:r>
            <a:r>
              <a:rPr lang="en-CA" sz="1200" b="1" dirty="0">
                <a:solidFill>
                  <a:srgbClr val="000000"/>
                </a:solidFill>
                <a:effectLst/>
                <a:latin typeface="Calibri" panose="020F0502020204030204" pitchFamily="34" charset="0"/>
                <a:ea typeface="Yu Gothic Light" panose="020B0300000000000000" pitchFamily="34" charset="-128"/>
              </a:rPr>
              <a:t>Deadline</a:t>
            </a:r>
            <a:r>
              <a:rPr lang="en-CA" sz="1200" dirty="0">
                <a:solidFill>
                  <a:srgbClr val="000000"/>
                </a:solidFill>
                <a:effectLst/>
                <a:latin typeface="Calibri" panose="020F0502020204030204" pitchFamily="34" charset="0"/>
                <a:ea typeface="Yu Gothic Light" panose="020B0300000000000000" pitchFamily="34" charset="-128"/>
              </a:rPr>
              <a:t>”.</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6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To-do lists have rows (from left to right). Information in a row is connected. You can see all you need to know about a task. You can see its deadline and if it is done. </a:t>
            </a:r>
            <a:endParaRPr lang="en-US" sz="1200" dirty="0">
              <a:solidFill>
                <a:srgbClr val="000000"/>
              </a:solidFill>
              <a:effectLst/>
              <a:latin typeface="Calibri" panose="020F0502020204030204" pitchFamily="34" charset="0"/>
              <a:ea typeface="Yu Gothic Light" panose="020B0300000000000000" pitchFamily="34" charset="-128"/>
            </a:endParaRPr>
          </a:p>
          <a:p>
            <a:pPr>
              <a:lnSpc>
                <a:spcPct val="115000"/>
              </a:lnSpc>
              <a:spcBef>
                <a:spcPts val="1200"/>
              </a:spcBef>
              <a:spcAft>
                <a:spcPts val="400"/>
              </a:spcAft>
            </a:pPr>
            <a:r>
              <a:rPr lang="en-CA" sz="1200" b="1" dirty="0">
                <a:solidFill>
                  <a:srgbClr val="000000"/>
                </a:solidFill>
                <a:effectLst/>
                <a:latin typeface="Calibri" panose="020F0502020204030204" pitchFamily="34" charset="0"/>
                <a:ea typeface="Yu Gothic Light" panose="020B0300000000000000" pitchFamily="34" charset="-128"/>
              </a:rPr>
              <a:t>How to use a to-do list</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4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Under “</a:t>
            </a:r>
            <a:r>
              <a:rPr lang="en-CA" sz="1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To do</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write the tasks that you need to complete</a:t>
            </a:r>
            <a:r>
              <a:rPr lang="en-CA" sz="1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4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Under “</a:t>
            </a:r>
            <a:r>
              <a:rPr lang="en-CA" sz="12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Deadline</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write the due date for each task. </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6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When you complete a task, check the box (</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r>
              <a:rPr lang="en-CA" sz="1200" dirty="0">
                <a:solidFill>
                  <a:srgbClr val="000000"/>
                </a:solidFill>
                <a:effectLst/>
                <a:latin typeface="Calibri" panose="020F0502020204030204" pitchFamily="34" charset="0"/>
                <a:ea typeface="Yu Gothic Light" panose="020B0300000000000000" pitchFamily="34" charset="-128"/>
              </a:rPr>
              <a:t>under “</a:t>
            </a:r>
            <a:r>
              <a:rPr lang="en-CA" sz="1200" b="1" dirty="0">
                <a:solidFill>
                  <a:srgbClr val="000000"/>
                </a:solidFill>
                <a:effectLst/>
                <a:latin typeface="Calibri" panose="020F0502020204030204" pitchFamily="34" charset="0"/>
                <a:ea typeface="Yu Gothic Light" panose="020B0300000000000000" pitchFamily="34" charset="-128"/>
              </a:rPr>
              <a:t>Done</a:t>
            </a:r>
            <a:r>
              <a:rPr lang="en-CA" sz="1200" dirty="0">
                <a:solidFill>
                  <a:srgbClr val="000000"/>
                </a:solidFill>
                <a:effectLst/>
                <a:latin typeface="Calibri" panose="020F0502020204030204" pitchFamily="34" charset="0"/>
                <a:ea typeface="Yu Gothic Light" panose="020B0300000000000000" pitchFamily="34" charset="-128"/>
              </a:rPr>
              <a:t>”</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p>
          <a:p>
            <a:pPr marL="342900" lvl="0" indent="-342900">
              <a:lnSpc>
                <a:spcPct val="115000"/>
              </a:lnSpc>
              <a:spcAft>
                <a:spcPts val="600"/>
              </a:spcAft>
              <a:buFont typeface="Symbol" panose="05050102010706020507" pitchFamily="18" charset="2"/>
              <a:buChar char=""/>
            </a:pPr>
            <a:endPar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lvl="0" indent="0">
              <a:lnSpc>
                <a:spcPct val="115000"/>
              </a:lnSpc>
              <a:spcAft>
                <a:spcPts val="600"/>
              </a:spcAft>
              <a:buFont typeface="Symbol" panose="05050102010706020507" pitchFamily="18" charset="2"/>
              <a:buNone/>
            </a:pP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Go over the task </a:t>
            </a:r>
            <a:r>
              <a:rPr lang="en-CA" sz="1200" dirty="0" err="1">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Oluwa</a:t>
            </a:r>
            <a:r>
              <a:rPr lang="en-CA" sz="120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has to do and talk to the learners about her approach. </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r>
              <a:rPr lang="en-CA" b="0" dirty="0"/>
              <a:t>Skill building – Numeracy:</a:t>
            </a:r>
          </a:p>
          <a:p>
            <a:pPr marL="0" indent="0">
              <a:buFontTx/>
              <a:buNone/>
            </a:pPr>
            <a:r>
              <a:rPr lang="en-CA" b="0" dirty="0"/>
              <a:t>When talking about how </a:t>
            </a:r>
            <a:r>
              <a:rPr lang="en-CA" b="0" dirty="0" err="1"/>
              <a:t>Oluwa</a:t>
            </a:r>
            <a:r>
              <a:rPr lang="en-CA" b="0" dirty="0"/>
              <a:t> has divided her tasks over the course of 6 days, show learners how she calculated this:</a:t>
            </a:r>
          </a:p>
          <a:p>
            <a:pPr marL="0" indent="0">
              <a:buFontTx/>
              <a:buNone/>
            </a:pPr>
            <a:r>
              <a:rPr lang="en-CA" b="0" dirty="0"/>
              <a:t>30 jobs total</a:t>
            </a:r>
          </a:p>
          <a:p>
            <a:pPr marL="0" indent="0">
              <a:buFontTx/>
              <a:buNone/>
            </a:pPr>
            <a:r>
              <a:rPr lang="en-CA" b="0" dirty="0"/>
              <a:t>6 days to apply for all of them</a:t>
            </a:r>
          </a:p>
          <a:p>
            <a:pPr marL="0" indent="0">
              <a:buFontTx/>
              <a:buNone/>
            </a:pPr>
            <a:r>
              <a:rPr lang="en-CA" b="0" dirty="0"/>
              <a:t>30/6 = 5</a:t>
            </a:r>
          </a:p>
          <a:p>
            <a:pPr marL="0" indent="0">
              <a:buFontTx/>
              <a:buNone/>
            </a:pPr>
            <a:endParaRPr lang="en-CA" b="0" dirty="0"/>
          </a:p>
          <a:p>
            <a:pPr marL="0" indent="0">
              <a:buFontTx/>
              <a:buNone/>
            </a:pPr>
            <a:r>
              <a:rPr lang="en-CA" b="0" dirty="0"/>
              <a:t>If your learners are struggling with numeracy, you can bring in more numeracy/calculation practise here.</a:t>
            </a:r>
          </a:p>
          <a:p>
            <a:pPr marL="0" indent="0">
              <a:buFontTx/>
              <a:buNone/>
            </a:pPr>
            <a:endParaRPr lang="en-CA" b="0" dirty="0"/>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24</a:t>
            </a:fld>
            <a:endParaRPr lang="en-US"/>
          </a:p>
        </p:txBody>
      </p:sp>
    </p:spTree>
    <p:extLst>
      <p:ext uri="{BB962C8B-B14F-4D97-AF65-F5344CB8AC3E}">
        <p14:creationId xmlns:p14="http://schemas.microsoft.com/office/powerpoint/2010/main" val="174295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22</a:t>
            </a:r>
          </a:p>
          <a:p>
            <a:pPr marL="0" indent="0">
              <a:buFontTx/>
              <a:buNone/>
            </a:pPr>
            <a:endParaRPr lang="en-CA" b="0" dirty="0"/>
          </a:p>
          <a:p>
            <a:pPr marL="0" indent="0">
              <a:buFontTx/>
              <a:buNone/>
            </a:pPr>
            <a:r>
              <a:rPr lang="en-CA" b="0" dirty="0"/>
              <a:t>Discuss with learners steps to set up deadlines:</a:t>
            </a:r>
          </a:p>
          <a:p>
            <a:pPr>
              <a:lnSpc>
                <a:spcPct val="115000"/>
              </a:lnSpc>
              <a:spcAft>
                <a:spcPts val="800"/>
              </a:spcAft>
              <a:tabLst>
                <a:tab pos="1221740" algn="l"/>
                <a:tab pos="1546860" algn="l"/>
              </a:tabLst>
            </a:pPr>
            <a:endParaRPr lang="en-CA" sz="1800" b="1" dirty="0">
              <a:solidFill>
                <a:srgbClr val="000000"/>
              </a:solidFill>
              <a:effectLst/>
              <a:latin typeface="Calibri" panose="020F0502020204030204" pitchFamily="34" charset="0"/>
              <a:ea typeface="Yu Gothic Light" panose="020B0300000000000000" pitchFamily="34" charset="-128"/>
            </a:endParaRPr>
          </a:p>
          <a:p>
            <a:pPr>
              <a:lnSpc>
                <a:spcPct val="115000"/>
              </a:lnSpc>
              <a:spcAft>
                <a:spcPts val="800"/>
              </a:spcAft>
              <a:tabLst>
                <a:tab pos="1221740" algn="l"/>
                <a:tab pos="1546860" algn="l"/>
              </a:tabLst>
            </a:pPr>
            <a:r>
              <a:rPr lang="en-CA" sz="1200" b="1" dirty="0">
                <a:solidFill>
                  <a:srgbClr val="000000"/>
                </a:solidFill>
                <a:effectLst/>
                <a:latin typeface="+mn-lt"/>
                <a:ea typeface="Yu Gothic Light" panose="020B0300000000000000" pitchFamily="34" charset="-128"/>
              </a:rPr>
              <a:t>How to set deadlines</a:t>
            </a:r>
            <a:endParaRPr lang="en-US" sz="1200" dirty="0">
              <a:solidFill>
                <a:srgbClr val="000000"/>
              </a:solidFill>
              <a:effectLst/>
              <a:latin typeface="+mn-lt"/>
              <a:ea typeface="Yu Gothic Light" panose="020B0300000000000000" pitchFamily="34" charset="-128"/>
            </a:endParaRPr>
          </a:p>
          <a:p>
            <a:pPr marL="342900" lvl="0" indent="-342900">
              <a:lnSpc>
                <a:spcPct val="115000"/>
              </a:lnSpc>
              <a:spcAft>
                <a:spcPts val="800"/>
              </a:spcAft>
              <a:buFont typeface="+mj-lt"/>
              <a:buAutoNum type="arabicPeriod"/>
            </a:pPr>
            <a:r>
              <a:rPr lang="en-CA" sz="1200" dirty="0">
                <a:solidFill>
                  <a:srgbClr val="000000"/>
                </a:solidFill>
                <a:effectLst/>
                <a:latin typeface="+mn-lt"/>
                <a:ea typeface="Yu Gothic Light" panose="020B0300000000000000" pitchFamily="34" charset="-128"/>
              </a:rPr>
              <a:t>Count the small tasks you need to complete. </a:t>
            </a:r>
            <a:endParaRPr lang="en-US" sz="1200" dirty="0">
              <a:solidFill>
                <a:srgbClr val="000000"/>
              </a:solidFill>
              <a:effectLst/>
              <a:latin typeface="+mn-lt"/>
              <a:ea typeface="Yu Gothic Light" panose="020B0300000000000000" pitchFamily="34" charset="-128"/>
            </a:endParaRPr>
          </a:p>
          <a:p>
            <a:pPr marL="342900" lvl="0" indent="-342900">
              <a:lnSpc>
                <a:spcPct val="115000"/>
              </a:lnSpc>
              <a:spcAft>
                <a:spcPts val="800"/>
              </a:spcAft>
              <a:buFont typeface="+mj-lt"/>
              <a:buAutoNum type="arabicPeriod"/>
            </a:pPr>
            <a:r>
              <a:rPr lang="en-CA" sz="1200" dirty="0">
                <a:solidFill>
                  <a:srgbClr val="000000"/>
                </a:solidFill>
                <a:effectLst/>
                <a:latin typeface="+mn-lt"/>
                <a:ea typeface="Yu Gothic Light" panose="020B0300000000000000" pitchFamily="34" charset="-128"/>
              </a:rPr>
              <a:t>Count how many days you have to complete the tasks. </a:t>
            </a:r>
            <a:endParaRPr lang="en-US" sz="1200" dirty="0">
              <a:solidFill>
                <a:srgbClr val="000000"/>
              </a:solidFill>
              <a:effectLst/>
              <a:latin typeface="+mn-lt"/>
              <a:ea typeface="Yu Gothic Light" panose="020B0300000000000000" pitchFamily="34" charset="-128"/>
            </a:endParaRPr>
          </a:p>
          <a:p>
            <a:pPr marL="342900" lvl="0" indent="-342900">
              <a:lnSpc>
                <a:spcPct val="115000"/>
              </a:lnSpc>
              <a:spcAft>
                <a:spcPts val="800"/>
              </a:spcAft>
              <a:buFont typeface="+mj-lt"/>
              <a:buAutoNum type="arabicPeriod"/>
            </a:pPr>
            <a:r>
              <a:rPr lang="en-CA" sz="1200" dirty="0">
                <a:solidFill>
                  <a:srgbClr val="000000"/>
                </a:solidFill>
                <a:effectLst/>
                <a:latin typeface="+mn-lt"/>
                <a:ea typeface="Yu Gothic Light" panose="020B0300000000000000" pitchFamily="34" charset="-128"/>
              </a:rPr>
              <a:t>Divide the tasks over the days.</a:t>
            </a:r>
            <a:endParaRPr lang="en-US" sz="1200" dirty="0">
              <a:solidFill>
                <a:srgbClr val="000000"/>
              </a:solidFill>
              <a:effectLst/>
              <a:latin typeface="+mn-lt"/>
              <a:ea typeface="Yu Gothic Light" panose="020B0300000000000000" pitchFamily="34" charset="-128"/>
            </a:endParaRPr>
          </a:p>
          <a:p>
            <a:pPr marL="0" indent="0">
              <a:buFontTx/>
              <a:buNone/>
            </a:pPr>
            <a:endParaRPr lang="en-CA" b="0" dirty="0">
              <a:latin typeface="+mn-lt"/>
            </a:endParaRPr>
          </a:p>
          <a:p>
            <a:pPr marL="0" indent="0">
              <a:buFontTx/>
              <a:buNone/>
            </a:pPr>
            <a:r>
              <a:rPr lang="en-CA" b="0" dirty="0">
                <a:latin typeface="+mn-lt"/>
              </a:rPr>
              <a:t>Refer back to the numeracy skills used in the previous slide to divide the number of job applications over the period of 6 days.</a:t>
            </a:r>
          </a:p>
          <a:p>
            <a:pPr marL="0" indent="0">
              <a:buFontTx/>
              <a:buNone/>
            </a:pPr>
            <a:r>
              <a:rPr lang="en-CA" b="0" dirty="0">
                <a:latin typeface="+mn-lt"/>
              </a:rPr>
              <a:t>Ask students to use the same approach to set up deadlines for </a:t>
            </a:r>
            <a:r>
              <a:rPr lang="en-CA" b="0" dirty="0" err="1">
                <a:latin typeface="+mn-lt"/>
              </a:rPr>
              <a:t>Oluwa’s</a:t>
            </a:r>
            <a:r>
              <a:rPr lang="en-CA" b="0" dirty="0">
                <a:latin typeface="+mn-lt"/>
              </a:rPr>
              <a:t> tasks</a:t>
            </a:r>
          </a:p>
          <a:p>
            <a:pPr>
              <a:lnSpc>
                <a:spcPct val="115000"/>
              </a:lnSpc>
              <a:spcBef>
                <a:spcPts val="1200"/>
              </a:spcBef>
              <a:spcAft>
                <a:spcPts val="400"/>
              </a:spcAft>
            </a:pPr>
            <a:endParaRPr lang="en-CA" sz="1800" b="1" dirty="0">
              <a:solidFill>
                <a:srgbClr val="000000"/>
              </a:solidFill>
              <a:effectLst/>
              <a:latin typeface="+mn-lt"/>
              <a:ea typeface="Yu Gothic Light" panose="020B0300000000000000" pitchFamily="34" charset="-128"/>
              <a:cs typeface="Calibri" panose="020F0502020204030204" pitchFamily="34" charset="0"/>
            </a:endParaRPr>
          </a:p>
          <a:p>
            <a:pPr>
              <a:lnSpc>
                <a:spcPct val="115000"/>
              </a:lnSpc>
              <a:spcBef>
                <a:spcPts val="1200"/>
              </a:spcBef>
              <a:spcAft>
                <a:spcPts val="400"/>
              </a:spcAft>
            </a:pPr>
            <a:r>
              <a:rPr lang="en-CA" sz="1200" b="1" dirty="0" err="1">
                <a:solidFill>
                  <a:srgbClr val="000000"/>
                </a:solidFill>
                <a:effectLst/>
                <a:latin typeface="+mn-lt"/>
                <a:ea typeface="Yu Gothic Light" panose="020B0300000000000000" pitchFamily="34" charset="-128"/>
                <a:cs typeface="Calibri" panose="020F0502020204030204" pitchFamily="34" charset="0"/>
              </a:rPr>
              <a:t>Oluwa’s</a:t>
            </a:r>
            <a:r>
              <a:rPr lang="en-CA" sz="1200" b="1" dirty="0">
                <a:solidFill>
                  <a:srgbClr val="000000"/>
                </a:solidFill>
                <a:effectLst/>
                <a:latin typeface="+mn-lt"/>
                <a:ea typeface="Yu Gothic Light" panose="020B0300000000000000" pitchFamily="34" charset="-128"/>
                <a:cs typeface="Calibri" panose="020F0502020204030204" pitchFamily="34" charset="0"/>
              </a:rPr>
              <a:t> to-do list with deadlines:</a:t>
            </a:r>
            <a:endParaRPr lang="en-US" sz="1200" b="1" dirty="0">
              <a:solidFill>
                <a:srgbClr val="000000"/>
              </a:solidFill>
              <a:effectLst/>
              <a:latin typeface="+mn-lt"/>
              <a:ea typeface="Yu Gothic Light" panose="020B0300000000000000" pitchFamily="34" charset="-128"/>
              <a:cs typeface="Calibri" panose="020F0502020204030204" pitchFamily="34" charset="0"/>
            </a:endParaRPr>
          </a:p>
          <a:p>
            <a:pPr>
              <a:lnSpc>
                <a:spcPct val="115000"/>
              </a:lnSpc>
              <a:spcAft>
                <a:spcPts val="800"/>
              </a:spcAft>
            </a:pPr>
            <a:r>
              <a:rPr lang="en-CA" sz="1200" dirty="0" err="1">
                <a:solidFill>
                  <a:srgbClr val="000000"/>
                </a:solidFill>
                <a:effectLst/>
                <a:latin typeface="+mn-lt"/>
                <a:ea typeface="Yu Gothic Light" panose="020B0300000000000000" pitchFamily="34" charset="-128"/>
              </a:rPr>
              <a:t>Oluwa</a:t>
            </a:r>
            <a:r>
              <a:rPr lang="en-CA" sz="1200" dirty="0">
                <a:solidFill>
                  <a:srgbClr val="000000"/>
                </a:solidFill>
                <a:effectLst/>
                <a:latin typeface="+mn-lt"/>
                <a:ea typeface="Yu Gothic Light" panose="020B0300000000000000" pitchFamily="34" charset="-128"/>
              </a:rPr>
              <a:t> has 14 small tasks. She has seven days. </a:t>
            </a:r>
            <a:endParaRPr lang="en-US" sz="1200" dirty="0">
              <a:solidFill>
                <a:srgbClr val="000000"/>
              </a:solidFill>
              <a:effectLst/>
              <a:latin typeface="+mn-lt"/>
              <a:ea typeface="Yu Gothic Light" panose="020B0300000000000000" pitchFamily="34" charset="-128"/>
            </a:endParaRPr>
          </a:p>
          <a:p>
            <a:pPr>
              <a:lnSpc>
                <a:spcPct val="115000"/>
              </a:lnSpc>
              <a:spcAft>
                <a:spcPts val="800"/>
              </a:spcAft>
            </a:pPr>
            <a:r>
              <a:rPr lang="en-CA" sz="1200" dirty="0">
                <a:solidFill>
                  <a:srgbClr val="000000"/>
                </a:solidFill>
                <a:effectLst/>
                <a:latin typeface="+mn-lt"/>
                <a:ea typeface="Yu Gothic Light" panose="020B0300000000000000" pitchFamily="34" charset="-128"/>
              </a:rPr>
              <a:t>She can divide the small tasks so that she does two each day. </a:t>
            </a:r>
            <a:endParaRPr lang="en-US" sz="1200" dirty="0">
              <a:solidFill>
                <a:srgbClr val="000000"/>
              </a:solidFill>
              <a:effectLst/>
              <a:latin typeface="+mn-lt"/>
              <a:ea typeface="Yu Gothic Light" panose="020B0300000000000000" pitchFamily="34" charset="-128"/>
            </a:endParaRPr>
          </a:p>
          <a:p>
            <a:pPr marL="0" indent="0">
              <a:buFontTx/>
              <a:buNone/>
            </a:pPr>
            <a:endParaRPr lang="en-CA" b="0" dirty="0">
              <a:latin typeface="+mn-lt"/>
            </a:endParaRPr>
          </a:p>
          <a:p>
            <a:pPr marL="0" indent="0">
              <a:buFontTx/>
              <a:buNone/>
            </a:pPr>
            <a:r>
              <a:rPr lang="en-CA" b="0" dirty="0">
                <a:latin typeface="+mn-lt"/>
              </a:rPr>
              <a:t>14/7=2</a:t>
            </a: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25</a:t>
            </a:fld>
            <a:endParaRPr lang="en-US"/>
          </a:p>
        </p:txBody>
      </p:sp>
    </p:spTree>
    <p:extLst>
      <p:ext uri="{BB962C8B-B14F-4D97-AF65-F5344CB8AC3E}">
        <p14:creationId xmlns:p14="http://schemas.microsoft.com/office/powerpoint/2010/main" val="1396065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23</a:t>
            </a:r>
          </a:p>
          <a:p>
            <a:pPr marL="0" indent="0">
              <a:buFontTx/>
              <a:buNone/>
            </a:pPr>
            <a:endParaRPr lang="en-CA" b="0" dirty="0"/>
          </a:p>
          <a:p>
            <a:pPr marL="0" indent="0">
              <a:buFontTx/>
              <a:buNone/>
            </a:pPr>
            <a:r>
              <a:rPr lang="en-CA" b="0" dirty="0"/>
              <a:t>Ask students to read information in their workbooks on page 23.</a:t>
            </a:r>
          </a:p>
          <a:p>
            <a:r>
              <a:rPr lang="en-CA" b="0" dirty="0"/>
              <a:t>Discuss with the class how </a:t>
            </a:r>
            <a:r>
              <a:rPr lang="en-CA" b="0" dirty="0" err="1"/>
              <a:t>Oluwa</a:t>
            </a:r>
            <a:r>
              <a:rPr lang="en-CA" b="0" dirty="0"/>
              <a:t> has made the adjustments to her </a:t>
            </a:r>
            <a:r>
              <a:rPr lang="en-CA" dirty="0"/>
              <a:t>to-do list.</a:t>
            </a:r>
            <a:endParaRPr lang="en-CA" b="0" dirty="0">
              <a:ea typeface="Calibri"/>
              <a:cs typeface="Calibri"/>
            </a:endParaRPr>
          </a:p>
          <a:p>
            <a:pPr marL="0" indent="0">
              <a:buFontTx/>
              <a:buNone/>
            </a:pPr>
            <a:endParaRPr lang="en-CA" b="0" dirty="0"/>
          </a:p>
          <a:p>
            <a:pPr marL="0" indent="0">
              <a:buFontTx/>
              <a:buNone/>
            </a:pPr>
            <a:r>
              <a:rPr lang="en-CA" b="0" dirty="0"/>
              <a:t>Numeracy skill building:</a:t>
            </a:r>
          </a:p>
          <a:p>
            <a:pPr marL="0" indent="0">
              <a:buFontTx/>
              <a:buNone/>
            </a:pPr>
            <a:r>
              <a:rPr lang="en-CA" b="0" dirty="0"/>
              <a:t>Walk learners through the math of distributing 5 tasks over the 3 days left in order for </a:t>
            </a:r>
            <a:r>
              <a:rPr lang="en-CA" b="0" dirty="0" err="1"/>
              <a:t>Oluwa</a:t>
            </a:r>
            <a:r>
              <a:rPr lang="en-CA" b="0" dirty="0"/>
              <a:t> to adjust her to-do list and still meet the final deadline.</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26</a:t>
            </a:fld>
            <a:endParaRPr lang="en-US"/>
          </a:p>
        </p:txBody>
      </p:sp>
    </p:spTree>
    <p:extLst>
      <p:ext uri="{BB962C8B-B14F-4D97-AF65-F5344CB8AC3E}">
        <p14:creationId xmlns:p14="http://schemas.microsoft.com/office/powerpoint/2010/main" val="3341857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NOTE: This slide has animations.</a:t>
            </a:r>
          </a:p>
          <a:p>
            <a:pPr marL="0" indent="0">
              <a:buFontTx/>
              <a:buNone/>
            </a:pPr>
            <a:endParaRPr lang="en-CA" dirty="0"/>
          </a:p>
          <a:p>
            <a:pPr marL="0" indent="0">
              <a:buFontTx/>
              <a:buNone/>
            </a:pPr>
            <a:r>
              <a:rPr lang="en-CA" dirty="0"/>
              <a:t>Workbook, pages 24 and 25</a:t>
            </a:r>
          </a:p>
          <a:p>
            <a:pPr marL="0" indent="0">
              <a:buFontTx/>
              <a:buNone/>
            </a:pPr>
            <a:r>
              <a:rPr lang="en-CA" dirty="0"/>
              <a:t>NOTE: </a:t>
            </a:r>
            <a:r>
              <a:rPr lang="en-CA" dirty="0" err="1"/>
              <a:t>Oluwa’s</a:t>
            </a:r>
            <a:r>
              <a:rPr lang="en-CA" dirty="0"/>
              <a:t> to-do list is at the end of the workbook. (page 68)</a:t>
            </a:r>
          </a:p>
          <a:p>
            <a:pPr marL="0" indent="0">
              <a:buFontTx/>
              <a:buNone/>
            </a:pPr>
            <a:endParaRPr lang="en-CA" b="0" dirty="0"/>
          </a:p>
          <a:p>
            <a:pPr marL="0" indent="0">
              <a:buFontTx/>
              <a:buNone/>
            </a:pPr>
            <a:r>
              <a:rPr lang="en-CA" b="1" dirty="0"/>
              <a:t>Task 1 </a:t>
            </a:r>
            <a:r>
              <a:rPr lang="en-CA" b="0" dirty="0"/>
              <a:t>(page 24)</a:t>
            </a:r>
          </a:p>
          <a:p>
            <a:pPr marL="0" indent="0">
              <a:buFontTx/>
              <a:buNone/>
            </a:pPr>
            <a:r>
              <a:rPr lang="en-CA" b="0" dirty="0"/>
              <a:t>Ask a learner to read task 1 instructions out loud.</a:t>
            </a:r>
          </a:p>
          <a:p>
            <a:pPr marL="0" indent="0">
              <a:buFontTx/>
              <a:buNone/>
            </a:pPr>
            <a:endParaRPr lang="en-CA" b="0" dirty="0"/>
          </a:p>
          <a:p>
            <a:pPr marL="0" indent="0">
              <a:buFontTx/>
              <a:buNone/>
            </a:pPr>
            <a:r>
              <a:rPr lang="en-CA" b="0" dirty="0"/>
              <a:t>Ask learners what the first step is that </a:t>
            </a:r>
            <a:r>
              <a:rPr lang="en-CA" b="0" dirty="0" err="1"/>
              <a:t>Oluwa</a:t>
            </a:r>
            <a:r>
              <a:rPr lang="en-CA" b="0" dirty="0"/>
              <a:t> needs to complete?</a:t>
            </a:r>
            <a:endParaRPr lang="en-CA" b="0" dirty="0">
              <a:ea typeface="Calibri"/>
              <a:cs typeface="Calibri"/>
            </a:endParaRPr>
          </a:p>
          <a:p>
            <a:pPr>
              <a:defRPr/>
            </a:pPr>
            <a:endParaRPr lang="en-CA" sz="1800" b="1" dirty="0">
              <a:solidFill>
                <a:srgbClr val="000000"/>
              </a:solidFill>
              <a:ea typeface="Yu Gothic Light"/>
              <a:cs typeface="Calibri"/>
            </a:endParaRPr>
          </a:p>
          <a:p>
            <a:pPr>
              <a:defRPr/>
            </a:pPr>
            <a:r>
              <a:rPr lang="en-CA" sz="1800" b="1" dirty="0">
                <a:solidFill>
                  <a:srgbClr val="000000"/>
                </a:solidFill>
                <a:effectLst/>
                <a:latin typeface="+mn-lt"/>
                <a:ea typeface="Yu Gothic Light"/>
                <a:cs typeface="Calibri"/>
              </a:rPr>
              <a:t>Step 1: Divide the task into small tasks</a:t>
            </a:r>
            <a:r>
              <a:rPr lang="en-CA" sz="1800" b="1" dirty="0">
                <a:solidFill>
                  <a:srgbClr val="000000"/>
                </a:solidFill>
                <a:ea typeface="Yu Gothic Light"/>
                <a:cs typeface="Calibri"/>
              </a:rPr>
              <a:t> </a:t>
            </a:r>
            <a:endParaRPr lang="en-CA" b="0" dirty="0">
              <a:latin typeface="+mn-lt"/>
              <a:ea typeface="Calibri"/>
              <a:cs typeface="Calibri"/>
            </a:endParaRPr>
          </a:p>
          <a:p>
            <a:pPr marL="0" indent="0">
              <a:buFontTx/>
              <a:buNone/>
            </a:pPr>
            <a:r>
              <a:rPr lang="en-CA" b="0" dirty="0"/>
              <a:t>Give learners a few minutes to divide </a:t>
            </a:r>
            <a:r>
              <a:rPr lang="en-CA" b="0" dirty="0" err="1"/>
              <a:t>Oluwa’s</a:t>
            </a:r>
            <a:r>
              <a:rPr lang="en-CA" b="0" dirty="0"/>
              <a:t> main task into small tasks. Ask them to write the tasks in the space provided in the workbook.</a:t>
            </a:r>
          </a:p>
          <a:p>
            <a:pPr marL="0" indent="0">
              <a:buFontTx/>
              <a:buNone/>
            </a:pPr>
            <a:r>
              <a:rPr lang="en-CA" b="0" dirty="0"/>
              <a:t>Check the answers with the whole class.</a:t>
            </a:r>
          </a:p>
          <a:p>
            <a:pPr marL="0" indent="0">
              <a:buFontTx/>
              <a:buNone/>
            </a:pPr>
            <a:endParaRPr lang="en-CA" b="0" dirty="0"/>
          </a:p>
          <a:p>
            <a:pPr marL="0" indent="0">
              <a:buFontTx/>
              <a:buNone/>
            </a:pPr>
            <a:r>
              <a:rPr lang="en-CA" b="0" dirty="0"/>
              <a:t>Ask learners what the next step is.</a:t>
            </a:r>
          </a:p>
          <a:p>
            <a:pPr>
              <a:defRPr/>
            </a:pPr>
            <a:endParaRPr lang="en-CA" sz="1800" b="1" dirty="0">
              <a:solidFill>
                <a:srgbClr val="000000"/>
              </a:solidFill>
              <a:latin typeface="Calibri"/>
              <a:ea typeface="Yu Gothic Light"/>
              <a:cs typeface="Calibri"/>
            </a:endParaRPr>
          </a:p>
          <a:p>
            <a:pPr marL="0" marR="0" lvl="0" indent="0" algn="l" defTabSz="914400">
              <a:lnSpc>
                <a:spcPct val="100000"/>
              </a:lnSpc>
              <a:spcBef>
                <a:spcPts val="0"/>
              </a:spcBef>
              <a:spcAft>
                <a:spcPts val="0"/>
              </a:spcAft>
              <a:buClrTx/>
              <a:buSzTx/>
              <a:buFontTx/>
              <a:buNone/>
              <a:tabLst/>
              <a:defRPr/>
            </a:pPr>
            <a:r>
              <a:rPr lang="en-CA" sz="1800" b="1" dirty="0">
                <a:solidFill>
                  <a:srgbClr val="000000"/>
                </a:solidFill>
                <a:effectLst/>
                <a:latin typeface="Calibri"/>
                <a:ea typeface="Yu Gothic Light"/>
                <a:cs typeface="Calibri"/>
              </a:rPr>
              <a:t>Step 2: Make a to-do list of the small tasks</a:t>
            </a:r>
            <a:endParaRPr lang="en-CA" dirty="0">
              <a:latin typeface="Calibri"/>
              <a:ea typeface="Yu Gothic 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Ask learners to write the tasks in </a:t>
            </a:r>
            <a:r>
              <a:rPr lang="en-CA" sz="1200" b="0" dirty="0" err="1">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Oluwa’s</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to-do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Ask learners what the next step is. </a:t>
            </a:r>
            <a:endPar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a:defRPr/>
            </a:pPr>
            <a:endParaRPr lang="en-CA" sz="1800" b="1" dirty="0">
              <a:solidFill>
                <a:srgbClr val="000000"/>
              </a:solidFill>
              <a:latin typeface="Calibri"/>
              <a:ea typeface="Yu Gothic Light"/>
              <a:cs typeface="Calibri"/>
            </a:endParaRPr>
          </a:p>
          <a:p>
            <a:pPr>
              <a:defRPr/>
            </a:pPr>
            <a:r>
              <a:rPr lang="en-CA" sz="1800" b="1" dirty="0">
                <a:solidFill>
                  <a:srgbClr val="000000"/>
                </a:solidFill>
                <a:effectLst/>
                <a:latin typeface="Calibri"/>
                <a:ea typeface="Yu Gothic Light"/>
                <a:cs typeface="Calibri"/>
              </a:rPr>
              <a:t>Step 3: Set a deadline for each task</a:t>
            </a:r>
            <a:r>
              <a:rPr lang="en-CA" sz="1800" b="1" dirty="0">
                <a:solidFill>
                  <a:srgbClr val="000000"/>
                </a:solidFill>
                <a:latin typeface="Calibri"/>
                <a:ea typeface="Yu Gothic Light"/>
                <a:cs typeface="Calibri"/>
              </a:rPr>
              <a:t> </a:t>
            </a:r>
            <a:endParaRPr lang="en-US" sz="1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indent="0">
              <a:buFontTx/>
              <a:buNone/>
            </a:pPr>
            <a:r>
              <a:rPr lang="en-CA" b="0" dirty="0"/>
              <a:t>Discuss with the class how they would set up deadlines</a:t>
            </a:r>
            <a:r>
              <a:rPr lang="en-CA" dirty="0"/>
              <a:t>,</a:t>
            </a:r>
            <a:r>
              <a:rPr lang="en-CA" b="0" dirty="0"/>
              <a:t> i.e</a:t>
            </a:r>
            <a:r>
              <a:rPr lang="en-CA" dirty="0"/>
              <a:t>.,</a:t>
            </a:r>
            <a:r>
              <a:rPr lang="en-CA" b="0" dirty="0"/>
              <a:t> divide up the tasks with the number of days.</a:t>
            </a:r>
            <a:endParaRPr lang="en-CA" b="0" dirty="0">
              <a:ea typeface="Calibri"/>
              <a:cs typeface="Calibri"/>
            </a:endParaRPr>
          </a:p>
          <a:p>
            <a:pPr marL="0" indent="0">
              <a:buFontTx/>
              <a:buNone/>
            </a:pPr>
            <a:r>
              <a:rPr lang="en-CA" b="0" dirty="0"/>
              <a:t>Ask learners to write the deadlines in </a:t>
            </a:r>
            <a:r>
              <a:rPr lang="en-CA" b="0" dirty="0" err="1"/>
              <a:t>Oluwa’s</a:t>
            </a:r>
            <a:r>
              <a:rPr lang="en-CA" b="0" dirty="0"/>
              <a:t> to-do list.</a:t>
            </a:r>
          </a:p>
          <a:p>
            <a:pPr marL="0" indent="0">
              <a:buFontTx/>
              <a:buNone/>
            </a:pPr>
            <a:r>
              <a:rPr lang="en-CA" b="0" dirty="0"/>
              <a:t>Walk around the class to check if the learners can complete this step.</a:t>
            </a:r>
          </a:p>
          <a:p>
            <a:pPr marL="0" indent="0">
              <a:buFontTx/>
              <a:buNone/>
            </a:pPr>
            <a:r>
              <a:rPr lang="en-CA" b="0" dirty="0"/>
              <a:t>Invite a few learners to share their answers with the class.</a:t>
            </a:r>
          </a:p>
          <a:p>
            <a:pPr marL="0" indent="0">
              <a:buFontTx/>
              <a:buNone/>
            </a:pPr>
            <a:endParaRPr lang="en-CA" b="0" dirty="0"/>
          </a:p>
          <a:p>
            <a:pPr marL="0" indent="0">
              <a:buFontTx/>
              <a:buNone/>
            </a:pPr>
            <a:r>
              <a:rPr lang="en-CA" b="0" dirty="0"/>
              <a:t>Ask learners what </a:t>
            </a:r>
            <a:r>
              <a:rPr lang="en-CA" b="0" dirty="0" err="1"/>
              <a:t>Oluwa</a:t>
            </a:r>
            <a:r>
              <a:rPr lang="en-CA" b="0" dirty="0"/>
              <a:t> needs to do when something changes in her plan</a:t>
            </a:r>
            <a:r>
              <a:rPr lang="en-CA" dirty="0"/>
              <a:t>.</a:t>
            </a:r>
            <a:endParaRPr lang="en-CA" b="0" dirty="0">
              <a:ea typeface="Calibri"/>
              <a:cs typeface="Calibri"/>
            </a:endParaRPr>
          </a:p>
          <a:p>
            <a:pPr>
              <a:defRPr/>
            </a:pPr>
            <a:endParaRPr lang="en-CA" sz="1800" b="1" dirty="0">
              <a:solidFill>
                <a:srgbClr val="000000"/>
              </a:solidFill>
              <a:latin typeface="Calibri"/>
              <a:ea typeface="Yu Gothic Light"/>
              <a:cs typeface="Calibri"/>
            </a:endParaRPr>
          </a:p>
          <a:p>
            <a:pPr marL="0" marR="0" lvl="0" indent="0" algn="l" defTabSz="914400">
              <a:lnSpc>
                <a:spcPct val="100000"/>
              </a:lnSpc>
              <a:spcBef>
                <a:spcPts val="0"/>
              </a:spcBef>
              <a:spcAft>
                <a:spcPts val="0"/>
              </a:spcAft>
              <a:buClrTx/>
              <a:buSzTx/>
              <a:buFontTx/>
              <a:buNone/>
              <a:tabLst/>
              <a:defRPr/>
            </a:pPr>
            <a:r>
              <a:rPr lang="en-CA" sz="1800" b="1" dirty="0">
                <a:solidFill>
                  <a:srgbClr val="000000"/>
                </a:solidFill>
                <a:effectLst/>
                <a:latin typeface="Calibri"/>
                <a:ea typeface="Yu Gothic Light"/>
                <a:cs typeface="Calibri"/>
              </a:rPr>
              <a:t>Step 4: Adjust the to-do list if change happens</a:t>
            </a:r>
            <a:endParaRPr lang="en-CA" dirty="0">
              <a:latin typeface="Calibri"/>
              <a:ea typeface="Yu Gothic Ligh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latin typeface="+mn-lt"/>
                <a:ea typeface="Yu Gothic Light" panose="020B0300000000000000" pitchFamily="34" charset="-128"/>
                <a:cs typeface="Calibri" panose="020F0502020204030204" pitchFamily="34" charset="0"/>
              </a:rPr>
              <a:t>Discuss with the class how to make adjustments to </a:t>
            </a:r>
            <a:r>
              <a:rPr lang="en-CA" sz="1200" b="0" dirty="0" err="1">
                <a:solidFill>
                  <a:srgbClr val="000000"/>
                </a:solidFill>
                <a:effectLst/>
                <a:latin typeface="+mn-lt"/>
                <a:ea typeface="Yu Gothic Light" panose="020B0300000000000000" pitchFamily="34" charset="-128"/>
                <a:cs typeface="Calibri" panose="020F0502020204030204" pitchFamily="34" charset="0"/>
              </a:rPr>
              <a:t>Oluwa’s</a:t>
            </a:r>
            <a:r>
              <a:rPr lang="en-CA" sz="1200" b="0" dirty="0">
                <a:solidFill>
                  <a:srgbClr val="000000"/>
                </a:solidFill>
                <a:effectLst/>
                <a:latin typeface="+mn-lt"/>
                <a:ea typeface="Yu Gothic Light" panose="020B0300000000000000" pitchFamily="34" charset="-128"/>
                <a:cs typeface="Calibri" panose="020F0502020204030204" pitchFamily="34" charset="0"/>
              </a:rPr>
              <a:t> to-do-list and task deadlines.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latin typeface="+mn-lt"/>
                <a:ea typeface="Yu Gothic Light" panose="020B0300000000000000" pitchFamily="34" charset="-128"/>
                <a:cs typeface="Calibri" panose="020F0502020204030204" pitchFamily="34" charset="0"/>
              </a:rPr>
              <a:t>Ask learners to write the adjustments in the to-do-list.</a:t>
            </a:r>
          </a:p>
          <a:p>
            <a:pPr marL="0" indent="0">
              <a:buFontTx/>
              <a:buNone/>
            </a:pPr>
            <a:r>
              <a:rPr lang="en-CA" sz="1200" b="0" dirty="0">
                <a:latin typeface="+mn-lt"/>
              </a:rPr>
              <a:t>Walk around the class to check if the learners can complete this step.</a:t>
            </a:r>
          </a:p>
          <a:p>
            <a:pPr marL="0" indent="0">
              <a:buFontTx/>
              <a:buNone/>
            </a:pPr>
            <a:r>
              <a:rPr lang="en-CA" sz="1200" b="0" dirty="0"/>
              <a:t>Invite a few learners to share their answers with the class.</a:t>
            </a:r>
          </a:p>
          <a:p>
            <a:pPr marL="0" indent="0">
              <a:buFontTx/>
              <a:buNone/>
            </a:pPr>
            <a:endParaRPr lang="en-CA" sz="1800" b="0" dirty="0"/>
          </a:p>
          <a:p>
            <a:pPr marL="0" indent="0">
              <a:buFontTx/>
              <a:buNone/>
            </a:pPr>
            <a:r>
              <a:rPr lang="en-CA" sz="1800" b="1" dirty="0"/>
              <a:t>Task 2 </a:t>
            </a:r>
            <a:r>
              <a:rPr lang="en-CA" sz="1800" b="0" dirty="0"/>
              <a:t>(page 25)</a:t>
            </a:r>
          </a:p>
          <a:p>
            <a:pPr marL="0" indent="0">
              <a:buFontTx/>
              <a:buNone/>
            </a:pPr>
            <a:r>
              <a:rPr lang="en-CA" sz="1200" b="0" dirty="0"/>
              <a:t>Ask learners to think about one task they need to complete and create a to-do list for it. Note: a template for learners’ to do list is at the end of the workbook on page 69.</a:t>
            </a:r>
          </a:p>
          <a:p>
            <a:pPr marL="0" indent="0">
              <a:buFontTx/>
              <a:buNone/>
            </a:pPr>
            <a:r>
              <a:rPr lang="en-CA" sz="1200" b="0" dirty="0"/>
              <a:t>Ask them to follow the same step/approach they did for </a:t>
            </a:r>
            <a:r>
              <a:rPr lang="en-CA" sz="1200" b="0" dirty="0" err="1"/>
              <a:t>Oluwa’s</a:t>
            </a:r>
            <a:r>
              <a:rPr lang="en-CA" sz="1200" b="0" dirty="0"/>
              <a:t> example.</a:t>
            </a:r>
          </a:p>
          <a:p>
            <a:pPr marL="0" indent="0">
              <a:buFontTx/>
              <a:buNone/>
            </a:pPr>
            <a:r>
              <a:rPr lang="en-CA" sz="1200" b="0" dirty="0"/>
              <a:t>Give learners 8-10 minutes to complete the task.</a:t>
            </a:r>
          </a:p>
          <a:p>
            <a:pPr marL="0" indent="0">
              <a:buFontTx/>
              <a:buNone/>
            </a:pPr>
            <a:r>
              <a:rPr lang="en-CA" sz="1200" b="0" dirty="0"/>
              <a:t>Walk around the class to check how they are doing. Offer help if/when needed.</a:t>
            </a:r>
          </a:p>
          <a:p>
            <a:pPr marL="0" indent="0">
              <a:buFontTx/>
              <a:buNone/>
            </a:pPr>
            <a:r>
              <a:rPr lang="en-CA" sz="1200" b="0" dirty="0"/>
              <a:t>Invite a few learners to share their answers with the class</a:t>
            </a:r>
          </a:p>
          <a:p>
            <a:pPr marL="0" indent="0">
              <a:buFontTx/>
              <a:buNone/>
            </a:pPr>
            <a:endParaRPr lang="en-CA"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US" sz="18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endParaRP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27</a:t>
            </a:fld>
            <a:endParaRPr lang="en-US"/>
          </a:p>
        </p:txBody>
      </p:sp>
    </p:spTree>
    <p:extLst>
      <p:ext uri="{BB962C8B-B14F-4D97-AF65-F5344CB8AC3E}">
        <p14:creationId xmlns:p14="http://schemas.microsoft.com/office/powerpoint/2010/main" val="1299195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0" dirty="0"/>
              <a:t>Workbook pages 26-27</a:t>
            </a:r>
          </a:p>
          <a:p>
            <a:pPr marL="0" indent="0">
              <a:buFontTx/>
              <a:buNone/>
            </a:pPr>
            <a:endParaRPr lang="en-CA" b="0" dirty="0"/>
          </a:p>
          <a:p>
            <a:pPr marL="0" indent="0">
              <a:buFontTx/>
              <a:buNone/>
            </a:pPr>
            <a:r>
              <a:rPr lang="en-CA" b="0" dirty="0"/>
              <a:t>NOTE: This slide has animations.</a:t>
            </a:r>
          </a:p>
          <a:p>
            <a:pPr marL="0" indent="0">
              <a:buFontTx/>
              <a:buNone/>
            </a:pPr>
            <a:endParaRPr lang="en-CA" b="0" dirty="0"/>
          </a:p>
          <a:p>
            <a:pPr marL="0" indent="0">
              <a:buFontTx/>
              <a:buNone/>
            </a:pPr>
            <a:r>
              <a:rPr lang="en-CA" b="0" dirty="0"/>
              <a:t>Discuss what negotiating is. Click to show the vocabulary box. </a:t>
            </a:r>
          </a:p>
          <a:p>
            <a:r>
              <a:rPr lang="en-CA" dirty="0"/>
              <a:t> </a:t>
            </a:r>
            <a:r>
              <a:rPr lang="en-CA" b="0" dirty="0"/>
              <a:t>Ask learners to think of times they negotiated. Ask if it was at work, at home</a:t>
            </a:r>
            <a:r>
              <a:rPr lang="en-CA" dirty="0"/>
              <a:t> or </a:t>
            </a:r>
            <a:r>
              <a:rPr lang="en-CA" b="0" dirty="0"/>
              <a:t>in the community. Click to show the blue box and let learners know that negotiating is a transferable skill.</a:t>
            </a:r>
            <a:r>
              <a:rPr lang="en-CA" dirty="0"/>
              <a:t> </a:t>
            </a:r>
            <a:endParaRPr lang="en-CA" b="0" dirty="0">
              <a:ea typeface="Calibri"/>
              <a:cs typeface="Calibri"/>
            </a:endParaRPr>
          </a:p>
          <a:p>
            <a:pPr marL="0" indent="0">
              <a:buFontTx/>
              <a:buNone/>
            </a:pPr>
            <a:r>
              <a:rPr lang="en-CA" b="0" dirty="0"/>
              <a:t>Click to show the blue box. Ask a learner to read the text in the blue box or allow them 1 minute to read it to themselves.</a:t>
            </a:r>
          </a:p>
          <a:p>
            <a:pPr marL="0" indent="0">
              <a:buFontTx/>
              <a:buNone/>
            </a:pPr>
            <a:endParaRPr lang="en-CA" b="0" dirty="0"/>
          </a:p>
          <a:p>
            <a:pPr marL="0" indent="0">
              <a:buFontTx/>
              <a:buNone/>
            </a:pPr>
            <a:endParaRPr lang="en-CA" b="0" dirty="0"/>
          </a:p>
          <a:p>
            <a:pPr marL="0" indent="0">
              <a:buFontTx/>
              <a:buNone/>
            </a:pPr>
            <a:r>
              <a:rPr lang="en-CA" b="1" dirty="0"/>
              <a:t>Reflect</a:t>
            </a:r>
          </a:p>
          <a:p>
            <a:pPr marL="0" indent="0">
              <a:buFontTx/>
              <a:buNone/>
            </a:pPr>
            <a:r>
              <a:rPr lang="en-CA" b="0" dirty="0"/>
              <a:t>Allow the learners 5 minutes to reflect on the questions.</a:t>
            </a:r>
          </a:p>
          <a:p>
            <a:pPr marL="0" indent="0">
              <a:buFontTx/>
              <a:buNone/>
            </a:pPr>
            <a:r>
              <a:rPr lang="en-CA" b="0" dirty="0"/>
              <a:t>Ask the learners to share their thoughts as a class or in pairs. </a:t>
            </a: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28</a:t>
            </a:fld>
            <a:endParaRPr lang="en-US"/>
          </a:p>
        </p:txBody>
      </p:sp>
    </p:spTree>
    <p:extLst>
      <p:ext uri="{BB962C8B-B14F-4D97-AF65-F5344CB8AC3E}">
        <p14:creationId xmlns:p14="http://schemas.microsoft.com/office/powerpoint/2010/main" val="2699179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NOTE: This slide has animations.</a:t>
            </a:r>
          </a:p>
          <a:p>
            <a:pPr marL="0" indent="0">
              <a:buFontTx/>
              <a:buNone/>
            </a:pPr>
            <a:endParaRPr lang="en-CA" b="0" dirty="0"/>
          </a:p>
          <a:p>
            <a:pPr marL="0" indent="0">
              <a:buFontTx/>
              <a:buNone/>
            </a:pPr>
            <a:r>
              <a:rPr lang="en-CA" b="0" dirty="0"/>
              <a:t>Workbook pages 26-28</a:t>
            </a:r>
          </a:p>
          <a:p>
            <a:pPr marL="0" indent="0">
              <a:buFontTx/>
              <a:buNone/>
            </a:pPr>
            <a:endParaRPr lang="en-CA" b="0" dirty="0"/>
          </a:p>
          <a:p>
            <a:pPr marL="0" indent="0">
              <a:buFontTx/>
              <a:buNone/>
            </a:pPr>
            <a:r>
              <a:rPr lang="en-CA" b="0" dirty="0"/>
              <a:t>Ask learners what steps they usually take when they have to negotiate something.</a:t>
            </a:r>
          </a:p>
          <a:p>
            <a:pPr marL="0" indent="0">
              <a:buFontTx/>
              <a:buNone/>
            </a:pPr>
            <a:endParaRPr lang="en-CA" b="0" dirty="0"/>
          </a:p>
          <a:p>
            <a:pPr marL="0" indent="0">
              <a:buFontTx/>
              <a:buNone/>
            </a:pPr>
            <a:r>
              <a:rPr lang="en-CA" b="0" dirty="0"/>
              <a:t>Click to show the flowchart that lists the usual steps. Read the steps out loud to the class.</a:t>
            </a:r>
          </a:p>
          <a:p>
            <a:pPr marL="0" indent="0">
              <a:buFontTx/>
              <a:buNone/>
            </a:pPr>
            <a:endParaRPr lang="en-CA" b="0" dirty="0"/>
          </a:p>
          <a:p>
            <a:pPr marL="0" indent="0">
              <a:buFontTx/>
              <a:buNone/>
            </a:pPr>
            <a:r>
              <a:rPr lang="en-CA" b="0" dirty="0"/>
              <a:t>Click to show to the learners what tasks they need to do.</a:t>
            </a:r>
          </a:p>
          <a:p>
            <a:pPr marL="0" indent="0">
              <a:buFontTx/>
              <a:buNone/>
            </a:pPr>
            <a:endParaRPr lang="en-CA" b="0" dirty="0"/>
          </a:p>
          <a:p>
            <a:pPr marL="0" indent="0">
              <a:buFontTx/>
              <a:buNone/>
            </a:pPr>
            <a:r>
              <a:rPr lang="en-CA" b="1" dirty="0"/>
              <a:t>Task 1</a:t>
            </a:r>
          </a:p>
          <a:p>
            <a:pPr marL="0" indent="0">
              <a:buFontTx/>
              <a:buNone/>
            </a:pPr>
            <a:r>
              <a:rPr lang="en-CA" b="0" dirty="0"/>
              <a:t>Ask someone to read the instructions for Task 1 on page 27.</a:t>
            </a:r>
          </a:p>
          <a:p>
            <a:pPr marL="0" indent="0">
              <a:buFontTx/>
              <a:buNone/>
            </a:pPr>
            <a:r>
              <a:rPr lang="en-CA" b="0" dirty="0"/>
              <a:t>Do one example together with the class to make sure they understand the task.</a:t>
            </a:r>
          </a:p>
          <a:p>
            <a:pPr marL="0" indent="0">
              <a:buFontTx/>
              <a:buNone/>
            </a:pPr>
            <a:r>
              <a:rPr lang="en-CA" b="0" dirty="0"/>
              <a:t>Give learners 6-7 minutes to fill out the chart. </a:t>
            </a:r>
          </a:p>
          <a:p>
            <a:pPr marL="0" indent="0">
              <a:buFontTx/>
              <a:buNone/>
            </a:pPr>
            <a:endParaRPr lang="en-CA" b="0" dirty="0"/>
          </a:p>
          <a:p>
            <a:pPr marL="0" indent="0">
              <a:buFontTx/>
              <a:buNone/>
            </a:pPr>
            <a:r>
              <a:rPr lang="en-CA" b="1" dirty="0"/>
              <a:t>Task 2</a:t>
            </a:r>
          </a:p>
          <a:p>
            <a:pPr marL="0" indent="0">
              <a:buFontTx/>
              <a:buNone/>
            </a:pPr>
            <a:r>
              <a:rPr lang="en-CA" b="0" dirty="0"/>
              <a:t>Ask learners to think about their own situation that requires negotiation.</a:t>
            </a:r>
          </a:p>
          <a:p>
            <a:r>
              <a:rPr lang="en-CA" b="0" dirty="0"/>
              <a:t>Ask learners to write </a:t>
            </a:r>
            <a:r>
              <a:rPr lang="en-CA" sz="1200" dirty="0">
                <a:solidFill>
                  <a:srgbClr val="000000"/>
                </a:solidFill>
                <a:effectLst/>
                <a:latin typeface="+mn-lt"/>
                <a:ea typeface="Yu Gothic Light"/>
              </a:rPr>
              <a:t>the reason, request, and how they would say thank you. They can write</a:t>
            </a:r>
            <a:r>
              <a:rPr lang="en-CA" sz="1200" b="0" dirty="0">
                <a:latin typeface="+mn-lt"/>
              </a:rPr>
              <a:t> </a:t>
            </a:r>
            <a:r>
              <a:rPr lang="en-CA" b="0" dirty="0"/>
              <a:t>in the space provided in </a:t>
            </a:r>
            <a:r>
              <a:rPr lang="en-CA" dirty="0"/>
              <a:t>their</a:t>
            </a:r>
            <a:r>
              <a:rPr lang="en-CA" b="0" dirty="0"/>
              <a:t> workbooks on page 28</a:t>
            </a:r>
            <a:r>
              <a:rPr lang="en-CA" dirty="0"/>
              <a:t> </a:t>
            </a:r>
            <a:endParaRPr lang="en-CA" b="0" dirty="0">
              <a:cs typeface="Calibri"/>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29</a:t>
            </a:fld>
            <a:endParaRPr lang="en-US"/>
          </a:p>
        </p:txBody>
      </p:sp>
    </p:spTree>
    <p:extLst>
      <p:ext uri="{BB962C8B-B14F-4D97-AF65-F5344CB8AC3E}">
        <p14:creationId xmlns:p14="http://schemas.microsoft.com/office/powerpoint/2010/main" val="122739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has animations. </a:t>
            </a:r>
          </a:p>
          <a:p>
            <a:endParaRPr lang="en-US"/>
          </a:p>
          <a:p>
            <a:r>
              <a:rPr lang="en-US"/>
              <a:t>Workbook, page 2</a:t>
            </a:r>
          </a:p>
          <a:p>
            <a:endParaRPr lang="en-US"/>
          </a:p>
          <a:p>
            <a:r>
              <a:rPr lang="en-US"/>
              <a:t>Determine prior knowledge by asking learners: “What is collaboration?”</a:t>
            </a:r>
          </a:p>
          <a:p>
            <a:r>
              <a:rPr lang="en-US"/>
              <a:t>Allow them 2 minutes to brainstorm and share ideas as a class.</a:t>
            </a:r>
          </a:p>
          <a:p>
            <a:r>
              <a:rPr lang="en-US"/>
              <a:t>Click to show the definition on the slide.</a:t>
            </a:r>
          </a:p>
          <a:p>
            <a:endParaRPr lang="en-US"/>
          </a:p>
          <a:p>
            <a:r>
              <a:rPr lang="en-US"/>
              <a:t>Ask:</a:t>
            </a:r>
          </a:p>
          <a:p>
            <a:r>
              <a:rPr lang="en-US"/>
              <a:t>- How do you show that you can collaborate?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 learners 2 minutes to brainstorm and share ideas as a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show the definition on the slide.</a:t>
            </a:r>
          </a:p>
          <a:p>
            <a:endParaRPr lang="en-US"/>
          </a:p>
        </p:txBody>
      </p:sp>
      <p:sp>
        <p:nvSpPr>
          <p:cNvPr id="4" name="Slide Number Placeholder 3"/>
          <p:cNvSpPr>
            <a:spLocks noGrp="1"/>
          </p:cNvSpPr>
          <p:nvPr>
            <p:ph type="sldNum" sz="quarter" idx="5"/>
          </p:nvPr>
        </p:nvSpPr>
        <p:spPr/>
        <p:txBody>
          <a:bodyPr/>
          <a:lstStyle/>
          <a:p>
            <a:fld id="{F7A1D258-4312-4579-B35D-5408F216C435}" type="slidenum">
              <a:rPr lang="en-US" smtClean="0"/>
              <a:t>3</a:t>
            </a:fld>
            <a:endParaRPr lang="en-US"/>
          </a:p>
        </p:txBody>
      </p:sp>
    </p:spTree>
    <p:extLst>
      <p:ext uri="{BB962C8B-B14F-4D97-AF65-F5344CB8AC3E}">
        <p14:creationId xmlns:p14="http://schemas.microsoft.com/office/powerpoint/2010/main" val="109753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NOTE: This slide has animations.</a:t>
            </a:r>
          </a:p>
          <a:p>
            <a:pPr marL="0" indent="0">
              <a:buFontTx/>
              <a:buNone/>
            </a:pPr>
            <a:endParaRPr lang="en-CA" b="0" dirty="0"/>
          </a:p>
          <a:p>
            <a:pPr marL="0" indent="0">
              <a:buFontTx/>
              <a:buNone/>
            </a:pPr>
            <a:r>
              <a:rPr lang="en-CA" b="0" dirty="0"/>
              <a:t>Workbook pages </a:t>
            </a:r>
            <a:r>
              <a:rPr lang="en-CA" dirty="0"/>
              <a:t>28-31</a:t>
            </a:r>
            <a:endParaRPr lang="en-CA" b="0" dirty="0">
              <a:cs typeface="Calibri"/>
            </a:endParaRPr>
          </a:p>
          <a:p>
            <a:pPr marL="0" indent="0">
              <a:buFontTx/>
              <a:buNone/>
            </a:pPr>
            <a:endParaRPr lang="en-CA" b="0" dirty="0"/>
          </a:p>
          <a:p>
            <a:r>
              <a:rPr lang="en-CA" b="0" dirty="0"/>
              <a:t>Discuss with the class why making </a:t>
            </a:r>
            <a:r>
              <a:rPr lang="en-CA" dirty="0"/>
              <a:t>a good</a:t>
            </a:r>
            <a:r>
              <a:rPr lang="en-CA" b="0" dirty="0"/>
              <a:t> impression is important in the workplace, and how it is connected with collaboration.</a:t>
            </a:r>
            <a:endParaRPr lang="en-CA" b="0" dirty="0">
              <a:cs typeface="Calibri"/>
            </a:endParaRPr>
          </a:p>
          <a:p>
            <a:pPr marL="0" indent="0">
              <a:buFontTx/>
              <a:buNone/>
            </a:pPr>
            <a:endParaRPr lang="en-CA" b="0" dirty="0"/>
          </a:p>
          <a:p>
            <a:pPr marL="0" indent="0">
              <a:buFontTx/>
              <a:buNone/>
            </a:pPr>
            <a:r>
              <a:rPr lang="en-CA" b="0" dirty="0"/>
              <a:t>Click to show the explanation in the blue box. Ask a learner to read it. If there are no volunteers, read it to the class or allow 1 minute for learners to read it to themselves.</a:t>
            </a:r>
          </a:p>
          <a:p>
            <a:pPr marL="0" indent="0">
              <a:buFontTx/>
              <a:buNone/>
            </a:pPr>
            <a:endParaRPr lang="en-CA" b="0" dirty="0"/>
          </a:p>
          <a:p>
            <a:pPr marL="0" indent="0">
              <a:buFontTx/>
              <a:buNone/>
            </a:pPr>
            <a:r>
              <a:rPr lang="en-CA" b="0" dirty="0"/>
              <a:t>Ask learners:</a:t>
            </a:r>
          </a:p>
          <a:p>
            <a:pPr marL="171450" indent="-171450">
              <a:buFontTx/>
              <a:buChar char="-"/>
            </a:pPr>
            <a:r>
              <a:rPr lang="en-CA" b="0" dirty="0"/>
              <a:t>What is body language?</a:t>
            </a:r>
          </a:p>
          <a:p>
            <a:pPr marL="171450" indent="-171450">
              <a:buFontTx/>
              <a:buChar char="-"/>
            </a:pPr>
            <a:r>
              <a:rPr lang="en-CA" b="0" dirty="0"/>
              <a:t>Do you think body language is important? Why?</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Click to show the paragraph on body language. Ask a learner to read it. If there are no volunteers, read it to the class or allow 1 minute for learners to read it to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30</a:t>
            </a:fld>
            <a:endParaRPr lang="en-US"/>
          </a:p>
        </p:txBody>
      </p:sp>
    </p:spTree>
    <p:extLst>
      <p:ext uri="{BB962C8B-B14F-4D97-AF65-F5344CB8AC3E}">
        <p14:creationId xmlns:p14="http://schemas.microsoft.com/office/powerpoint/2010/main" val="190914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NOTE: This slide has animations.</a:t>
            </a:r>
          </a:p>
          <a:p>
            <a:pPr marL="0" indent="0">
              <a:buFontTx/>
              <a:buNone/>
            </a:pPr>
            <a:endParaRPr lang="en-CA" b="0" dirty="0"/>
          </a:p>
          <a:p>
            <a:pPr marL="0" indent="0">
              <a:buFontTx/>
              <a:buNone/>
            </a:pPr>
            <a:r>
              <a:rPr lang="en-CA" b="0" dirty="0"/>
              <a:t>Workbook pages 28-31</a:t>
            </a:r>
          </a:p>
          <a:p>
            <a:pPr marL="0" indent="0">
              <a:buFontTx/>
              <a:buNone/>
            </a:pPr>
            <a:endParaRPr lang="en-CA" b="0" dirty="0"/>
          </a:p>
          <a:p>
            <a:pPr marL="0" indent="0">
              <a:buFontTx/>
              <a:buNone/>
            </a:pPr>
            <a:r>
              <a:rPr lang="en-CA" b="1" dirty="0"/>
              <a:t>Reflect</a:t>
            </a:r>
            <a:r>
              <a:rPr lang="en-CA" b="0" dirty="0"/>
              <a:t> (workbook page 28)</a:t>
            </a:r>
            <a:endParaRPr lang="en-CA" b="0" dirty="0">
              <a:cs typeface="Calibri"/>
            </a:endParaRPr>
          </a:p>
          <a:p>
            <a:pPr marL="0" indent="0">
              <a:buFontTx/>
              <a:buNone/>
            </a:pPr>
            <a:r>
              <a:rPr lang="en-CA" b="0" dirty="0"/>
              <a:t>Ask learners to read the paragraphs about body language in their workbook on page 31.</a:t>
            </a:r>
          </a:p>
          <a:p>
            <a:pPr marL="0" indent="0">
              <a:buFontTx/>
              <a:buNone/>
            </a:pPr>
            <a:r>
              <a:rPr lang="en-CA" b="0" dirty="0"/>
              <a:t>Ask learners to work in small groups or pairs and to answer the questions about positive and negative body language:</a:t>
            </a: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What are two examples of positive body language? What do they mean?</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What are two examples of negative body language? What do they mean?</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r>
              <a:rPr lang="en-CA" b="0" dirty="0"/>
              <a:t>Invite a few learners/groups to share their answers with the class.</a:t>
            </a:r>
          </a:p>
          <a:p>
            <a:pPr marL="0" indent="0">
              <a:buFontTx/>
              <a:buNone/>
            </a:pPr>
            <a:r>
              <a:rPr lang="en-CA" b="0" dirty="0"/>
              <a:t>Activity time 5-6 minutes.</a:t>
            </a:r>
          </a:p>
          <a:p>
            <a:pPr marL="0" indent="0">
              <a:buFontTx/>
              <a:buNone/>
            </a:pPr>
            <a:endParaRPr lang="en-CA" b="0" dirty="0"/>
          </a:p>
          <a:p>
            <a:pPr marL="0" indent="0">
              <a:buFontTx/>
              <a:buNone/>
            </a:pPr>
            <a:r>
              <a:rPr lang="en-CA" b="1" dirty="0"/>
              <a:t>Task 1 </a:t>
            </a:r>
            <a:r>
              <a:rPr lang="en-CA" b="0" dirty="0"/>
              <a:t>(page 29)</a:t>
            </a:r>
            <a:endParaRPr lang="en-CA" b="0" dirty="0">
              <a:cs typeface="Calibri"/>
            </a:endParaRPr>
          </a:p>
          <a:p>
            <a:pPr marL="0" indent="0">
              <a:buFontTx/>
              <a:buNone/>
            </a:pPr>
            <a:r>
              <a:rPr lang="en-CA" b="0" dirty="0"/>
              <a:t>Ask a learner to read instructions for task 1. Do one example together with the class.</a:t>
            </a:r>
          </a:p>
          <a:p>
            <a:pPr marL="0" indent="0">
              <a:buFontTx/>
              <a:buNone/>
            </a:pPr>
            <a:r>
              <a:rPr lang="en-CA" b="0" dirty="0"/>
              <a:t>Give learners 2-3 minutes to fill out the table. Ask them to check the answers in pairs/small groups.</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2 </a:t>
            </a:r>
            <a:r>
              <a:rPr lang="en-CA" b="0" dirty="0"/>
              <a:t>(page </a:t>
            </a:r>
            <a:r>
              <a:rPr lang="en-CA" dirty="0"/>
              <a:t>30</a:t>
            </a:r>
            <a:r>
              <a:rPr lang="en-CA" b="0" dirty="0"/>
              <a:t>)</a:t>
            </a:r>
            <a:endParaRPr lang="en-CA" b="1" dirty="0"/>
          </a:p>
          <a:p>
            <a:pPr marL="0" indent="0">
              <a:buFontTx/>
              <a:buNone/>
            </a:pPr>
            <a:r>
              <a:rPr lang="en-CA" b="0" dirty="0"/>
              <a:t>Ask a learner to read instructions for task 2. Do one example together with the class.</a:t>
            </a:r>
          </a:p>
          <a:p>
            <a:pPr marL="0" indent="0">
              <a:buFontTx/>
              <a:buNone/>
            </a:pPr>
            <a:r>
              <a:rPr lang="en-CA" b="0" dirty="0"/>
              <a:t>Give learners 2-3 minutes to fill out the table. Ask them to check the answers in pairs/small groups.</a:t>
            </a:r>
          </a:p>
          <a:p>
            <a:pPr marL="0" indent="0">
              <a:buFontTx/>
              <a:buNone/>
            </a:pPr>
            <a:endParaRPr lang="en-CA" b="0" dirty="0"/>
          </a:p>
          <a:p>
            <a:pPr marL="0" indent="0">
              <a:buFontTx/>
              <a:buNone/>
            </a:pPr>
            <a:r>
              <a:rPr lang="en-CA" b="1" dirty="0"/>
              <a:t>Reflect</a:t>
            </a:r>
            <a:r>
              <a:rPr lang="en-CA" b="0" dirty="0"/>
              <a:t> (page </a:t>
            </a:r>
            <a:r>
              <a:rPr lang="en-CA" dirty="0"/>
              <a:t>31</a:t>
            </a:r>
            <a:r>
              <a:rPr lang="en-CA" b="0" dirty="0"/>
              <a:t>)</a:t>
            </a:r>
            <a:endParaRPr lang="en-CA" b="0" dirty="0">
              <a:cs typeface="Calibri"/>
            </a:endParaRPr>
          </a:p>
          <a:p>
            <a:pPr marL="0" indent="0">
              <a:buFontTx/>
              <a:buNone/>
            </a:pPr>
            <a:r>
              <a:rPr lang="en-CA" b="0" dirty="0"/>
              <a:t>Ask learners to think about their own body language and to answer the questions in writing in their workbooks.</a:t>
            </a:r>
          </a:p>
          <a:p>
            <a:pPr marL="0" indent="0">
              <a:buFontTx/>
              <a:buNone/>
            </a:pPr>
            <a:r>
              <a:rPr lang="en-CA" b="0" dirty="0"/>
              <a:t>Invite a few learners to share with the class.</a:t>
            </a:r>
          </a:p>
        </p:txBody>
      </p:sp>
      <p:sp>
        <p:nvSpPr>
          <p:cNvPr id="4" name="Slide Number Placeholder 3"/>
          <p:cNvSpPr>
            <a:spLocks noGrp="1"/>
          </p:cNvSpPr>
          <p:nvPr>
            <p:ph type="sldNum" sz="quarter" idx="5"/>
          </p:nvPr>
        </p:nvSpPr>
        <p:spPr/>
        <p:txBody>
          <a:bodyPr/>
          <a:lstStyle/>
          <a:p>
            <a:fld id="{F7A1D258-4312-4579-B35D-5408F216C435}" type="slidenum">
              <a:rPr lang="en-US" smtClean="0"/>
              <a:t>31</a:t>
            </a:fld>
            <a:endParaRPr lang="en-US"/>
          </a:p>
        </p:txBody>
      </p:sp>
    </p:spTree>
    <p:extLst>
      <p:ext uri="{BB962C8B-B14F-4D97-AF65-F5344CB8AC3E}">
        <p14:creationId xmlns:p14="http://schemas.microsoft.com/office/powerpoint/2010/main" val="382632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32</a:t>
            </a:r>
          </a:p>
          <a:p>
            <a:pPr marL="0" indent="0">
              <a:buFontTx/>
              <a:buNone/>
            </a:pPr>
            <a:endParaRPr lang="en-CA" dirty="0"/>
          </a:p>
          <a:p>
            <a:pPr marL="0" indent="0">
              <a:buFontTx/>
              <a:buNone/>
            </a:pPr>
            <a:r>
              <a:rPr lang="en-CA" dirty="0"/>
              <a:t>Allow learners 7-10 minutes to complete the quiz. </a:t>
            </a:r>
          </a:p>
          <a:p>
            <a:pPr marL="0" indent="0">
              <a:buFontTx/>
              <a:buNone/>
            </a:pPr>
            <a:endParaRPr lang="en-CA" dirty="0"/>
          </a:p>
          <a:p>
            <a:r>
              <a:rPr lang="en-CA" dirty="0"/>
              <a:t>Encourage them to practise the strategies and tips that they have learned in this unit. </a:t>
            </a:r>
            <a:endParaRPr lang="en-CA" dirty="0">
              <a:cs typeface="Calibri"/>
            </a:endParaRPr>
          </a:p>
          <a:p>
            <a:pPr marL="0" indent="0">
              <a:buFontTx/>
              <a:buNone/>
            </a:pPr>
            <a:endParaRPr lang="en-CA" dirty="0"/>
          </a:p>
          <a:p>
            <a:pPr marL="0" indent="0">
              <a:buFontTx/>
              <a:buNone/>
            </a:pPr>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ask probing questions to identify needs for coaching or other wraparound supports. </a:t>
            </a: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32</a:t>
            </a:fld>
            <a:endParaRPr lang="en-US"/>
          </a:p>
        </p:txBody>
      </p:sp>
    </p:spTree>
    <p:extLst>
      <p:ext uri="{BB962C8B-B14F-4D97-AF65-F5344CB8AC3E}">
        <p14:creationId xmlns:p14="http://schemas.microsoft.com/office/powerpoint/2010/main" val="3152659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a:ea typeface="Calibri" panose="020F0502020204030204" pitchFamily="34" charset="0"/>
                <a:cs typeface="Calibri"/>
              </a:rPr>
              <a:t>Workbook, page </a:t>
            </a:r>
            <a:r>
              <a:rPr lang="en-CA" dirty="0">
                <a:solidFill>
                  <a:srgbClr val="000000"/>
                </a:solidFill>
                <a:latin typeface="Calibri"/>
                <a:ea typeface="Calibri" panose="020F0502020204030204" pitchFamily="34" charset="0"/>
                <a:cs typeface="Calibri"/>
              </a:rPr>
              <a:t>33</a:t>
            </a:r>
            <a:endParaRPr lang="en-CA" sz="1200" dirty="0">
              <a:solidFill>
                <a:srgbClr val="000000"/>
              </a:solidFill>
              <a:effectLst/>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Amanda’s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Give learners 3-5 minutes to read Amanda’s story or ask a learner to read it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Note: If some of the learners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 over key points and vocabulary from the scenario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Ask: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this story about?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does Amanda struggle with?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does Amanda handle disagreements?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defRPr/>
            </a:pPr>
            <a:r>
              <a:rPr lang="en-CA" sz="1200" dirty="0">
                <a:solidFill>
                  <a:srgbClr val="000000"/>
                </a:solidFill>
                <a:effectLst/>
                <a:latin typeface="Calibri"/>
                <a:ea typeface="Calibri" panose="020F0502020204030204" pitchFamily="34" charset="0"/>
                <a:cs typeface="Calibri"/>
              </a:rPr>
              <a:t>Inform the learners that the next </a:t>
            </a:r>
            <a:r>
              <a:rPr lang="en-CA" dirty="0">
                <a:solidFill>
                  <a:srgbClr val="000000"/>
                </a:solidFill>
                <a:latin typeface="Calibri"/>
                <a:ea typeface="Calibri" panose="020F0502020204030204" pitchFamily="34" charset="0"/>
                <a:cs typeface="Calibri"/>
              </a:rPr>
              <a:t>set </a:t>
            </a:r>
            <a:r>
              <a:rPr lang="en-CA" sz="1200" dirty="0">
                <a:solidFill>
                  <a:srgbClr val="000000"/>
                </a:solidFill>
                <a:effectLst/>
                <a:latin typeface="Calibri"/>
                <a:ea typeface="Calibri" panose="020F0502020204030204" pitchFamily="34" charset="0"/>
                <a:cs typeface="Calibri"/>
              </a:rPr>
              <a:t>of activities will focus on Amanda’s story.</a:t>
            </a:r>
            <a:r>
              <a:rPr lang="en-CA" dirty="0">
                <a:solidFill>
                  <a:srgbClr val="000000"/>
                </a:solidFill>
                <a:latin typeface="Calibri"/>
                <a:ea typeface="Calibri" panose="020F0502020204030204" pitchFamily="34" charset="0"/>
                <a:cs typeface="Calibri"/>
              </a:rPr>
              <a:t> </a:t>
            </a:r>
            <a:endParaRPr lang="en-CA" sz="1200" dirty="0">
              <a:solidFill>
                <a:srgbClr val="000000"/>
              </a:solidFill>
              <a:effectLst/>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33</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34</a:t>
            </a:r>
          </a:p>
          <a:p>
            <a:endParaRPr lang="en-US" dirty="0"/>
          </a:p>
          <a:p>
            <a:r>
              <a:rPr lang="en-US" b="1" dirty="0"/>
              <a:t>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Ask a learner to read the instructions for the task. Then a</a:t>
            </a:r>
            <a:r>
              <a:rPr lang="en-CA" dirty="0"/>
              <a:t>sk the learners what they need to do, to check if they understood the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Allow them 3-5 minutes to complete the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learners to share their answers in pairs or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34</a:t>
            </a:fld>
            <a:endParaRPr lang="en-US"/>
          </a:p>
        </p:txBody>
      </p:sp>
    </p:spTree>
    <p:extLst>
      <p:ext uri="{BB962C8B-B14F-4D97-AF65-F5344CB8AC3E}">
        <p14:creationId xmlns:p14="http://schemas.microsoft.com/office/powerpoint/2010/main" val="252942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35</a:t>
            </a:r>
          </a:p>
          <a:p>
            <a:endParaRPr lang="en-US" dirty="0"/>
          </a:p>
          <a:p>
            <a:endParaRPr lang="en-US" dirty="0"/>
          </a:p>
          <a:p>
            <a:pPr marL="0" indent="0">
              <a:buFontTx/>
              <a:buNone/>
            </a:pPr>
            <a:r>
              <a:rPr lang="en-CA" b="1" dirty="0"/>
              <a:t>Reflect</a:t>
            </a:r>
          </a:p>
          <a:p>
            <a:r>
              <a:rPr lang="en-US" dirty="0"/>
              <a:t>Allow learners 5-6 minutes to reflect on the questions. Then ask to discuss their answers in pairs or as a class.</a:t>
            </a:r>
          </a:p>
          <a:p>
            <a:r>
              <a:rPr lang="en-US" dirty="0"/>
              <a:t>They can use space in the workbook to write down their answers/ideas.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35</a:t>
            </a:fld>
            <a:endParaRPr lang="en-US"/>
          </a:p>
        </p:txBody>
      </p:sp>
    </p:spTree>
    <p:extLst>
      <p:ext uri="{BB962C8B-B14F-4D97-AF65-F5344CB8AC3E}">
        <p14:creationId xmlns:p14="http://schemas.microsoft.com/office/powerpoint/2010/main" val="2603099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36</a:t>
            </a:r>
          </a:p>
          <a:p>
            <a:endParaRPr lang="en-US" dirty="0"/>
          </a:p>
          <a:p>
            <a:pPr>
              <a:lnSpc>
                <a:spcPct val="115000"/>
              </a:lnSpc>
              <a:spcAft>
                <a:spcPts val="800"/>
              </a:spcAft>
            </a:pPr>
            <a:r>
              <a:rPr lang="en-US" b="1" dirty="0"/>
              <a:t>Task</a:t>
            </a:r>
          </a:p>
          <a:p>
            <a:pPr>
              <a:lnSpc>
                <a:spcPct val="115000"/>
              </a:lnSpc>
              <a:spcAft>
                <a:spcPts val="800"/>
              </a:spcAft>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learners to </a:t>
            </a:r>
            <a:r>
              <a:rPr lang="en-CA" dirty="0"/>
              <a:t>read the instructions for the task. </a:t>
            </a:r>
            <a:r>
              <a:rPr lang="en-CA" b="0" dirty="0"/>
              <a:t>Then ask them what </a:t>
            </a:r>
            <a:r>
              <a:rPr lang="en-CA" dirty="0"/>
              <a:t>they need to do, to check if they understood the instructions. Allow them 2-3 minutes to complete the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US" dirty="0"/>
              <a:t>Ask the learners to share their answers in pairs or as a class.</a:t>
            </a: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36</a:t>
            </a:fld>
            <a:endParaRPr lang="en-US"/>
          </a:p>
        </p:txBody>
      </p:sp>
    </p:spTree>
    <p:extLst>
      <p:ext uri="{BB962C8B-B14F-4D97-AF65-F5344CB8AC3E}">
        <p14:creationId xmlns:p14="http://schemas.microsoft.com/office/powerpoint/2010/main" val="1303561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36</a:t>
            </a:r>
          </a:p>
          <a:p>
            <a:endParaRPr lang="en-US" dirty="0"/>
          </a:p>
          <a:p>
            <a:r>
              <a:rPr lang="en-US" b="0" dirty="0"/>
              <a:t>Divide learners into pairs or small groups. Ask them to read the scenarios and think about the situations listed and share what they would do.</a:t>
            </a:r>
          </a:p>
          <a:p>
            <a:r>
              <a:rPr lang="en-US" b="0" dirty="0"/>
              <a:t>Allow 5-6 minutes for the activity.</a:t>
            </a:r>
          </a:p>
        </p:txBody>
      </p:sp>
      <p:sp>
        <p:nvSpPr>
          <p:cNvPr id="4" name="Slide Number Placeholder 3"/>
          <p:cNvSpPr>
            <a:spLocks noGrp="1"/>
          </p:cNvSpPr>
          <p:nvPr>
            <p:ph type="sldNum" sz="quarter" idx="5"/>
          </p:nvPr>
        </p:nvSpPr>
        <p:spPr/>
        <p:txBody>
          <a:bodyPr/>
          <a:lstStyle/>
          <a:p>
            <a:fld id="{F7A1D258-4312-4579-B35D-5408F216C435}" type="slidenum">
              <a:rPr lang="en-US" smtClean="0"/>
              <a:t>37</a:t>
            </a:fld>
            <a:endParaRPr lang="en-US"/>
          </a:p>
        </p:txBody>
      </p:sp>
    </p:spTree>
    <p:extLst>
      <p:ext uri="{BB962C8B-B14F-4D97-AF65-F5344CB8AC3E}">
        <p14:creationId xmlns:p14="http://schemas.microsoft.com/office/powerpoint/2010/main" val="3763986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If you have completed the same activity when working on </a:t>
            </a:r>
            <a:r>
              <a:rPr lang="en-US" dirty="0" err="1"/>
              <a:t>Oluwa’s</a:t>
            </a:r>
            <a:r>
              <a:rPr lang="en-US" dirty="0"/>
              <a:t> story, you can skip this slide or you can use it as a revision.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Workbook, page 37-39</a:t>
            </a:r>
            <a:endParaRPr lang="en-US" dirty="0">
              <a:cs typeface="Calibri"/>
            </a:endParaRPr>
          </a:p>
          <a:p>
            <a:endParaRPr lang="en-US" dirty="0"/>
          </a:p>
          <a:p>
            <a:r>
              <a:rPr lang="en-US" dirty="0"/>
              <a:t>Ask: </a:t>
            </a:r>
            <a:endParaRPr lang="en-US" dirty="0">
              <a:cs typeface="Calibri"/>
            </a:endParaRPr>
          </a:p>
          <a:p>
            <a:pPr marL="171450" indent="-171450">
              <a:buFontTx/>
              <a:buChar char="-"/>
            </a:pPr>
            <a:r>
              <a:rPr lang="en-US" dirty="0"/>
              <a:t>Is it easy or difficult for you to work well with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How can collaborating with others help you in this program? How can collaborating help you at work?</a:t>
            </a:r>
          </a:p>
          <a:p>
            <a:endParaRPr lang="en-US" dirty="0"/>
          </a:p>
          <a:p>
            <a:r>
              <a:rPr lang="en-US" dirty="0"/>
              <a:t>Ask a few learners to share their answers.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first paragraph. Read out loud from the slide to the class. Ask them if they agree and if they have another example to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Repeat the same steps for all 4 paragraphs</a:t>
            </a:r>
          </a:p>
          <a:p>
            <a:endParaRPr lang="en-US" dirty="0"/>
          </a:p>
          <a:p>
            <a:r>
              <a:rPr lang="en-US" dirty="0"/>
              <a:t>Activity time: 10 minutes</a:t>
            </a: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38</a:t>
            </a:fld>
            <a:endParaRPr lang="en-US"/>
          </a:p>
        </p:txBody>
      </p:sp>
    </p:spTree>
    <p:extLst>
      <p:ext uri="{BB962C8B-B14F-4D97-AF65-F5344CB8AC3E}">
        <p14:creationId xmlns:p14="http://schemas.microsoft.com/office/powerpoint/2010/main" val="323108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 37</a:t>
            </a:r>
            <a:r>
              <a:rPr lang="en-CA" baseline="0" dirty="0"/>
              <a:t> and</a:t>
            </a:r>
            <a:r>
              <a:rPr lang="en-CA" dirty="0"/>
              <a:t> 38</a:t>
            </a:r>
          </a:p>
          <a:p>
            <a:r>
              <a:rPr lang="en-CA" dirty="0"/>
              <a:t>NOTE: This slide had animations.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If you have completed the same activity when working on Elaine’s story, you can skip this reflection, or you can use it as a revision</a:t>
            </a:r>
          </a:p>
          <a:p>
            <a:endParaRPr lang="en-CA" dirty="0"/>
          </a:p>
          <a:p>
            <a:endParaRPr lang="en-CA" dirty="0"/>
          </a:p>
          <a:p>
            <a:pPr marL="0" indent="0">
              <a:buFontTx/>
              <a:buNone/>
            </a:pPr>
            <a:r>
              <a:rPr lang="en-CA" b="0" dirty="0"/>
              <a:t>Ask</a:t>
            </a:r>
            <a:r>
              <a:rPr lang="en-CA" dirty="0"/>
              <a:t>, “Why should Amanda collaborate?” and tell learners that they will be completing a task to help Amanda identify why she needs to collaborate.</a:t>
            </a:r>
          </a:p>
          <a:p>
            <a:pPr marL="0" indent="0">
              <a:buFontTx/>
              <a:buNone/>
            </a:pPr>
            <a:endParaRPr lang="en-CA" dirty="0"/>
          </a:p>
          <a:p>
            <a:pPr marL="0" indent="0">
              <a:buFontTx/>
              <a:buNone/>
            </a:pPr>
            <a:r>
              <a:rPr lang="en-CA" b="1" dirty="0"/>
              <a:t>Task </a:t>
            </a:r>
            <a:r>
              <a:rPr lang="en-CA" b="0" dirty="0"/>
              <a:t>(page 37-38)</a:t>
            </a:r>
          </a:p>
          <a:p>
            <a:pPr marL="0" indent="0">
              <a:buFontTx/>
              <a:buNone/>
            </a:pPr>
            <a:r>
              <a:rPr lang="en-CA" dirty="0"/>
              <a:t>Have a learner read the instructions (on page 37) and the first sentence that has been done as an example. Or allow the learners 1 minute to read it to themselves. </a:t>
            </a:r>
          </a:p>
          <a:p>
            <a:pPr marL="0" indent="0">
              <a:buFontTx/>
              <a:buNone/>
            </a:pPr>
            <a:endParaRPr lang="en-CA" dirty="0"/>
          </a:p>
          <a:p>
            <a:pPr marL="0" indent="0">
              <a:buFontTx/>
              <a:buNone/>
            </a:pPr>
            <a:r>
              <a:rPr lang="en-CA" dirty="0"/>
              <a:t>Ask the learners to repeat what they need to do, to check if they understood the instructions. Allow them 5 minutes to complete the task. When the learners complete the task, ask them to share their ideas as a class or in pairs. </a:t>
            </a:r>
          </a:p>
          <a:p>
            <a:pPr marL="0" indent="0">
              <a:buFontTx/>
              <a:buNone/>
            </a:pPr>
            <a:endParaRPr lang="en-CA" dirty="0"/>
          </a:p>
          <a:p>
            <a:pPr marL="0" indent="0">
              <a:buFontTx/>
              <a:buNone/>
            </a:pPr>
            <a:r>
              <a:rPr lang="en-CA" b="1" dirty="0"/>
              <a:t>Reflect </a:t>
            </a:r>
            <a:r>
              <a:rPr lang="en-CA" b="0" dirty="0"/>
              <a:t>(page 38)</a:t>
            </a:r>
          </a:p>
          <a:p>
            <a:pPr marL="0" indent="0">
              <a:buFontTx/>
              <a:buNone/>
            </a:pPr>
            <a:endParaRPr lang="en-CA" dirty="0"/>
          </a:p>
          <a:p>
            <a:pPr marL="0" indent="0">
              <a:buFontTx/>
              <a:buNone/>
            </a:pPr>
            <a:r>
              <a:rPr lang="en-CA" dirty="0"/>
              <a:t>Allow the learners 5 minutes to reflect on the questions. They can use the space to write their answers/ideas.</a:t>
            </a:r>
          </a:p>
          <a:p>
            <a:pPr marL="0" indent="0">
              <a:buFontTx/>
              <a:buNone/>
            </a:pPr>
            <a:r>
              <a:rPr lang="en-CA" dirty="0"/>
              <a:t>When they complete, ask them to share their answers in pairs or as a class.</a:t>
            </a:r>
          </a:p>
          <a:p>
            <a:endParaRPr lang="en-CA" dirty="0"/>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39</a:t>
            </a:fld>
            <a:endParaRPr lang="en-US"/>
          </a:p>
        </p:txBody>
      </p:sp>
    </p:spTree>
    <p:extLst>
      <p:ext uri="{BB962C8B-B14F-4D97-AF65-F5344CB8AC3E}">
        <p14:creationId xmlns:p14="http://schemas.microsoft.com/office/powerpoint/2010/main" val="128411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2</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This slide has animations.</a:t>
            </a:r>
          </a:p>
          <a:p>
            <a:endParaRPr lang="en-US"/>
          </a:p>
          <a:p>
            <a:r>
              <a:rPr lang="en-US"/>
              <a:t>Let the class know what they will be learning.</a:t>
            </a:r>
          </a:p>
          <a:p>
            <a:r>
              <a:rPr lang="en-US"/>
              <a:t>Click to show learning outcomes one-by-one.</a:t>
            </a:r>
            <a:endParaRPr lang="en-US">
              <a:ea typeface="Calibri"/>
              <a:cs typeface="Calibri"/>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4</a:t>
            </a:fld>
            <a:endParaRPr lang="en-US"/>
          </a:p>
        </p:txBody>
      </p:sp>
    </p:spTree>
    <p:extLst>
      <p:ext uri="{BB962C8B-B14F-4D97-AF65-F5344CB8AC3E}">
        <p14:creationId xmlns:p14="http://schemas.microsoft.com/office/powerpoint/2010/main" val="4133869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 </a:t>
            </a:r>
          </a:p>
          <a:p>
            <a:pPr marL="0" indent="0">
              <a:buFontTx/>
              <a:buNone/>
            </a:pPr>
            <a:endParaRPr lang="en-CA" dirty="0"/>
          </a:p>
          <a:p>
            <a:pPr marL="0" indent="0">
              <a:buFontTx/>
              <a:buNone/>
            </a:pPr>
            <a:r>
              <a:rPr lang="en-CA" dirty="0"/>
              <a:t>Workbook, page 39</a:t>
            </a:r>
            <a:endParaRPr lang="en-CA" dirty="0">
              <a:cs typeface="Calibri"/>
            </a:endParaRPr>
          </a:p>
          <a:p>
            <a:pPr marL="0" indent="0">
              <a:buFontTx/>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If you have completed the same activity when working on </a:t>
            </a:r>
            <a:r>
              <a:rPr lang="en-US" dirty="0" err="1"/>
              <a:t>Oluwa’s</a:t>
            </a:r>
            <a:r>
              <a:rPr lang="en-US" dirty="0"/>
              <a:t> story, you can skip this question, or you can use it as a revision.</a:t>
            </a:r>
            <a:endParaRPr lang="en-US" dirty="0">
              <a:cs typeface="Calibri"/>
            </a:endParaRPr>
          </a:p>
          <a:p>
            <a:pPr marL="0" indent="0">
              <a:buFontTx/>
              <a:buNone/>
            </a:pPr>
            <a:endParaRPr lang="en-CA" dirty="0"/>
          </a:p>
          <a:p>
            <a:pPr marL="0" indent="0">
              <a:buFontTx/>
              <a:buNone/>
            </a:pPr>
            <a:r>
              <a:rPr lang="en-CA" dirty="0"/>
              <a:t>Ask the learners:</a:t>
            </a:r>
          </a:p>
          <a:p>
            <a:r>
              <a:rPr lang="en-CA" dirty="0"/>
              <a:t>- What does "strategy" mean?</a:t>
            </a:r>
            <a:endParaRPr lang="en-CA" dirty="0">
              <a:cs typeface="Calibri"/>
            </a:endParaRPr>
          </a:p>
          <a:p>
            <a:pPr marL="0" indent="0">
              <a:buFontTx/>
              <a:buNone/>
            </a:pPr>
            <a:endParaRPr lang="en-CA" dirty="0"/>
          </a:p>
          <a:p>
            <a:pPr marL="0" indent="0">
              <a:buFontTx/>
              <a:buNone/>
            </a:pPr>
            <a:r>
              <a:rPr lang="en-CA" dirty="0"/>
              <a:t>Click to show the vocabulary box for “strategy.” </a:t>
            </a:r>
          </a:p>
          <a:p>
            <a:pPr marL="0" indent="0">
              <a:buFontTx/>
              <a:buNone/>
            </a:pPr>
            <a:endParaRPr lang="en-CA" dirty="0"/>
          </a:p>
          <a:p>
            <a:pPr marL="0" indent="0">
              <a:buFontTx/>
              <a:buNone/>
            </a:pPr>
            <a:endParaRPr lang="en-CA" b="1" dirty="0"/>
          </a:p>
          <a:p>
            <a:pPr marL="0" indent="0">
              <a:buFontTx/>
              <a:buNone/>
            </a:pPr>
            <a:r>
              <a:rPr lang="en-CA" b="1" dirty="0"/>
              <a:t>Reflect</a:t>
            </a:r>
          </a:p>
          <a:p>
            <a:pPr marL="0" indent="0">
              <a:buFontTx/>
              <a:buNone/>
            </a:pPr>
            <a:r>
              <a:rPr lang="en-CA" b="0" dirty="0"/>
              <a:t>Allow the learners 5 minutes to reflect on the </a:t>
            </a:r>
            <a:r>
              <a:rPr lang="en-CA" dirty="0"/>
              <a:t>questions</a:t>
            </a:r>
            <a:r>
              <a:rPr lang="en-CA" b="0" dirty="0"/>
              <a:t>.</a:t>
            </a:r>
            <a:endParaRPr lang="en-CA" b="0" dirty="0">
              <a:cs typeface="Calibri"/>
            </a:endParaRPr>
          </a:p>
          <a:p>
            <a:pPr marL="0" indent="0">
              <a:buFontTx/>
              <a:buNone/>
            </a:pPr>
            <a:r>
              <a:rPr lang="en-CA" b="0" dirty="0"/>
              <a:t>They can use the space in the workbook to write their ideas.</a:t>
            </a:r>
          </a:p>
          <a:p>
            <a:pPr marL="0" indent="0">
              <a:buFontTx/>
              <a:buNone/>
            </a:pPr>
            <a:r>
              <a:rPr lang="en-CA" b="0" dirty="0"/>
              <a:t>Ask them to share their answers/ideas in pairs or as a class.</a:t>
            </a:r>
          </a:p>
          <a:p>
            <a:pPr marL="0" indent="0">
              <a:buFontTx/>
              <a:buNone/>
            </a:pPr>
            <a:endParaRPr lang="en-CA" b="0"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40</a:t>
            </a:fld>
            <a:endParaRPr lang="en-US"/>
          </a:p>
        </p:txBody>
      </p:sp>
    </p:spTree>
    <p:extLst>
      <p:ext uri="{BB962C8B-B14F-4D97-AF65-F5344CB8AC3E}">
        <p14:creationId xmlns:p14="http://schemas.microsoft.com/office/powerpoint/2010/main" val="1395660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39-53</a:t>
            </a:r>
            <a:endParaRPr lang="en-CA"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mn-lt"/>
                <a:ea typeface="Yu Gothic Light"/>
                <a:cs typeface="Calibri"/>
              </a:rPr>
              <a:t>Strategies to respond to feedback</a:t>
            </a:r>
            <a:r>
              <a:rPr lang="en-US" sz="1200" b="0" dirty="0">
                <a:solidFill>
                  <a:srgbClr val="000000"/>
                </a:solidFill>
                <a:effectLst/>
                <a:latin typeface="+mn-lt"/>
                <a:ea typeface="Yu Gothic Light"/>
                <a:cs typeface="Calibri"/>
              </a:rPr>
              <a:t> </a:t>
            </a:r>
            <a:r>
              <a:rPr lang="en-CA" sz="1200" dirty="0">
                <a:latin typeface="+mn-lt"/>
              </a:rPr>
              <a:t>(page </a:t>
            </a:r>
            <a:r>
              <a:rPr lang="en-CA" dirty="0"/>
              <a:t>40</a:t>
            </a:r>
            <a:r>
              <a:rPr lang="en-CA" sz="1200" dirty="0">
                <a:latin typeface="+mn-lt"/>
              </a:rPr>
              <a:t>)</a:t>
            </a:r>
            <a:endParaRPr lang="en-CA" sz="1200" dirty="0">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build relationships </a:t>
            </a:r>
            <a:r>
              <a:rPr lang="en-CA" sz="1200" dirty="0"/>
              <a:t>(page </a:t>
            </a:r>
            <a:r>
              <a:rPr lang="en-CA" dirty="0"/>
              <a:t>47</a:t>
            </a:r>
            <a:r>
              <a:rPr lang="en-CA" sz="1200" dirty="0"/>
              <a:t>)</a:t>
            </a:r>
            <a:endParaRPr lang="en-CA" sz="120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Strategies to resolve conflict </a:t>
            </a:r>
            <a:r>
              <a:rPr lang="en-CA" sz="1200" dirty="0"/>
              <a:t>(page </a:t>
            </a:r>
            <a:r>
              <a:rPr lang="en-CA" dirty="0"/>
              <a:t>51</a:t>
            </a:r>
            <a:r>
              <a:rPr lang="en-CA" sz="1200" dirty="0"/>
              <a:t>)</a:t>
            </a:r>
            <a:endParaRPr lang="en-CA" sz="1200" dirty="0">
              <a:cs typeface="Calibri"/>
            </a:endParaRP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ea typeface="Yu Gothic Light" panose="020B0300000000000000" pitchFamily="34" charset="-128"/>
              </a:rPr>
              <a:t>- There are many strategies that can help you collaborate more easily. You can choose the ones that work for you. Experts recommend you use different types of strategies. Why not try and see what happens! </a:t>
            </a:r>
          </a:p>
          <a:p>
            <a:pPr marL="0" indent="0">
              <a:buFontTx/>
              <a:buNone/>
            </a:pPr>
            <a:endParaRPr lang="en-CA" b="0" dirty="0"/>
          </a:p>
          <a:p>
            <a:pPr marL="0" indent="0">
              <a:buFontTx/>
              <a:buNone/>
            </a:pPr>
            <a:r>
              <a:rPr lang="en-CA" b="0" dirty="0"/>
              <a:t>Say: </a:t>
            </a:r>
          </a:p>
          <a:p>
            <a:pPr marL="171450" indent="-171450">
              <a:buFontTx/>
              <a:buChar char="-"/>
            </a:pPr>
            <a:r>
              <a:rPr lang="en-CA" b="0" dirty="0"/>
              <a:t>These are the strategies we will explore and practise in this section:</a:t>
            </a:r>
          </a:p>
          <a:p>
            <a:pPr marL="171450" indent="-171450">
              <a:buFont typeface="Arial" panose="020B0604020202020204" pitchFamily="34" charset="0"/>
              <a:buChar char="•"/>
            </a:pPr>
            <a:r>
              <a:rPr lang="en-CA" b="0" dirty="0"/>
              <a:t>Click to show the first set: </a:t>
            </a:r>
            <a:r>
              <a:rPr lang="en-CA"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Strategies to respond to feedback</a:t>
            </a:r>
            <a:r>
              <a:rPr lang="en-US" sz="1200" b="0"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lang="en-CA" b="0" dirty="0"/>
          </a:p>
          <a:p>
            <a:pPr marL="171450" indent="-171450">
              <a:buFont typeface="Arial" panose="020B0604020202020204" pitchFamily="34" charset="0"/>
              <a:buChar char="•"/>
            </a:pPr>
            <a:r>
              <a:rPr lang="en-CA" b="0" dirty="0"/>
              <a:t>Click to show the second set: </a:t>
            </a:r>
            <a:r>
              <a:rPr lang="en-US" sz="1200" dirty="0"/>
              <a:t>Strategies to build relationships </a:t>
            </a:r>
            <a:endParaRPr lang="en-CA" b="0" dirty="0"/>
          </a:p>
          <a:p>
            <a:pPr marL="171450" indent="-171450">
              <a:buFont typeface="Arial" panose="020B0604020202020204" pitchFamily="34" charset="0"/>
              <a:buChar char="•"/>
            </a:pPr>
            <a:r>
              <a:rPr lang="en-CA" b="0" dirty="0"/>
              <a:t>Click to show the third set: </a:t>
            </a:r>
            <a:r>
              <a:rPr lang="en-US" sz="1200" dirty="0"/>
              <a:t>Strategies to resolve conflict </a:t>
            </a:r>
            <a:endParaRPr lang="en-US" sz="1200" b="0" i="0" dirty="0">
              <a:effectLst/>
            </a:endParaRP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41</a:t>
            </a:fld>
            <a:endParaRPr lang="en-US"/>
          </a:p>
        </p:txBody>
      </p:sp>
    </p:spTree>
    <p:extLst>
      <p:ext uri="{BB962C8B-B14F-4D97-AF65-F5344CB8AC3E}">
        <p14:creationId xmlns:p14="http://schemas.microsoft.com/office/powerpoint/2010/main" val="1171666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 40</a:t>
            </a:r>
            <a:endParaRPr lang="en-CA" dirty="0">
              <a:cs typeface="Calibri"/>
            </a:endParaRPr>
          </a:p>
          <a:p>
            <a:pPr marL="0" indent="0">
              <a:buFontTx/>
              <a:buNone/>
            </a:pPr>
            <a:endParaRPr lang="en-CA" dirty="0"/>
          </a:p>
          <a:p>
            <a:pPr marL="0" indent="0">
              <a:buFontTx/>
              <a:buNone/>
            </a:pPr>
            <a:r>
              <a:rPr lang="en-CA" dirty="0"/>
              <a:t>Ask:</a:t>
            </a:r>
          </a:p>
          <a:p>
            <a:pPr marL="171450" indent="-171450">
              <a:buFontTx/>
              <a:buChar char="-"/>
            </a:pPr>
            <a:r>
              <a:rPr lang="en-CA" dirty="0"/>
              <a:t>What is feedback?</a:t>
            </a:r>
          </a:p>
          <a:p>
            <a:pPr marL="0" indent="0">
              <a:buFontTx/>
              <a:buNone/>
            </a:pPr>
            <a:r>
              <a:rPr lang="en-CA" dirty="0"/>
              <a:t>Invite the class to share their ideas.</a:t>
            </a:r>
          </a:p>
          <a:p>
            <a:pPr marL="0" indent="0">
              <a:buFontTx/>
              <a:buNone/>
            </a:pPr>
            <a:r>
              <a:rPr lang="en-CA" dirty="0"/>
              <a:t>Click to show the answer.</a:t>
            </a:r>
          </a:p>
          <a:p>
            <a:pPr marL="0" indent="0">
              <a:buFontTx/>
              <a:buNone/>
            </a:pPr>
            <a:endParaRPr lang="en-CA" dirty="0"/>
          </a:p>
          <a:p>
            <a:pPr marL="0" indent="0">
              <a:buFontTx/>
              <a:buNone/>
            </a:pPr>
            <a:r>
              <a:rPr lang="en-CA" dirty="0"/>
              <a:t>Ask: </a:t>
            </a:r>
          </a:p>
          <a:p>
            <a:pPr marL="171450" indent="-171450">
              <a:buFontTx/>
              <a:buChar char="-"/>
            </a:pPr>
            <a:r>
              <a:rPr lang="en-CA" dirty="0"/>
              <a:t>Why is feedback important?</a:t>
            </a:r>
          </a:p>
          <a:p>
            <a:pPr marL="0" indent="0">
              <a:buFontTx/>
              <a:buNone/>
            </a:pPr>
            <a:r>
              <a:rPr lang="en-CA" dirty="0"/>
              <a:t>Invite the class to share their ideas.</a:t>
            </a:r>
          </a:p>
          <a:p>
            <a:pPr marL="0" indent="0">
              <a:buFontTx/>
              <a:buNone/>
            </a:pPr>
            <a:r>
              <a:rPr lang="en-CA" dirty="0"/>
              <a:t>Click to show the answer.</a:t>
            </a:r>
          </a:p>
          <a:p>
            <a:pPr marL="0" indent="0">
              <a:buFontTx/>
              <a:buNone/>
            </a:pPr>
            <a:endParaRPr lang="en-CA" dirty="0"/>
          </a:p>
          <a:p>
            <a:pPr marL="0" indent="0">
              <a:buFontTx/>
              <a:buNone/>
            </a:pPr>
            <a:r>
              <a:rPr lang="en-CA" dirty="0"/>
              <a:t>Ask learners to complete the reflection activity. They can work in pairs to discuss the questions from the workbook, and they can use the space provided to write down their answers:</a:t>
            </a: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How do you feel when someone tells you that you need to improve your work?</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What are two strategies you use to respond to feedback in a good way? </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How do those strategies help? </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dirty="0"/>
          </a:p>
          <a:p>
            <a:pPr marL="0" indent="0">
              <a:buFontTx/>
              <a:buNone/>
            </a:pPr>
            <a:endParaRPr lang="en-CA" dirty="0"/>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42</a:t>
            </a:fld>
            <a:endParaRPr lang="en-US"/>
          </a:p>
        </p:txBody>
      </p:sp>
    </p:spTree>
    <p:extLst>
      <p:ext uri="{BB962C8B-B14F-4D97-AF65-F5344CB8AC3E}">
        <p14:creationId xmlns:p14="http://schemas.microsoft.com/office/powerpoint/2010/main" val="524544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40-44</a:t>
            </a:r>
          </a:p>
          <a:p>
            <a:pPr marL="0" indent="0">
              <a:buFontTx/>
              <a:buNone/>
            </a:pPr>
            <a:r>
              <a:rPr lang="en-CA" dirty="0"/>
              <a:t>NOTE: This slide has animations.</a:t>
            </a:r>
          </a:p>
          <a:p>
            <a:pPr marL="0" indent="0">
              <a:buFontTx/>
              <a:buNone/>
            </a:pPr>
            <a:endParaRPr lang="en-CA" dirty="0"/>
          </a:p>
          <a:p>
            <a:pPr marL="0" indent="0">
              <a:buFontTx/>
              <a:buNone/>
            </a:pPr>
            <a:r>
              <a:rPr lang="en-CA" dirty="0"/>
              <a:t>Ask learners to read information in the workbook on page 41</a:t>
            </a:r>
            <a:endParaRPr lang="en-CA" dirty="0">
              <a:cs typeface="Calibri"/>
            </a:endParaRPr>
          </a:p>
          <a:p>
            <a:pPr marL="0" indent="0">
              <a:buFontTx/>
              <a:buNone/>
            </a:pPr>
            <a:r>
              <a:rPr lang="en-CA" dirty="0"/>
              <a:t>Discuss each strategy with the class.</a:t>
            </a:r>
          </a:p>
          <a:p>
            <a:pPr marL="0" indent="0">
              <a:buFontTx/>
              <a:buNone/>
            </a:pPr>
            <a:r>
              <a:rPr lang="en-CA" b="0" dirty="0"/>
              <a:t>Ask</a:t>
            </a:r>
          </a:p>
          <a:p>
            <a:pPr marL="171450" indent="-171450">
              <a:buFontTx/>
              <a:buChar char="-"/>
            </a:pPr>
            <a:r>
              <a:rPr lang="en-CA" b="0" dirty="0"/>
              <a:t>Which strategy did you already know?</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0" indent="0">
              <a:buFontTx/>
              <a:buNone/>
            </a:pPr>
            <a:endParaRPr lang="en-CA" dirty="0"/>
          </a:p>
          <a:p>
            <a:pPr marL="0" indent="0">
              <a:buFontTx/>
              <a:buNone/>
            </a:pPr>
            <a:endParaRPr lang="en-CA" dirty="0"/>
          </a:p>
          <a:p>
            <a:pPr marL="0" indent="0">
              <a:buFontTx/>
              <a:buNone/>
            </a:pPr>
            <a:r>
              <a:rPr lang="en-CA" b="1" dirty="0"/>
              <a:t>Task 1 </a:t>
            </a:r>
            <a:r>
              <a:rPr lang="en-CA" dirty="0"/>
              <a:t>(page 42-43)</a:t>
            </a:r>
          </a:p>
          <a:p>
            <a:pPr marL="0" indent="0">
              <a:buFontTx/>
              <a:buNone/>
            </a:pPr>
            <a:r>
              <a:rPr lang="en-CA" dirty="0"/>
              <a:t>Ask a learner to read the instructions. Do the first example together with the whole class to make sure they understand what they should be doing.</a:t>
            </a:r>
          </a:p>
          <a:p>
            <a:pPr marL="0" indent="0">
              <a:buFontTx/>
              <a:buNone/>
            </a:pPr>
            <a:r>
              <a:rPr lang="en-CA" dirty="0"/>
              <a:t>Give learners 5-6 minutes to complete all scenarios.</a:t>
            </a:r>
          </a:p>
          <a:p>
            <a:pPr marL="0" indent="0">
              <a:buFontTx/>
              <a:buNone/>
            </a:pPr>
            <a:r>
              <a:rPr lang="en-CA" dirty="0"/>
              <a:t>Invite learners to share their answers with the class. </a:t>
            </a:r>
          </a:p>
          <a:p>
            <a:pPr marL="0" indent="0">
              <a:buFontTx/>
              <a:buNone/>
            </a:pPr>
            <a:endParaRPr lang="en-CA" b="1" dirty="0"/>
          </a:p>
          <a:p>
            <a:pPr marL="0" indent="0">
              <a:buFontTx/>
              <a:buNone/>
            </a:pPr>
            <a:r>
              <a:rPr lang="en-CA" b="1" dirty="0"/>
              <a:t>Task 2 </a:t>
            </a:r>
            <a:r>
              <a:rPr lang="en-CA" b="0" dirty="0"/>
              <a:t>(page 44)</a:t>
            </a:r>
          </a:p>
          <a:p>
            <a:pPr marL="0" indent="0">
              <a:buFontTx/>
              <a:buNone/>
            </a:pPr>
            <a:r>
              <a:rPr lang="en-CA" b="0" dirty="0"/>
              <a:t>Ask learners to work in pairs or small groups and to discuss what they would do in these situations.</a:t>
            </a:r>
          </a:p>
          <a:p>
            <a:pPr marL="0" indent="0">
              <a:buFontTx/>
              <a:buNone/>
            </a:pPr>
            <a:r>
              <a:rPr lang="en-CA" b="0" dirty="0"/>
              <a:t>Give learners 5-6 minutes to discuss and write their answers.</a:t>
            </a:r>
          </a:p>
          <a:p>
            <a:pPr marL="0" indent="0">
              <a:buFontTx/>
              <a:buNone/>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43</a:t>
            </a:fld>
            <a:endParaRPr lang="en-US"/>
          </a:p>
        </p:txBody>
      </p:sp>
    </p:spTree>
    <p:extLst>
      <p:ext uri="{BB962C8B-B14F-4D97-AF65-F5344CB8AC3E}">
        <p14:creationId xmlns:p14="http://schemas.microsoft.com/office/powerpoint/2010/main" val="1655308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pPr marL="0" indent="0">
              <a:buFontTx/>
              <a:buNone/>
            </a:pPr>
            <a:endParaRPr lang="en-CA" dirty="0"/>
          </a:p>
          <a:p>
            <a:r>
              <a:rPr lang="en-CA" dirty="0"/>
              <a:t>Workbook, pages </a:t>
            </a:r>
            <a:r>
              <a:rPr lang="en-CA" strike="noStrike" baseline="0" dirty="0"/>
              <a:t>45 and 46</a:t>
            </a:r>
            <a:endParaRPr lang="en-CA" strike="sngStrike" baseline="0" dirty="0"/>
          </a:p>
          <a:p>
            <a:pPr marL="0" indent="0">
              <a:buFontTx/>
              <a:buNone/>
            </a:pPr>
            <a:endParaRPr lang="en-CA" dirty="0"/>
          </a:p>
          <a:p>
            <a:pPr marL="0" indent="0">
              <a:buFontTx/>
              <a:buNone/>
            </a:pPr>
            <a:r>
              <a:rPr lang="en-CA" b="0" dirty="0"/>
              <a:t>Ask the class:</a:t>
            </a:r>
          </a:p>
          <a:p>
            <a:pPr marL="171450" indent="-171450">
              <a:buFontTx/>
              <a:buChar char="-"/>
            </a:pPr>
            <a:r>
              <a:rPr lang="en-CA" b="0" dirty="0"/>
              <a:t>Do you use </a:t>
            </a:r>
            <a:r>
              <a:rPr lang="en-CA" dirty="0"/>
              <a:t>checklists</a:t>
            </a:r>
            <a:r>
              <a:rPr lang="en-CA" b="0" dirty="0"/>
              <a:t>? What do you use them for?</a:t>
            </a:r>
            <a:endParaRPr lang="en-CA" b="0" dirty="0">
              <a:cs typeface="Calibri"/>
            </a:endParaRPr>
          </a:p>
          <a:p>
            <a:pPr marL="171450" indent="-171450">
              <a:buFont typeface="Arial"/>
              <a:buChar char="•"/>
            </a:pPr>
            <a:r>
              <a:rPr lang="en-CA" b="0" dirty="0"/>
              <a:t>How can a </a:t>
            </a:r>
            <a:r>
              <a:rPr lang="en-CA" dirty="0"/>
              <a:t>checklist help</a:t>
            </a:r>
            <a:r>
              <a:rPr lang="en-CA" b="0" dirty="0"/>
              <a:t> you respond to feedback at work?</a:t>
            </a:r>
            <a:endParaRPr lang="en-CA" b="0" dirty="0">
              <a:cs typeface="Calibri"/>
            </a:endParaRPr>
          </a:p>
          <a:p>
            <a:pPr marL="171450" indent="-171450">
              <a:buFontTx/>
              <a:buChar char="-"/>
            </a:pPr>
            <a:endParaRPr lang="en-CA" b="0" dirty="0"/>
          </a:p>
          <a:p>
            <a:pPr marL="0" indent="0">
              <a:buFontTx/>
              <a:buNone/>
            </a:pPr>
            <a:r>
              <a:rPr lang="en-CA" b="0" dirty="0"/>
              <a:t>Click to show the explanation. Read it to the class or ask a learner to read it out loud.</a:t>
            </a:r>
          </a:p>
          <a:p>
            <a:pPr marL="0" indent="0">
              <a:buFontTx/>
              <a:buNone/>
            </a:pPr>
            <a:endParaRPr lang="en-CA" b="0" dirty="0"/>
          </a:p>
          <a:p>
            <a:pPr marL="0" indent="0">
              <a:buFontTx/>
              <a:buNone/>
            </a:pPr>
            <a:r>
              <a:rPr lang="en-CA" b="0" dirty="0"/>
              <a:t>Ask learners to read information in their workbooks on page 45 and then to complete the task on page </a:t>
            </a:r>
            <a:r>
              <a:rPr lang="en-CA" b="0" strike="noStrike" baseline="0" dirty="0"/>
              <a:t>46</a:t>
            </a:r>
            <a:r>
              <a:rPr lang="en-CA" b="0" dirty="0"/>
              <a:t>.</a:t>
            </a:r>
            <a:endParaRPr lang="en-CA" b="0" dirty="0">
              <a:cs typeface="Calibri"/>
            </a:endParaRPr>
          </a:p>
          <a:p>
            <a:pPr marL="0" indent="0">
              <a:buFontTx/>
              <a:buNone/>
            </a:pPr>
            <a:r>
              <a:rPr lang="en-CA" b="0" dirty="0"/>
              <a:t>Go around the class to check how learners are doing and provide help/support where needed.</a:t>
            </a:r>
          </a:p>
          <a:p>
            <a:pPr marL="0" indent="0">
              <a:buFontTx/>
              <a:buNone/>
            </a:pPr>
            <a:r>
              <a:rPr lang="en-CA" b="0" dirty="0"/>
              <a:t>Ask learners to share their answers in pairs, small groups or as a class.</a:t>
            </a:r>
          </a:p>
          <a:p>
            <a:pPr marL="0" indent="0">
              <a:buFontTx/>
              <a:buNone/>
            </a:pPr>
            <a:r>
              <a:rPr lang="en-CA" b="0" dirty="0"/>
              <a:t>Activity time: 10-12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44</a:t>
            </a:fld>
            <a:endParaRPr lang="en-US"/>
          </a:p>
        </p:txBody>
      </p:sp>
    </p:spTree>
    <p:extLst>
      <p:ext uri="{BB962C8B-B14F-4D97-AF65-F5344CB8AC3E}">
        <p14:creationId xmlns:p14="http://schemas.microsoft.com/office/powerpoint/2010/main" val="589170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Workbook, page 47</a:t>
            </a:r>
            <a:endParaRPr lang="en-US" dirty="0"/>
          </a:p>
          <a:p>
            <a:pPr marL="0" indent="0">
              <a:buFontTx/>
              <a:buNone/>
            </a:pPr>
            <a:endParaRPr lang="en-CA" b="0" dirty="0"/>
          </a:p>
          <a:p>
            <a:pPr marL="0" indent="0">
              <a:buFontTx/>
              <a:buNone/>
            </a:pPr>
            <a:r>
              <a:rPr lang="en-CA" b="0" dirty="0"/>
              <a:t>Discuss the reflection questions with the whole class.</a:t>
            </a:r>
          </a:p>
          <a:p>
            <a:pPr marL="0" indent="0">
              <a:buFontTx/>
              <a:buNone/>
            </a:pPr>
            <a:r>
              <a:rPr lang="en-CA" b="0" dirty="0"/>
              <a:t>After some of the learners share their ideas/</a:t>
            </a:r>
            <a:r>
              <a:rPr lang="en-CA" dirty="0"/>
              <a:t>answers</a:t>
            </a:r>
            <a:r>
              <a:rPr lang="en-CA" b="0" dirty="0"/>
              <a:t>, ask all learners to reflect on the questions on their own and write down their answers/ideas in the space provided in the workbook.</a:t>
            </a:r>
            <a:endParaRPr lang="en-CA"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Allow the learners 5-6 minutes to complete the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p:txBody>
      </p:sp>
      <p:sp>
        <p:nvSpPr>
          <p:cNvPr id="4" name="Slide Number Placeholder 3"/>
          <p:cNvSpPr>
            <a:spLocks noGrp="1"/>
          </p:cNvSpPr>
          <p:nvPr>
            <p:ph type="sldNum" sz="quarter" idx="5"/>
          </p:nvPr>
        </p:nvSpPr>
        <p:spPr/>
        <p:txBody>
          <a:bodyPr/>
          <a:lstStyle/>
          <a:p>
            <a:fld id="{F7A1D258-4312-4579-B35D-5408F216C435}" type="slidenum">
              <a:rPr lang="en-US" smtClean="0"/>
              <a:t>45</a:t>
            </a:fld>
            <a:endParaRPr lang="en-US"/>
          </a:p>
        </p:txBody>
      </p:sp>
    </p:spTree>
    <p:extLst>
      <p:ext uri="{BB962C8B-B14F-4D97-AF65-F5344CB8AC3E}">
        <p14:creationId xmlns:p14="http://schemas.microsoft.com/office/powerpoint/2010/main" val="2789434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pPr marL="0" indent="0">
              <a:buFontTx/>
              <a:buNone/>
            </a:pPr>
            <a:r>
              <a:rPr lang="en-CA" dirty="0"/>
              <a:t>Workbook, Pages 47-50</a:t>
            </a:r>
            <a:endParaRPr lang="en-CA" dirty="0">
              <a:cs typeface="Calibri"/>
            </a:endParaRPr>
          </a:p>
          <a:p>
            <a:pPr marL="0" indent="0">
              <a:buFontTx/>
              <a:buNone/>
            </a:pPr>
            <a:endParaRPr lang="en-CA" dirty="0"/>
          </a:p>
          <a:p>
            <a:pPr marL="0" indent="0">
              <a:buFontTx/>
              <a:buNone/>
            </a:pPr>
            <a:r>
              <a:rPr lang="en-CA" b="0" dirty="0"/>
              <a:t>Ask different learners to read the strategies one by one. Click to show the strategies on the slide as they read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Alternatively, give the learners 3-5 minutes to read the strategies to themselves. </a:t>
            </a:r>
          </a:p>
          <a:p>
            <a:pPr marL="0" indent="0">
              <a:buFontTx/>
              <a:buNone/>
            </a:pPr>
            <a:endParaRPr lang="en-CA" dirty="0"/>
          </a:p>
          <a:p>
            <a:pPr marL="0" indent="0">
              <a:buFontTx/>
              <a:buNone/>
            </a:pPr>
            <a:r>
              <a:rPr lang="en-CA" dirty="0"/>
              <a:t>Ask</a:t>
            </a:r>
          </a:p>
          <a:p>
            <a:pPr marL="171450" indent="-171450">
              <a:buFontTx/>
              <a:buChar char="-"/>
            </a:pPr>
            <a:r>
              <a:rPr lang="en-CA" dirty="0"/>
              <a:t>Which strategies did you already know?</a:t>
            </a:r>
          </a:p>
          <a:p>
            <a:pPr marL="171450" indent="-171450">
              <a:buFontTx/>
              <a:buChar char="-"/>
            </a:pPr>
            <a:r>
              <a:rPr lang="en-CA" dirty="0"/>
              <a:t>Which ones were new?</a:t>
            </a:r>
          </a:p>
          <a:p>
            <a:pPr marL="171450" indent="-171450">
              <a:buFontTx/>
              <a:buChar char="-"/>
            </a:pPr>
            <a:r>
              <a:rPr lang="en-CA" dirty="0"/>
              <a:t>Which ones will you start practising?  </a:t>
            </a:r>
            <a:endParaRPr lang="en-CA" b="1" dirty="0"/>
          </a:p>
          <a:p>
            <a:pPr marL="0" indent="0">
              <a:buFontTx/>
              <a:buNone/>
            </a:pPr>
            <a:endParaRPr lang="en-CA" b="1" dirty="0"/>
          </a:p>
          <a:p>
            <a:pPr marL="0" indent="0">
              <a:buFontTx/>
              <a:buNone/>
            </a:pPr>
            <a:endParaRPr lang="en-CA" b="0" dirty="0"/>
          </a:p>
          <a:p>
            <a:pPr marL="0" indent="0">
              <a:buFontTx/>
              <a:buNone/>
            </a:pPr>
            <a:r>
              <a:rPr lang="en-CA" b="1" dirty="0"/>
              <a:t>Task 1 </a:t>
            </a:r>
            <a:r>
              <a:rPr lang="en-CA" b="0" dirty="0"/>
              <a:t>(page 49)</a:t>
            </a:r>
            <a:endParaRPr lang="en-CA" b="0" dirty="0">
              <a:cs typeface="Calibri"/>
            </a:endParaRPr>
          </a:p>
          <a:p>
            <a:pPr marL="0" indent="0">
              <a:buFontTx/>
              <a:buNone/>
            </a:pPr>
            <a:r>
              <a:rPr lang="en-CA" b="0" dirty="0"/>
              <a:t>Ask a learner to read instructions for task 1. Do one example together with the class.</a:t>
            </a:r>
          </a:p>
          <a:p>
            <a:pPr marL="0" indent="0">
              <a:buFontTx/>
              <a:buNone/>
            </a:pPr>
            <a:r>
              <a:rPr lang="en-CA" b="0" dirty="0"/>
              <a:t>Give learners 2-3 minutes to write their answer in the workbook. Ask them to check the answers in pairs, small groups or as a class.</a:t>
            </a:r>
          </a:p>
          <a:p>
            <a:pPr marL="0" indent="0">
              <a:buFontTx/>
              <a:buNone/>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Task 2 </a:t>
            </a:r>
            <a:r>
              <a:rPr lang="en-CA" b="0" dirty="0"/>
              <a:t>(page 50)</a:t>
            </a:r>
            <a:endParaRPr lang="en-CA" b="1" dirty="0"/>
          </a:p>
          <a:p>
            <a:pPr marL="0" indent="0">
              <a:buFontTx/>
              <a:buNone/>
            </a:pPr>
            <a:r>
              <a:rPr lang="en-CA" b="0" dirty="0"/>
              <a:t>Ask learners to think about how they build relationships. Ask them to write more example of what they could say:</a:t>
            </a:r>
          </a:p>
          <a:p>
            <a:pPr marL="285750" indent="-285750">
              <a:buFont typeface="Arial" panose="020B0604020202020204" pitchFamily="34" charset="0"/>
              <a:buChar char="•"/>
            </a:pPr>
            <a:r>
              <a:rPr lang="en-CA" sz="1200" dirty="0">
                <a:solidFill>
                  <a:srgbClr val="000000"/>
                </a:solidFill>
                <a:effectLst/>
                <a:latin typeface="+mn-lt"/>
                <a:ea typeface="Yu Gothic Light" panose="020B0300000000000000" pitchFamily="34" charset="-128"/>
              </a:rPr>
              <a:t>To make small talk</a:t>
            </a:r>
            <a:endParaRPr lang="en-CA" sz="1200" b="0" dirty="0">
              <a:solidFill>
                <a:srgbClr val="000000"/>
              </a:solidFill>
              <a:effectLst/>
              <a:latin typeface="+mn-lt"/>
              <a:ea typeface="Yu Gothic Light" panose="020B0300000000000000" pitchFamily="34" charset="-128"/>
            </a:endParaRPr>
          </a:p>
          <a:p>
            <a:pPr marL="285750" indent="-285750">
              <a:buFont typeface="Arial" panose="020B0604020202020204" pitchFamily="34" charset="0"/>
              <a:buChar char="•"/>
            </a:pPr>
            <a:r>
              <a:rPr lang="en-CA" sz="1200" dirty="0">
                <a:solidFill>
                  <a:srgbClr val="000000"/>
                </a:solidFill>
                <a:effectLst/>
                <a:latin typeface="+mn-lt"/>
                <a:ea typeface="Yu Gothic Light" panose="020B0300000000000000" pitchFamily="34" charset="-128"/>
              </a:rPr>
              <a:t>To say hi or good-bye</a:t>
            </a:r>
            <a:endParaRPr lang="en-CA" sz="1200" b="0" dirty="0">
              <a:solidFill>
                <a:srgbClr val="000000"/>
              </a:solidFill>
              <a:effectLst/>
              <a:latin typeface="+mn-lt"/>
              <a:ea typeface="Yu Gothic Light" panose="020B0300000000000000" pitchFamily="34" charset="-128"/>
            </a:endParaRPr>
          </a:p>
          <a:p>
            <a:pPr marL="285750" indent="-285750">
              <a:buFont typeface="Arial" panose="020B0604020202020204" pitchFamily="34" charset="0"/>
              <a:buChar char="•"/>
            </a:pPr>
            <a:r>
              <a:rPr lang="en-CA" sz="1200" dirty="0">
                <a:solidFill>
                  <a:srgbClr val="000000"/>
                </a:solidFill>
                <a:effectLst/>
                <a:latin typeface="+mn-lt"/>
                <a:ea typeface="Yu Gothic Light" panose="020B0300000000000000" pitchFamily="34" charset="-128"/>
              </a:rPr>
              <a:t>To offer help</a:t>
            </a:r>
            <a:endParaRPr lang="en-CA" sz="1200" b="0" dirty="0">
              <a:solidFill>
                <a:srgbClr val="000000"/>
              </a:solidFill>
              <a:effectLst/>
              <a:latin typeface="+mn-lt"/>
              <a:ea typeface="Yu Gothic Light" panose="020B0300000000000000" pitchFamily="34" charset="-128"/>
            </a:endParaRPr>
          </a:p>
          <a:p>
            <a:pPr marL="285750" indent="-285750">
              <a:buFont typeface="Arial" panose="020B0604020202020204" pitchFamily="34" charset="0"/>
              <a:buChar char="•"/>
            </a:pPr>
            <a:r>
              <a:rPr lang="en-CA" sz="1200" dirty="0">
                <a:solidFill>
                  <a:srgbClr val="000000"/>
                </a:solidFill>
                <a:effectLst/>
                <a:latin typeface="+mn-lt"/>
                <a:ea typeface="Yu Gothic Light" panose="020B0300000000000000" pitchFamily="34" charset="-128"/>
              </a:rPr>
              <a:t>To show interest</a:t>
            </a:r>
            <a:endParaRPr lang="en-CA" sz="1200" b="0" dirty="0">
              <a:latin typeface="+mn-lt"/>
            </a:endParaRPr>
          </a:p>
          <a:p>
            <a:pPr marL="0" indent="0">
              <a:buFontTx/>
              <a:buNone/>
            </a:pPr>
            <a:r>
              <a:rPr lang="en-CA" b="0" dirty="0"/>
              <a:t>Give learners 2-3 minutes to do the task. Ask them to check the answers in pairs, small groups or as a class.</a:t>
            </a:r>
          </a:p>
          <a:p>
            <a:pPr marL="0" indent="0">
              <a:buFontTx/>
              <a:buNone/>
            </a:pPr>
            <a:endParaRPr lang="en-CA" b="1" dirty="0"/>
          </a:p>
          <a:p>
            <a:pPr marL="0" indent="0">
              <a:buFontTx/>
              <a:buNone/>
            </a:pPr>
            <a:endParaRPr lang="en-CA" b="0" dirty="0"/>
          </a:p>
          <a:p>
            <a:pPr marL="0" indent="0">
              <a:buFontTx/>
              <a:buNone/>
            </a:pPr>
            <a:r>
              <a:rPr lang="en-CA" b="1" dirty="0"/>
              <a:t>Reflect</a:t>
            </a:r>
            <a:r>
              <a:rPr lang="en-CA" b="0" dirty="0"/>
              <a:t> (page 50)</a:t>
            </a:r>
            <a:endParaRPr lang="en-CA" b="0" dirty="0">
              <a:cs typeface="Calibri"/>
            </a:endParaRPr>
          </a:p>
          <a:p>
            <a:pPr marL="0" indent="0">
              <a:buFontTx/>
              <a:buNone/>
            </a:pPr>
            <a:r>
              <a:rPr lang="en-CA" b="0" dirty="0"/>
              <a:t>Ask learners to think about themselves and to answer the reflection questions:</a:t>
            </a:r>
          </a:p>
          <a:p>
            <a:pPr marL="285750" lvl="0" indent="-285750">
              <a:lnSpc>
                <a:spcPct val="115000"/>
              </a:lnSpc>
              <a:spcAft>
                <a:spcPts val="8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Which of the strategies will you start to use? Choose at least two. </a:t>
            </a:r>
            <a:endParaRPr lang="en-US" sz="1200" dirty="0">
              <a:solidFill>
                <a:srgbClr val="000000"/>
              </a:solidFill>
              <a:effectLst/>
              <a:latin typeface="Calibri" panose="020F0502020204030204" pitchFamily="34" charset="0"/>
              <a:ea typeface="Yu Gothic Light" panose="020B0300000000000000" pitchFamily="34" charset="-128"/>
            </a:endParaRPr>
          </a:p>
          <a:p>
            <a:pPr marL="285750" lvl="0" indent="-285750">
              <a:lnSpc>
                <a:spcPct val="115000"/>
              </a:lnSpc>
              <a:spcAft>
                <a:spcPts val="800"/>
              </a:spcAft>
              <a:buFont typeface="Arial" panose="020B0604020202020204" pitchFamily="34" charset="0"/>
              <a:buChar char="•"/>
            </a:pPr>
            <a:r>
              <a:rPr lang="en-CA" sz="1200" dirty="0">
                <a:solidFill>
                  <a:srgbClr val="000000"/>
                </a:solidFill>
                <a:effectLst/>
                <a:latin typeface="Calibri" panose="020F0502020204030204" pitchFamily="34" charset="0"/>
                <a:ea typeface="Yu Gothic Light" panose="020B0300000000000000" pitchFamily="34" charset="-128"/>
              </a:rPr>
              <a:t>Why did you choose those ones?</a:t>
            </a:r>
          </a:p>
          <a:p>
            <a:pPr marL="285750" lvl="0" indent="-285750">
              <a:lnSpc>
                <a:spcPct val="115000"/>
              </a:lnSpc>
              <a:spcAft>
                <a:spcPts val="800"/>
              </a:spcAft>
              <a:buFont typeface="Arial" panose="020B0604020202020204" pitchFamily="34" charset="0"/>
              <a:buChar char="•"/>
            </a:pPr>
            <a:endParaRPr lang="en-CA" sz="1800" dirty="0">
              <a:solidFill>
                <a:srgbClr val="000000"/>
              </a:solidFill>
              <a:effectLst/>
              <a:latin typeface="Calibri" panose="020F0502020204030204" pitchFamily="34" charset="0"/>
              <a:ea typeface="Yu Gothic Light" panose="020B0300000000000000" pitchFamily="34" charset="-128"/>
            </a:endParaRPr>
          </a:p>
          <a:p>
            <a:pPr marL="0" lvl="0" indent="0">
              <a:lnSpc>
                <a:spcPct val="115000"/>
              </a:lnSpc>
              <a:spcAft>
                <a:spcPts val="800"/>
              </a:spcAft>
              <a:buFont typeface="Arial" panose="020B0604020202020204" pitchFamily="34" charset="0"/>
              <a:buNone/>
            </a:pPr>
            <a:r>
              <a:rPr lang="en-CA" sz="1200" dirty="0">
                <a:solidFill>
                  <a:srgbClr val="000000"/>
                </a:solidFill>
                <a:effectLst/>
                <a:latin typeface="Calibri" panose="020F0502020204030204" pitchFamily="34" charset="0"/>
                <a:ea typeface="Yu Gothic Light" panose="020B0300000000000000" pitchFamily="34" charset="-128"/>
              </a:rPr>
              <a:t>Ask  learners to share their answers in pairs, small groups or as a class.</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b="0" dirty="0"/>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46</a:t>
            </a:fld>
            <a:endParaRPr lang="en-US"/>
          </a:p>
        </p:txBody>
      </p:sp>
    </p:spTree>
    <p:extLst>
      <p:ext uri="{BB962C8B-B14F-4D97-AF65-F5344CB8AC3E}">
        <p14:creationId xmlns:p14="http://schemas.microsoft.com/office/powerpoint/2010/main" val="460282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NOTE: This slide has animations.</a:t>
            </a:r>
          </a:p>
          <a:p>
            <a:pPr marL="0" indent="0">
              <a:buFontTx/>
              <a:buNone/>
            </a:pPr>
            <a:endParaRPr lang="en-CA" dirty="0"/>
          </a:p>
          <a:p>
            <a:r>
              <a:rPr lang="en-CA" dirty="0"/>
              <a:t>Workbook, Pages 51 - 55</a:t>
            </a:r>
            <a:endParaRPr lang="en-CA" dirty="0">
              <a:cs typeface="Calibri"/>
            </a:endParaRPr>
          </a:p>
          <a:p>
            <a:pPr marL="0" indent="0">
              <a:buFontTx/>
              <a:buNone/>
            </a:pPr>
            <a:endParaRPr lang="en-CA" dirty="0"/>
          </a:p>
          <a:p>
            <a:pPr marL="0" indent="0">
              <a:buFontTx/>
              <a:buNone/>
            </a:pPr>
            <a:r>
              <a:rPr lang="en-CA" dirty="0"/>
              <a:t>Ask:</a:t>
            </a:r>
          </a:p>
          <a:p>
            <a:pPr marL="171450" indent="-171450">
              <a:buFontTx/>
              <a:buChar char="-"/>
            </a:pPr>
            <a:r>
              <a:rPr lang="en-CA" dirty="0"/>
              <a:t>What is a conflict?</a:t>
            </a:r>
          </a:p>
          <a:p>
            <a:pPr marL="0" indent="0">
              <a:buFontTx/>
              <a:buNone/>
            </a:pPr>
            <a:r>
              <a:rPr lang="en-CA" dirty="0"/>
              <a:t>Allow a few minutes for the whole class to discuss.</a:t>
            </a:r>
          </a:p>
          <a:p>
            <a:pPr marL="0" indent="0">
              <a:buFontTx/>
              <a:buNone/>
            </a:pPr>
            <a:r>
              <a:rPr lang="en-CA" dirty="0"/>
              <a:t>Click to show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a:t>
            </a:r>
          </a:p>
          <a:p>
            <a:pPr marL="171450" indent="-171450">
              <a:buFontTx/>
              <a:buChar char="-"/>
            </a:pPr>
            <a:r>
              <a:rPr lang="en-CA" dirty="0"/>
              <a:t>Why is it important to know how resolve it?</a:t>
            </a:r>
          </a:p>
          <a:p>
            <a:pPr marL="0" indent="0">
              <a:buFontTx/>
              <a:buNone/>
            </a:pPr>
            <a:r>
              <a:rPr lang="en-CA" dirty="0"/>
              <a:t>Allow a few minutes for the whole class to discuss.</a:t>
            </a:r>
          </a:p>
          <a:p>
            <a:pPr marL="0" indent="0">
              <a:buFontTx/>
              <a:buNone/>
            </a:pPr>
            <a:r>
              <a:rPr lang="en-CA" dirty="0"/>
              <a:t>Click to show the answer.</a:t>
            </a:r>
          </a:p>
          <a:p>
            <a:pPr marL="171450" indent="-171450">
              <a:buFontTx/>
              <a:buChar char="-"/>
            </a:pPr>
            <a:endParaRPr lang="en-CA" dirty="0"/>
          </a:p>
          <a:p>
            <a:pPr marL="0" indent="0">
              <a:buFontTx/>
              <a:buNone/>
            </a:pPr>
            <a:r>
              <a:rPr lang="en-CA" b="1" dirty="0"/>
              <a:t>Reflect </a:t>
            </a:r>
            <a:r>
              <a:rPr lang="en-CA" b="0" dirty="0"/>
              <a:t>(page 51)</a:t>
            </a:r>
            <a:endParaRPr lang="en-CA" b="0" dirty="0">
              <a:cs typeface="Calibri"/>
            </a:endParaRPr>
          </a:p>
          <a:p>
            <a:pPr marL="0" indent="0">
              <a:buFontTx/>
              <a:buNone/>
            </a:pPr>
            <a:r>
              <a:rPr lang="en-CA" dirty="0"/>
              <a:t>Ask learners to think about themselves and to write answers in the space provided in the workbook.</a:t>
            </a:r>
          </a:p>
          <a:p>
            <a:pPr marL="342900" lvl="0" indent="-342900">
              <a:lnSpc>
                <a:spcPct val="107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What is one strategy that you use to resolve conflict?</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07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How does it help you?</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Yu Gothic Light" panose="020B0300000000000000" pitchFamily="34" charset="-128"/>
              </a:rPr>
              <a:t>Ask  learners to share their answers in pairs, small groups or as a class.</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47</a:t>
            </a:fld>
            <a:endParaRPr lang="en-US"/>
          </a:p>
        </p:txBody>
      </p:sp>
    </p:spTree>
    <p:extLst>
      <p:ext uri="{BB962C8B-B14F-4D97-AF65-F5344CB8AC3E}">
        <p14:creationId xmlns:p14="http://schemas.microsoft.com/office/powerpoint/2010/main" val="264564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pages 52</a:t>
            </a:r>
          </a:p>
          <a:p>
            <a:pPr marL="0" indent="0">
              <a:buFontTx/>
              <a:buNone/>
            </a:pPr>
            <a:endParaRPr lang="en-CA" dirty="0"/>
          </a:p>
          <a:p>
            <a:pPr marL="0" indent="0">
              <a:buFontTx/>
              <a:buNone/>
            </a:pPr>
            <a:r>
              <a:rPr lang="en-CA" dirty="0"/>
              <a:t>Ask learners to read information in the workbook on page 55</a:t>
            </a:r>
          </a:p>
          <a:p>
            <a:pPr marL="0" indent="0">
              <a:buFontTx/>
              <a:buNone/>
            </a:pPr>
            <a:r>
              <a:rPr lang="en-CA" dirty="0"/>
              <a:t>Discuss each strategy with the class.</a:t>
            </a:r>
          </a:p>
          <a:p>
            <a:pPr marL="0" indent="0">
              <a:buFontTx/>
              <a:buNone/>
            </a:pPr>
            <a:r>
              <a:rPr lang="en-CA" b="0" dirty="0"/>
              <a:t>Ask</a:t>
            </a:r>
          </a:p>
          <a:p>
            <a:pPr marL="171450" indent="-171450">
              <a:buFontTx/>
              <a:buChar char="-"/>
            </a:pPr>
            <a:r>
              <a:rPr lang="en-CA" b="0" dirty="0"/>
              <a:t>Which strategy did you already know?</a:t>
            </a:r>
          </a:p>
          <a:p>
            <a:pPr marL="171450" indent="-171450">
              <a:buFontTx/>
              <a:buChar char="-"/>
            </a:pPr>
            <a:r>
              <a:rPr lang="en-CA" b="0" dirty="0"/>
              <a:t>Which strategy did you not know about?</a:t>
            </a:r>
          </a:p>
          <a:p>
            <a:pPr marL="171450" indent="-171450">
              <a:buFontTx/>
              <a:buChar char="-"/>
            </a:pPr>
            <a:r>
              <a:rPr lang="en-CA" b="0" dirty="0"/>
              <a:t>Which one will you start using?</a:t>
            </a:r>
          </a:p>
          <a:p>
            <a:pPr marL="0" indent="0">
              <a:buFontTx/>
              <a:buNone/>
            </a:pPr>
            <a:endParaRPr lang="en-CA" dirty="0"/>
          </a:p>
          <a:p>
            <a:pPr marL="0" indent="0">
              <a:buFontTx/>
              <a:buNone/>
            </a:pPr>
            <a:r>
              <a:rPr lang="en-CA" b="1" dirty="0"/>
              <a:t>Reflect </a:t>
            </a:r>
            <a:r>
              <a:rPr lang="en-CA" b="0" dirty="0"/>
              <a:t>(page 52)</a:t>
            </a:r>
          </a:p>
          <a:p>
            <a:pPr marL="0" indent="0">
              <a:buFontTx/>
              <a:buNone/>
            </a:pPr>
            <a:r>
              <a:rPr lang="en-CA" dirty="0"/>
              <a:t>Ask learners to think about themselves and to write answers in the space provided in the workbook.</a:t>
            </a: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Which of the strategies will you start to use? Choose at least two. </a:t>
            </a:r>
            <a:endParaRPr lang="en-US" sz="1200" dirty="0">
              <a:solidFill>
                <a:srgbClr val="000000"/>
              </a:solidFill>
              <a:effectLst/>
              <a:latin typeface="Calibri" panose="020F0502020204030204" pitchFamily="34" charset="0"/>
              <a:ea typeface="Yu Gothic Light" panose="020B0300000000000000" pitchFamily="34" charset="-128"/>
            </a:endParaRPr>
          </a:p>
          <a:p>
            <a:pPr marL="342900" lvl="0" indent="-342900">
              <a:lnSpc>
                <a:spcPct val="115000"/>
              </a:lnSpc>
              <a:spcAft>
                <a:spcPts val="800"/>
              </a:spcAft>
              <a:buFont typeface="Symbol" panose="05050102010706020507" pitchFamily="18" charset="2"/>
              <a:buChar char=""/>
            </a:pPr>
            <a:r>
              <a:rPr lang="en-CA" sz="1200" dirty="0">
                <a:solidFill>
                  <a:srgbClr val="000000"/>
                </a:solidFill>
                <a:effectLst/>
                <a:latin typeface="Calibri" panose="020F0502020204030204" pitchFamily="34" charset="0"/>
                <a:ea typeface="Yu Gothic Light" panose="020B0300000000000000" pitchFamily="34" charset="-128"/>
              </a:rPr>
              <a:t>Why did you choose those ones?</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Calibri" panose="020F0502020204030204" pitchFamily="34" charset="0"/>
                <a:ea typeface="Yu Gothic Light" panose="020B0300000000000000" pitchFamily="34" charset="-128"/>
              </a:rPr>
              <a:t>Ask  learners to share their answers in pairs, small groups or as a class.</a:t>
            </a:r>
            <a:endParaRPr lang="en-US" sz="1200" dirty="0">
              <a:solidFill>
                <a:srgbClr val="000000"/>
              </a:solidFill>
              <a:effectLst/>
              <a:latin typeface="Calibri" panose="020F0502020204030204" pitchFamily="34" charset="0"/>
              <a:ea typeface="Yu Gothic Light" panose="020B0300000000000000" pitchFamily="34" charset="-128"/>
            </a:endParaRPr>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48</a:t>
            </a:fld>
            <a:endParaRPr lang="en-US"/>
          </a:p>
        </p:txBody>
      </p:sp>
    </p:spTree>
    <p:extLst>
      <p:ext uri="{BB962C8B-B14F-4D97-AF65-F5344CB8AC3E}">
        <p14:creationId xmlns:p14="http://schemas.microsoft.com/office/powerpoint/2010/main" val="1740486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dirty="0"/>
              <a:t>Workbook, page 53</a:t>
            </a:r>
          </a:p>
          <a:p>
            <a:pPr marL="0" indent="0">
              <a:buFontTx/>
              <a:buNone/>
            </a:pPr>
            <a:endParaRPr lang="en-CA" dirty="0"/>
          </a:p>
          <a:p>
            <a:pPr marL="0" indent="0">
              <a:buFontTx/>
              <a:buNone/>
            </a:pPr>
            <a:r>
              <a:rPr lang="en-CA" dirty="0"/>
              <a:t>Allow the learners 7-10 minutes to complete the quiz. </a:t>
            </a:r>
          </a:p>
          <a:p>
            <a:pPr marL="0" indent="0">
              <a:buFontTx/>
              <a:buNone/>
            </a:pPr>
            <a:endParaRPr lang="en-CA" dirty="0"/>
          </a:p>
          <a:p>
            <a:r>
              <a:rPr lang="en-CA" dirty="0"/>
              <a:t>Encourage them to practise the strategies and tips that they have learned in this unit. </a:t>
            </a:r>
            <a:endParaRPr lang="en-CA" dirty="0">
              <a:cs typeface="Calibri"/>
            </a:endParaRPr>
          </a:p>
          <a:p>
            <a:pPr marL="0" indent="0">
              <a:buFontTx/>
              <a:buNone/>
            </a:pPr>
            <a:endParaRPr lang="en-CA" dirty="0"/>
          </a:p>
          <a:p>
            <a:r>
              <a:rPr lang="en-CA" dirty="0"/>
              <a:t>As the learners are completing the quiz, you can go around and check the answers with them one-on-one. There is no right or wrong answer. However, if the learner chooses an answer that indicates that they are not applying the strategies discussed in the unit, you can ask follow-up or probing questions to identify needs for coaching or other wraparound supports. </a:t>
            </a:r>
            <a:endParaRPr lang="en-CA" dirty="0">
              <a:cs typeface="Calibri"/>
            </a:endParaRPr>
          </a:p>
          <a:p>
            <a:pPr marL="0" indent="0">
              <a:buFontTx/>
              <a:buNone/>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F7A1D258-4312-4579-B35D-5408F216C435}" type="slidenum">
              <a:rPr lang="en-US" smtClean="0"/>
              <a:t>49</a:t>
            </a:fld>
            <a:endParaRPr lang="en-US"/>
          </a:p>
        </p:txBody>
      </p:sp>
    </p:spTree>
    <p:extLst>
      <p:ext uri="{BB962C8B-B14F-4D97-AF65-F5344CB8AC3E}">
        <p14:creationId xmlns:p14="http://schemas.microsoft.com/office/powerpoint/2010/main" val="195108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Workbook, page 3</a:t>
            </a:r>
          </a:p>
          <a:p>
            <a:endParaRPr lang="en-US"/>
          </a:p>
          <a:p>
            <a:endParaRPr lang="en-US"/>
          </a:p>
          <a:p>
            <a:r>
              <a:rPr lang="en-US"/>
              <a:t>Ask learners to find examples and explanations in the workbook.</a:t>
            </a:r>
          </a:p>
          <a:p>
            <a:r>
              <a:rPr lang="en-US"/>
              <a:t>Discuss key vocabulary with the class. </a:t>
            </a:r>
          </a:p>
          <a:p>
            <a:r>
              <a:rPr lang="en-US"/>
              <a:t>Ask if anyone wants to volunteer to read first example out loud.</a:t>
            </a:r>
          </a:p>
          <a:p>
            <a:r>
              <a:rPr lang="en-US"/>
              <a:t>Ask learners to explain how they can show collaboration in the first situation. They can use the examples in the workbook, or they can share their own ideas.</a:t>
            </a:r>
          </a:p>
          <a:p>
            <a:endParaRPr lang="en-US"/>
          </a:p>
          <a:p>
            <a:r>
              <a:rPr lang="en-US"/>
              <a:t>Repeat the same steps for each example.</a:t>
            </a:r>
          </a:p>
          <a:p>
            <a:endParaRPr lang="en-US"/>
          </a:p>
          <a:p>
            <a:r>
              <a:rPr lang="en-US"/>
              <a:t>Activity time: 7-10 minutes</a:t>
            </a:r>
          </a:p>
        </p:txBody>
      </p:sp>
      <p:sp>
        <p:nvSpPr>
          <p:cNvPr id="4" name="Slide Number Placeholder 3"/>
          <p:cNvSpPr>
            <a:spLocks noGrp="1"/>
          </p:cNvSpPr>
          <p:nvPr>
            <p:ph type="sldNum" sz="quarter" idx="5"/>
          </p:nvPr>
        </p:nvSpPr>
        <p:spPr/>
        <p:txBody>
          <a:bodyPr/>
          <a:lstStyle/>
          <a:p>
            <a:fld id="{F7A1D258-4312-4579-B35D-5408F216C435}" type="slidenum">
              <a:rPr lang="en-US" smtClean="0"/>
              <a:t>5</a:t>
            </a:fld>
            <a:endParaRPr lang="en-US"/>
          </a:p>
        </p:txBody>
      </p:sp>
    </p:spTree>
    <p:extLst>
      <p:ext uri="{BB962C8B-B14F-4D97-AF65-F5344CB8AC3E}">
        <p14:creationId xmlns:p14="http://schemas.microsoft.com/office/powerpoint/2010/main" val="4271892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This slide has animations.</a:t>
            </a:r>
          </a:p>
          <a:p>
            <a:endParaRPr lang="en-CA" dirty="0"/>
          </a:p>
          <a:p>
            <a:r>
              <a:rPr lang="en-CA" dirty="0"/>
              <a:t>Workbook, pages 54 and 55</a:t>
            </a:r>
            <a:endParaRPr lang="en-CA" dirty="0">
              <a:cs typeface="Calibri"/>
            </a:endParaRPr>
          </a:p>
          <a:p>
            <a:endParaRPr lang="en-CA" dirty="0"/>
          </a:p>
          <a:p>
            <a:r>
              <a:rPr lang="en-US" dirty="0"/>
              <a:t>Say:</a:t>
            </a:r>
          </a:p>
          <a:p>
            <a:r>
              <a:rPr lang="en-CA" sz="1800" dirty="0">
                <a:solidFill>
                  <a:srgbClr val="000000"/>
                </a:solidFill>
                <a:effectLst/>
                <a:latin typeface="Calibri" panose="020F0502020204030204" pitchFamily="34" charset="0"/>
                <a:ea typeface="Yu Gothic Light" panose="020B0300000000000000" pitchFamily="34" charset="-128"/>
              </a:rPr>
              <a:t>- </a:t>
            </a:r>
            <a:r>
              <a:rPr lang="en-CA" sz="1200" dirty="0">
                <a:solidFill>
                  <a:srgbClr val="000000"/>
                </a:solidFill>
                <a:effectLst/>
                <a:latin typeface="Calibri" panose="020F0502020204030204" pitchFamily="34" charset="0"/>
                <a:ea typeface="Yu Gothic Light" panose="020B0300000000000000" pitchFamily="34" charset="-128"/>
              </a:rPr>
              <a:t>Collaborating is an important skill in the workplace. That’s why at job interviews, employers may ask how you collaborated in the past.</a:t>
            </a:r>
            <a:endParaRPr lang="en-US" sz="1200" dirty="0"/>
          </a:p>
          <a:p>
            <a:endParaRPr lang="en-US" dirty="0"/>
          </a:p>
          <a:p>
            <a:r>
              <a:rPr lang="en-US" dirty="0"/>
              <a:t>Ask:</a:t>
            </a:r>
          </a:p>
          <a:p>
            <a:r>
              <a:rPr lang="en-US" dirty="0"/>
              <a:t>- What will you say when an employer asks you to share a story about collaboration?</a:t>
            </a:r>
            <a:endParaRPr lang="en-US" dirty="0">
              <a:cs typeface="Calibri"/>
            </a:endParaRPr>
          </a:p>
          <a:p>
            <a:r>
              <a:rPr lang="en-US" dirty="0"/>
              <a:t>Invite learners to share their ideas.</a:t>
            </a:r>
          </a:p>
          <a:p>
            <a:r>
              <a:rPr lang="en-US" dirty="0"/>
              <a:t>Click to show bullet list with clues.</a:t>
            </a:r>
          </a:p>
          <a:p>
            <a:endParaRPr lang="en-US" dirty="0"/>
          </a:p>
          <a:p>
            <a:r>
              <a:rPr lang="en-US" dirty="0"/>
              <a:t>Say:</a:t>
            </a:r>
            <a:endParaRPr lang="en-US" dirty="0">
              <a:cs typeface="Calibri" panose="020F0502020204030204"/>
            </a:endParaRPr>
          </a:p>
          <a:p>
            <a:r>
              <a:rPr lang="en-US" dirty="0"/>
              <a:t>Listen for questions such as these when you are in an interview.</a:t>
            </a:r>
          </a:p>
          <a:p>
            <a:endParaRPr lang="en-US" dirty="0"/>
          </a:p>
          <a:p>
            <a:r>
              <a:rPr lang="en-US" b="1" dirty="0"/>
              <a:t>Task 1 </a:t>
            </a:r>
            <a:r>
              <a:rPr lang="en-US" dirty="0"/>
              <a:t>(page 54-55)</a:t>
            </a:r>
            <a:endParaRPr lang="en-US" dirty="0">
              <a:cs typeface="Calibri"/>
            </a:endParaRPr>
          </a:p>
          <a:p>
            <a:r>
              <a:rPr lang="en-US" dirty="0"/>
              <a:t>Explain the task. Tell learners the key questions their stories need to answer are</a:t>
            </a:r>
            <a:endParaRPr lang="en-US" dirty="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Times New Roman" panose="02020603050405020304" pitchFamily="18" charset="0"/>
              </a:rPr>
              <a:t>What was the situation? </a:t>
            </a:r>
            <a:endParaRPr lang="en-US" sz="1200" b="0" dirty="0">
              <a:solidFill>
                <a:srgbClr val="000000"/>
              </a:solidFill>
              <a:effectLst/>
              <a:latin typeface="Calibri" panose="020F0502020204030204" pitchFamily="34" charset="0"/>
              <a:ea typeface="Yu Gothic Light" panose="020B0300000000000000"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Times New Roman" panose="02020603050405020304" pitchFamily="18" charset="0"/>
              </a:rPr>
              <a:t>What did you do? </a:t>
            </a:r>
            <a:endParaRPr lang="en-US" sz="1200" b="0" dirty="0">
              <a:solidFill>
                <a:srgbClr val="000000"/>
              </a:solidFill>
              <a:effectLst/>
              <a:latin typeface="Calibri" panose="020F0502020204030204" pitchFamily="34" charset="0"/>
              <a:ea typeface="Yu Gothic Light" panose="020B0300000000000000"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dirty="0">
                <a:solidFill>
                  <a:srgbClr val="000000"/>
                </a:solidFill>
                <a:effectLst/>
                <a:latin typeface="Calibri" panose="020F0502020204030204" pitchFamily="34" charset="0"/>
                <a:ea typeface="Times New Roman" panose="02020603050405020304" pitchFamily="18" charset="0"/>
              </a:rPr>
              <a:t>What was the result?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800" b="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panose="020F0502020204030204" pitchFamily="34" charset="0"/>
                <a:ea typeface="Times New Roman" panose="02020603050405020304" pitchFamily="18" charset="0"/>
              </a:rPr>
              <a:t>Ask a learner to read the example for question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panose="020F0502020204030204" pitchFamily="34" charset="0"/>
                <a:ea typeface="Times New Roman" panose="02020603050405020304" pitchFamily="18" charset="0"/>
              </a:rPr>
              <a:t>Invite the class to share some of their situations.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a:ea typeface="Times New Roman" panose="02020603050405020304" pitchFamily="18" charset="0"/>
                <a:cs typeface="Calibri"/>
              </a:rPr>
              <a:t>Ask learners to write down a situation </a:t>
            </a:r>
            <a:r>
              <a:rPr lang="en-CA" dirty="0">
                <a:solidFill>
                  <a:srgbClr val="000000"/>
                </a:solidFill>
                <a:latin typeface="Calibri"/>
                <a:ea typeface="Times New Roman" panose="02020603050405020304" pitchFamily="18" charset="0"/>
                <a:cs typeface="Calibri"/>
              </a:rPr>
              <a:t>that</a:t>
            </a:r>
            <a:r>
              <a:rPr lang="en-CA" sz="1200" b="0" dirty="0">
                <a:solidFill>
                  <a:srgbClr val="000000"/>
                </a:solidFill>
                <a:effectLst/>
                <a:latin typeface="Calibri"/>
                <a:ea typeface="Times New Roman" panose="02020603050405020304" pitchFamily="18" charset="0"/>
                <a:cs typeface="Calibri"/>
              </a:rPr>
              <a:t> relates to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a:ea typeface="Times New Roman" panose="02020603050405020304" pitchFamily="18" charset="0"/>
                <a:cs typeface="Calibri"/>
              </a:rPr>
              <a:t>Ask another learner to read the example for question 2</a:t>
            </a:r>
            <a:r>
              <a:rPr lang="en-CA" dirty="0">
                <a:solidFill>
                  <a:srgbClr val="000000"/>
                </a:solidFill>
                <a:latin typeface="Calibri"/>
                <a:ea typeface="Times New Roman" panose="02020603050405020304" pitchFamily="18" charset="0"/>
                <a:cs typeface="Calibri"/>
              </a:rPr>
              <a:t>.</a:t>
            </a:r>
            <a:endParaRPr lang="en-CA" sz="1200" b="0" dirty="0">
              <a:solidFill>
                <a:srgbClr val="000000"/>
              </a:solidFill>
              <a:effectLst/>
              <a:latin typeface="Calibri" panose="020F0502020204030204" pitchFamily="34" charset="0"/>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a:ea typeface="Times New Roman" panose="02020603050405020304" pitchFamily="18" charset="0"/>
                <a:cs typeface="Calibri"/>
              </a:rPr>
              <a:t>Invite the class to share what they did in the situations they mentioned in question 1</a:t>
            </a:r>
            <a:r>
              <a:rPr lang="en-CA" dirty="0">
                <a:solidFill>
                  <a:srgbClr val="000000"/>
                </a:solidFill>
                <a:latin typeface="Calibri"/>
                <a:ea typeface="Times New Roman" panose="02020603050405020304" pitchFamily="18" charset="0"/>
                <a:cs typeface="Calibri"/>
              </a:rPr>
              <a:t>.</a:t>
            </a:r>
            <a:endParaRPr lang="en-CA" sz="1200" b="0" dirty="0">
              <a:solidFill>
                <a:srgbClr val="000000"/>
              </a:solidFill>
              <a:effectLst/>
              <a:latin typeface="Calibri" panose="020F0502020204030204" pitchFamily="34" charset="0"/>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panose="020F0502020204030204" pitchFamily="34" charset="0"/>
                <a:ea typeface="Times New Roman" panose="02020603050405020304" pitchFamily="18" charset="0"/>
              </a:rPr>
              <a:t>Ask learners to write down what they did in a situation they explained in questions 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a:ea typeface="Times New Roman" panose="02020603050405020304" pitchFamily="18" charset="0"/>
                <a:cs typeface="Calibri"/>
              </a:rPr>
              <a:t>Ask another learner to read the example for question 3</a:t>
            </a:r>
            <a:r>
              <a:rPr lang="en-CA" dirty="0">
                <a:solidFill>
                  <a:srgbClr val="000000"/>
                </a:solidFill>
                <a:latin typeface="Calibri"/>
                <a:ea typeface="Times New Roman" panose="02020603050405020304" pitchFamily="18" charset="0"/>
                <a:cs typeface="Calibri"/>
              </a:rPr>
              <a:t>.</a:t>
            </a:r>
            <a:endParaRPr lang="en-CA" sz="1200" b="0" dirty="0">
              <a:solidFill>
                <a:srgbClr val="000000"/>
              </a:solidFill>
              <a:effectLst/>
              <a:latin typeface="Calibri" panose="020F0502020204030204" pitchFamily="34" charset="0"/>
              <a:ea typeface="Times New Roman" panose="02020603050405020304" pitchFamily="18" charset="0"/>
              <a:cs typeface="Calibri"/>
            </a:endParaRPr>
          </a:p>
          <a:p>
            <a:pPr>
              <a:defRPr/>
            </a:pPr>
            <a:r>
              <a:rPr lang="en-CA" sz="1200" b="0" dirty="0">
                <a:solidFill>
                  <a:srgbClr val="000000"/>
                </a:solidFill>
                <a:effectLst/>
                <a:latin typeface="Calibri"/>
                <a:ea typeface="Times New Roman" panose="02020603050405020304" pitchFamily="18" charset="0"/>
                <a:cs typeface="Calibri"/>
              </a:rPr>
              <a:t>Invite the class to share what happened as a result in the</a:t>
            </a:r>
            <a:r>
              <a:rPr lang="en-CA" dirty="0">
                <a:solidFill>
                  <a:srgbClr val="000000"/>
                </a:solidFill>
                <a:latin typeface="Calibri"/>
                <a:ea typeface="Times New Roman" panose="02020603050405020304" pitchFamily="18" charset="0"/>
                <a:cs typeface="Calibri"/>
              </a:rPr>
              <a:t> </a:t>
            </a:r>
            <a:r>
              <a:rPr lang="en-CA" sz="1200" b="0" dirty="0">
                <a:solidFill>
                  <a:srgbClr val="000000"/>
                </a:solidFill>
                <a:effectLst/>
                <a:latin typeface="Calibri"/>
                <a:ea typeface="Times New Roman" panose="02020603050405020304" pitchFamily="18" charset="0"/>
                <a:cs typeface="Calibri"/>
              </a:rPr>
              <a:t> situations they mentioned in questions 1 and 2</a:t>
            </a:r>
            <a:r>
              <a:rPr lang="en-CA" dirty="0">
                <a:solidFill>
                  <a:srgbClr val="000000"/>
                </a:solidFill>
                <a:latin typeface="Calibri"/>
                <a:ea typeface="Times New Roman" panose="02020603050405020304" pitchFamily="18" charset="0"/>
                <a:cs typeface="Calibri"/>
              </a:rPr>
              <a:t>.</a:t>
            </a:r>
            <a:endParaRPr lang="en-CA" sz="1200" b="0" dirty="0">
              <a:solidFill>
                <a:srgbClr val="000000"/>
              </a:solidFill>
              <a:effectLst/>
              <a:latin typeface="Calibri" panose="020F0502020204030204" pitchFamily="34" charset="0"/>
              <a:ea typeface="Times New Roman" panose="02020603050405020304" pitchFamily="18" charset="0"/>
              <a:cs typeface="Calibri"/>
            </a:endParaRPr>
          </a:p>
          <a:p>
            <a:pPr>
              <a:defRPr/>
            </a:pPr>
            <a:r>
              <a:rPr lang="en-CA" sz="1200" b="0" dirty="0">
                <a:solidFill>
                  <a:srgbClr val="000000"/>
                </a:solidFill>
                <a:effectLst/>
                <a:latin typeface="Calibri"/>
                <a:ea typeface="Times New Roman" panose="02020603050405020304" pitchFamily="18" charset="0"/>
                <a:cs typeface="Calibri"/>
              </a:rPr>
              <a:t>Ask learners to write down what happened as a result in the</a:t>
            </a:r>
            <a:r>
              <a:rPr lang="en-CA" dirty="0">
                <a:solidFill>
                  <a:srgbClr val="000000"/>
                </a:solidFill>
                <a:latin typeface="Calibri"/>
                <a:ea typeface="Times New Roman" panose="02020603050405020304" pitchFamily="18" charset="0"/>
                <a:cs typeface="Calibri"/>
              </a:rPr>
              <a:t> </a:t>
            </a:r>
            <a:r>
              <a:rPr lang="en-CA" sz="1200" b="0" dirty="0">
                <a:solidFill>
                  <a:srgbClr val="000000"/>
                </a:solidFill>
                <a:effectLst/>
                <a:latin typeface="Calibri"/>
                <a:ea typeface="Times New Roman" panose="02020603050405020304" pitchFamily="18" charset="0"/>
                <a:cs typeface="Calibri"/>
              </a:rPr>
              <a:t> situations they mentioned in questions 1 and 2</a:t>
            </a:r>
            <a:r>
              <a:rPr lang="en-CA" dirty="0">
                <a:solidFill>
                  <a:srgbClr val="000000"/>
                </a:solidFill>
                <a:latin typeface="Calibri"/>
                <a:ea typeface="Times New Roman" panose="02020603050405020304" pitchFamily="18" charset="0"/>
                <a:cs typeface="Calibri"/>
              </a:rPr>
              <a:t>.</a:t>
            </a:r>
            <a:endParaRPr lang="en-CA" sz="1200" b="0" dirty="0">
              <a:solidFill>
                <a:srgbClr val="000000"/>
              </a:solidFill>
              <a:effectLst/>
              <a:latin typeface="Calibri" panose="020F0502020204030204" pitchFamily="34" charset="0"/>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effectLst/>
                <a:latin typeface="Calibri"/>
                <a:ea typeface="Calibri" panose="020F0502020204030204" pitchFamily="34" charset="0"/>
                <a:cs typeface="Calibri"/>
              </a:rPr>
              <a:t>Allow the learners 3-4 minutes for each example/question they need to share/write.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dirty="0">
                <a:solidFill>
                  <a:srgbClr val="000000"/>
                </a:solidFill>
                <a:effectLst/>
                <a:latin typeface="Calibri"/>
                <a:ea typeface="Times New Roman" panose="02020603050405020304" pitchFamily="18" charset="0"/>
                <a:cs typeface="Calibri"/>
              </a:rPr>
              <a:t>Task 2 </a:t>
            </a:r>
            <a:r>
              <a:rPr lang="en-CA" sz="1200" b="0" dirty="0">
                <a:solidFill>
                  <a:srgbClr val="000000"/>
                </a:solidFill>
                <a:effectLst/>
                <a:latin typeface="Calibri"/>
                <a:ea typeface="Times New Roman" panose="02020603050405020304" pitchFamily="18" charset="0"/>
                <a:cs typeface="Calibri"/>
              </a:rPr>
              <a:t>(page </a:t>
            </a:r>
            <a:r>
              <a:rPr lang="en-CA" dirty="0">
                <a:solidFill>
                  <a:srgbClr val="000000"/>
                </a:solidFill>
                <a:latin typeface="Calibri"/>
                <a:ea typeface="Times New Roman" panose="02020603050405020304" pitchFamily="18" charset="0"/>
                <a:cs typeface="Calibri"/>
              </a:rPr>
              <a:t>55</a:t>
            </a:r>
            <a:r>
              <a:rPr lang="en-CA" sz="1200" b="0" dirty="0">
                <a:solidFill>
                  <a:srgbClr val="000000"/>
                </a:solidFill>
                <a:effectLst/>
                <a:latin typeface="Calibri"/>
                <a:ea typeface="Times New Roman" panose="02020603050405020304" pitchFamily="18" charset="0"/>
                <a:cs typeface="Calibr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dirty="0">
                <a:solidFill>
                  <a:srgbClr val="000000"/>
                </a:solidFill>
                <a:effectLst/>
                <a:latin typeface="Calibri" panose="020F0502020204030204" pitchFamily="34" charset="0"/>
                <a:ea typeface="Times New Roman" panose="02020603050405020304" pitchFamily="18" charset="0"/>
              </a:rPr>
              <a:t>This task can be done in class or given to learners to do as homework.</a:t>
            </a:r>
          </a:p>
          <a:p>
            <a:pPr>
              <a:defRPr/>
            </a:pPr>
            <a:r>
              <a:rPr lang="en-CA" sz="1200" b="0" dirty="0">
                <a:solidFill>
                  <a:srgbClr val="000000"/>
                </a:solidFill>
                <a:effectLst/>
                <a:latin typeface="Calibri"/>
                <a:ea typeface="Times New Roman" panose="02020603050405020304" pitchFamily="18" charset="0"/>
                <a:cs typeface="Calibri"/>
              </a:rPr>
              <a:t>Ask learners to read the instructions. Ask </a:t>
            </a:r>
            <a:r>
              <a:rPr lang="en-CA" dirty="0">
                <a:solidFill>
                  <a:srgbClr val="000000"/>
                </a:solidFill>
                <a:latin typeface="Calibri"/>
                <a:ea typeface="Times New Roman" panose="02020603050405020304" pitchFamily="18" charset="0"/>
                <a:cs typeface="Calibri"/>
              </a:rPr>
              <a:t>a learner to</a:t>
            </a:r>
            <a:r>
              <a:rPr lang="en-CA" sz="1200" b="0" dirty="0">
                <a:solidFill>
                  <a:srgbClr val="000000"/>
                </a:solidFill>
                <a:effectLst/>
                <a:latin typeface="Calibri"/>
                <a:ea typeface="Times New Roman" panose="02020603050405020304" pitchFamily="18" charset="0"/>
                <a:cs typeface="Calibri"/>
              </a:rPr>
              <a:t> explain to the class what needs to be done in this task.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800" b="0" dirty="0">
              <a:solidFill>
                <a:srgbClr val="000000"/>
              </a:solidFill>
              <a:effectLst/>
              <a:latin typeface="Calibri" panose="020F0502020204030204" pitchFamily="34" charset="0"/>
              <a:ea typeface="Yu Gothic Light" panose="020B0300000000000000" pitchFamily="34"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dirty="0">
              <a:solidFill>
                <a:srgbClr val="000000"/>
              </a:solidFill>
              <a:effectLst/>
              <a:latin typeface="Calibri" panose="020F0502020204030204" pitchFamily="34" charset="0"/>
              <a:ea typeface="Yu Gothic Light" panose="020B0300000000000000"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50</a:t>
            </a:fld>
            <a:endParaRPr lang="en-US"/>
          </a:p>
        </p:txBody>
      </p:sp>
    </p:spTree>
    <p:extLst>
      <p:ext uri="{BB962C8B-B14F-4D97-AF65-F5344CB8AC3E}">
        <p14:creationId xmlns:p14="http://schemas.microsoft.com/office/powerpoint/2010/main" val="926215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you used this self-evaluation at the beginning of the unit, learners can repeat it now to reflect on their skills and see if there was any improvement by comparing their answers from the first self-evaluation to this one.</a:t>
            </a:r>
          </a:p>
          <a:p>
            <a:endParaRPr lang="en-US" dirty="0"/>
          </a:p>
          <a:p>
            <a:r>
              <a:rPr lang="en-US" dirty="0"/>
              <a:t>Remind the learners what self-evaluation is and its purpose.</a:t>
            </a:r>
          </a:p>
          <a:p>
            <a:r>
              <a:rPr lang="en-US" dirty="0"/>
              <a:t>Review the layout of the table and provide examples to the learners on how to complete self-evaluation.</a:t>
            </a:r>
            <a:endParaRPr lang="en-US" dirty="0">
              <a:cs typeface="Calibri"/>
            </a:endParaRPr>
          </a:p>
          <a:p>
            <a:endParaRPr lang="en-US" dirty="0"/>
          </a:p>
          <a:p>
            <a:r>
              <a:rPr lang="en-US" dirty="0"/>
              <a:t>Depending on which story the learners completed, they may repeat Self-evaluation 1 or Self-evaluation 2 or both. </a:t>
            </a:r>
          </a:p>
          <a:p>
            <a:endParaRPr lang="en-US" dirty="0"/>
          </a:p>
          <a:p>
            <a:r>
              <a:rPr lang="en-US" dirty="0"/>
              <a:t>Give them time (5-7 minutes) to complete Self-evaluation 1</a:t>
            </a:r>
            <a:r>
              <a:rPr lang="en-US" baseline="0" dirty="0"/>
              <a:t> </a:t>
            </a:r>
            <a:r>
              <a:rPr lang="en-US" dirty="0"/>
              <a:t>and Self-evaluation 2 (page 56). Show them how to compare answers to the Self-evaluation 1 and/or Self-evaluation 2 (page 4) they have done before.</a:t>
            </a:r>
            <a:endParaRPr lang="en-US" dirty="0">
              <a:cs typeface="Calibri"/>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51</a:t>
            </a:fld>
            <a:endParaRPr lang="en-US"/>
          </a:p>
        </p:txBody>
      </p:sp>
    </p:spTree>
    <p:extLst>
      <p:ext uri="{BB962C8B-B14F-4D97-AF65-F5344CB8AC3E}">
        <p14:creationId xmlns:p14="http://schemas.microsoft.com/office/powerpoint/2010/main" val="272683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guide, page 3 – scoring information</a:t>
            </a:r>
            <a:endParaRPr lang="en-US" b="1" dirty="0">
              <a:ea typeface="Calibri"/>
              <a:cs typeface="Calibri"/>
            </a:endParaRPr>
          </a:p>
          <a:p>
            <a:r>
              <a:rPr lang="en-US" b="1" dirty="0"/>
              <a:t>Instructor guide, page 4 – how to use the self-evaluation</a:t>
            </a:r>
            <a:endParaRPr lang="en-US" b="1" dirty="0">
              <a:ea typeface="Calibri"/>
              <a:cs typeface="Calibri"/>
            </a:endParaRPr>
          </a:p>
          <a:p>
            <a:endParaRPr lang="en-US" b="1" dirty="0">
              <a:highlight>
                <a:srgbClr val="FFFF00"/>
              </a:highlight>
            </a:endParaRPr>
          </a:p>
          <a:p>
            <a:r>
              <a:rPr lang="en-US" dirty="0"/>
              <a:t>Workbook, pages 4 – Self-evaluation activity for participants</a:t>
            </a:r>
          </a:p>
          <a:p>
            <a:endParaRPr lang="en-US" dirty="0"/>
          </a:p>
          <a:p>
            <a:r>
              <a:rPr lang="en-US" dirty="0"/>
              <a:t>Explain to the learners what self-evaluation is and its purpose.</a:t>
            </a:r>
            <a:endParaRPr lang="en-US" dirty="0">
              <a:ea typeface="Calibri"/>
              <a:cs typeface="Calibri"/>
            </a:endParaRPr>
          </a:p>
          <a:p>
            <a:r>
              <a:rPr lang="en-US" dirty="0"/>
              <a:t>Explain the layout of the table and provide example to the learners on how to complete self-evaluation.</a:t>
            </a:r>
          </a:p>
          <a:p>
            <a:r>
              <a:rPr lang="en-US" dirty="0"/>
              <a:t>Allow them 5-7 minutes to complete Self-evaluation 1 and Self-evaluation 2 (page 4). </a:t>
            </a:r>
          </a:p>
        </p:txBody>
      </p:sp>
      <p:sp>
        <p:nvSpPr>
          <p:cNvPr id="4" name="Slide Number Placeholder 3"/>
          <p:cNvSpPr>
            <a:spLocks noGrp="1"/>
          </p:cNvSpPr>
          <p:nvPr>
            <p:ph type="sldNum" sz="quarter" idx="5"/>
          </p:nvPr>
        </p:nvSpPr>
        <p:spPr/>
        <p:txBody>
          <a:bodyPr/>
          <a:lstStyle/>
          <a:p>
            <a:fld id="{F7A1D258-4312-4579-B35D-5408F216C435}" type="slidenum">
              <a:rPr lang="en-US" smtClean="0"/>
              <a:t>6</a:t>
            </a:fld>
            <a:endParaRPr lang="en-US"/>
          </a:p>
        </p:txBody>
      </p:sp>
    </p:spTree>
    <p:extLst>
      <p:ext uri="{BB962C8B-B14F-4D97-AF65-F5344CB8AC3E}">
        <p14:creationId xmlns:p14="http://schemas.microsoft.com/office/powerpoint/2010/main" val="80041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000000"/>
                </a:solidFill>
                <a:effectLst/>
                <a:latin typeface="Calibri" panose="020F0502020204030204" pitchFamily="34" charset="0"/>
                <a:ea typeface="Times New Roman" panose="02020603050405020304" pitchFamily="18" charset="0"/>
              </a:rPr>
              <a:t>Instructor guide, page 4 –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000000"/>
                </a:solidFill>
                <a:effectLst/>
                <a:latin typeface="Calibri" panose="020F0502020204030204" pitchFamily="34" charset="0"/>
                <a:ea typeface="Times New Roman" panose="02020603050405020304" pitchFamily="18" charset="0"/>
              </a:rPr>
              <a:t>Instructor guide, page 5 – How to use the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000000"/>
                </a:solidFill>
                <a:effectLst/>
                <a:latin typeface="Calibri" panose="020F0502020204030204" pitchFamily="34" charset="0"/>
                <a:ea typeface="Times New Roman" panose="02020603050405020304" pitchFamily="18" charset="0"/>
              </a:rPr>
              <a:t>Instructor guide, page 5 – How to determine the learner’s needs</a:t>
            </a: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a:ea typeface="Times New Roman" panose="02020603050405020304" pitchFamily="18" charset="0"/>
                <a:cs typeface="Calibri"/>
              </a:rPr>
              <a:t>Workbook, page 5 – </a:t>
            </a:r>
            <a:r>
              <a:rPr lang="en-CA" sz="1800" dirty="0" err="1">
                <a:solidFill>
                  <a:srgbClr val="000000"/>
                </a:solidFill>
                <a:latin typeface="Calibri"/>
                <a:ea typeface="Times New Roman" panose="02020603050405020304" pitchFamily="18" charset="0"/>
                <a:cs typeface="Calibri"/>
              </a:rPr>
              <a:t>Oluwa’s</a:t>
            </a:r>
            <a:r>
              <a:rPr lang="en-CA" sz="1800" dirty="0">
                <a:solidFill>
                  <a:srgbClr val="000000"/>
                </a:solidFill>
                <a:effectLst/>
                <a:latin typeface="Calibri"/>
                <a:ea typeface="Times New Roman" panose="02020603050405020304" pitchFamily="18" charset="0"/>
                <a:cs typeface="Calibri"/>
              </a:rPr>
              <a:t>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Workbook, page 33 – Amanda’s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Let the learners know that in this unit, </a:t>
            </a:r>
            <a:r>
              <a:rPr lang="en-CA" sz="1800" dirty="0">
                <a:solidFill>
                  <a:srgbClr val="000000"/>
                </a:solidFill>
                <a:effectLst/>
                <a:latin typeface="Calibri" panose="020F0502020204030204" pitchFamily="34" charset="0"/>
              </a:rPr>
              <a:t>they</a:t>
            </a:r>
            <a:r>
              <a:rPr lang="en-CA" sz="1800" dirty="0">
                <a:solidFill>
                  <a:srgbClr val="000000"/>
                </a:solidFill>
                <a:effectLst/>
                <a:latin typeface="Calibri" panose="020F0502020204030204" pitchFamily="34" charset="0"/>
                <a:ea typeface="Times New Roman" panose="02020603050405020304" pitchFamily="18" charset="0"/>
              </a:rPr>
              <a:t> will read about </a:t>
            </a:r>
            <a:r>
              <a:rPr lang="en-CA" sz="1800" dirty="0" err="1">
                <a:solidFill>
                  <a:srgbClr val="000000"/>
                </a:solidFill>
                <a:effectLst/>
                <a:latin typeface="Calibri" panose="020F0502020204030204" pitchFamily="34" charset="0"/>
                <a:ea typeface="Times New Roman" panose="02020603050405020304" pitchFamily="18" charset="0"/>
              </a:rPr>
              <a:t>Oluwa</a:t>
            </a:r>
            <a:r>
              <a:rPr lang="en-CA" sz="1800" dirty="0">
                <a:solidFill>
                  <a:srgbClr val="000000"/>
                </a:solidFill>
                <a:effectLst/>
                <a:latin typeface="Calibri" panose="020F0502020204030204" pitchFamily="34" charset="0"/>
                <a:ea typeface="Times New Roman" panose="02020603050405020304" pitchFamily="18" charset="0"/>
              </a:rPr>
              <a:t> and/or Amanda. They are both looking for a job. In the past, they have both struggled with completing their tasks and working well with others. They need strategies and tips to do these things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A1D258-4312-4579-B35D-5408F216C435}" type="slidenum">
              <a:rPr lang="en-US" smtClean="0"/>
              <a:t>7</a:t>
            </a:fld>
            <a:endParaRPr lang="en-US"/>
          </a:p>
        </p:txBody>
      </p:sp>
    </p:spTree>
    <p:extLst>
      <p:ext uri="{BB962C8B-B14F-4D97-AF65-F5344CB8AC3E}">
        <p14:creationId xmlns:p14="http://schemas.microsoft.com/office/powerpoint/2010/main" val="19815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Workbook, page 5 – </a:t>
            </a:r>
            <a:r>
              <a:rPr lang="en-CA" sz="1800" dirty="0" err="1">
                <a:solidFill>
                  <a:srgbClr val="000000"/>
                </a:solidFill>
                <a:effectLst/>
                <a:latin typeface="Calibri" panose="020F0502020204030204" pitchFamily="34" charset="0"/>
                <a:ea typeface="Times New Roman" panose="02020603050405020304" pitchFamily="18" charset="0"/>
              </a:rPr>
              <a:t>Oluwa’s</a:t>
            </a:r>
            <a:r>
              <a:rPr lang="en-CA" sz="1800" dirty="0">
                <a:solidFill>
                  <a:srgbClr val="000000"/>
                </a:solidFill>
                <a:effectLst/>
                <a:latin typeface="Calibri" panose="020F0502020204030204" pitchFamily="34" charset="0"/>
                <a:ea typeface="Times New Roman" panose="02020603050405020304" pitchFamily="18" charset="0"/>
              </a:rPr>
              <a:t>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a:defRPr/>
            </a:pPr>
            <a:r>
              <a:rPr lang="en-CA" sz="1800" dirty="0">
                <a:solidFill>
                  <a:srgbClr val="000000"/>
                </a:solidFill>
                <a:effectLst/>
                <a:latin typeface="Calibri"/>
                <a:ea typeface="Times New Roman" panose="02020603050405020304" pitchFamily="18" charset="0"/>
                <a:cs typeface="Calibri"/>
              </a:rPr>
              <a:t>Allow learners 3-5 minutes to read</a:t>
            </a:r>
            <a:r>
              <a:rPr lang="en-CA" sz="1800" dirty="0">
                <a:solidFill>
                  <a:srgbClr val="000000"/>
                </a:solidFill>
                <a:latin typeface="Calibri"/>
                <a:ea typeface="Times New Roman" panose="02020603050405020304" pitchFamily="18" charset="0"/>
                <a:cs typeface="Calibri"/>
              </a:rPr>
              <a:t>  </a:t>
            </a:r>
            <a:r>
              <a:rPr lang="en-CA" sz="1800" dirty="0" err="1">
                <a:solidFill>
                  <a:srgbClr val="000000"/>
                </a:solidFill>
                <a:latin typeface="Calibri"/>
                <a:ea typeface="Times New Roman" panose="02020603050405020304" pitchFamily="18" charset="0"/>
                <a:cs typeface="Calibri"/>
              </a:rPr>
              <a:t>Oluwa's</a:t>
            </a:r>
            <a:r>
              <a:rPr lang="en-CA" sz="1800" dirty="0">
                <a:solidFill>
                  <a:srgbClr val="000000"/>
                </a:solidFill>
                <a:latin typeface="Calibri"/>
                <a:ea typeface="Times New Roman" panose="02020603050405020304" pitchFamily="18" charset="0"/>
                <a:cs typeface="Calibri"/>
              </a:rPr>
              <a:t> story</a:t>
            </a:r>
            <a:r>
              <a:rPr lang="en-CA" sz="1800" dirty="0">
                <a:solidFill>
                  <a:srgbClr val="000000"/>
                </a:solidFill>
                <a:effectLst/>
                <a:latin typeface="Calibri"/>
                <a:ea typeface="Times New Roman" panose="02020603050405020304" pitchFamily="18" charset="0"/>
                <a:cs typeface="Calibri"/>
              </a:rPr>
              <a:t> on their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Note: If some of the learners are struggling with reading, you can offer to read the story out loud or ask for someone  to volunteer to read to the class (or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Go over key points and vocabulary from the scenario to make sure everyone understood the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These are some of the questions you can ask: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Calibri" panose="020F0502020204030204" pitchFamily="34" charset="0"/>
                <a:ea typeface="Times New Roman" panose="02020603050405020304" pitchFamily="18" charset="0"/>
              </a:rPr>
              <a:t>Who is this story about?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Calibri" panose="020F0502020204030204" pitchFamily="34" charset="0"/>
                <a:ea typeface="Times New Roman" panose="02020603050405020304" pitchFamily="18" charset="0"/>
              </a:rPr>
              <a:t>Who is </a:t>
            </a:r>
            <a:r>
              <a:rPr lang="en-CA" sz="1800" dirty="0" err="1">
                <a:solidFill>
                  <a:srgbClr val="000000"/>
                </a:solidFill>
                <a:effectLst/>
                <a:latin typeface="Calibri" panose="020F0502020204030204" pitchFamily="34" charset="0"/>
                <a:ea typeface="Times New Roman" panose="02020603050405020304" pitchFamily="18" charset="0"/>
              </a:rPr>
              <a:t>Oluwa</a:t>
            </a:r>
            <a:r>
              <a:rPr lang="en-CA" sz="1800" dirty="0">
                <a:solidFill>
                  <a:srgbClr val="000000"/>
                </a:solidFill>
                <a:effectLst/>
                <a:latin typeface="Calibri" panose="020F0502020204030204" pitchFamily="34" charset="0"/>
                <a:ea typeface="Times New Roman" panose="02020603050405020304" pitchFamily="18" charset="0"/>
              </a:rPr>
              <a:t> working with?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Calibri" panose="020F0502020204030204" pitchFamily="34" charset="0"/>
                <a:ea typeface="Times New Roman" panose="02020603050405020304" pitchFamily="18" charset="0"/>
              </a:rPr>
              <a:t>What challenges does </a:t>
            </a:r>
            <a:r>
              <a:rPr lang="en-CA" sz="1800" dirty="0" err="1">
                <a:solidFill>
                  <a:srgbClr val="000000"/>
                </a:solidFill>
                <a:effectLst/>
                <a:latin typeface="Calibri" panose="020F0502020204030204" pitchFamily="34" charset="0"/>
                <a:ea typeface="Times New Roman" panose="02020603050405020304" pitchFamily="18" charset="0"/>
              </a:rPr>
              <a:t>Oluwa</a:t>
            </a:r>
            <a:r>
              <a:rPr lang="en-CA" sz="1800" dirty="0">
                <a:solidFill>
                  <a:srgbClr val="000000"/>
                </a:solidFill>
                <a:effectLst/>
                <a:latin typeface="Calibri" panose="020F0502020204030204" pitchFamily="34" charset="0"/>
                <a:ea typeface="Times New Roman" panose="02020603050405020304" pitchFamily="18" charset="0"/>
              </a:rPr>
              <a:t> have that stop her from participation in her program?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Calibri" panose="020F0502020204030204" pitchFamily="34" charset="0"/>
                <a:ea typeface="Times New Roman" panose="02020603050405020304" pitchFamily="18" charset="0"/>
              </a:rPr>
              <a:t>Why did </a:t>
            </a:r>
            <a:r>
              <a:rPr lang="en-CA" sz="1800" dirty="0" err="1">
                <a:solidFill>
                  <a:srgbClr val="000000"/>
                </a:solidFill>
                <a:effectLst/>
                <a:latin typeface="Calibri" panose="020F0502020204030204" pitchFamily="34" charset="0"/>
                <a:ea typeface="Times New Roman" panose="02020603050405020304" pitchFamily="18" charset="0"/>
              </a:rPr>
              <a:t>Oluwa</a:t>
            </a:r>
            <a:r>
              <a:rPr lang="en-CA" sz="1800" dirty="0">
                <a:solidFill>
                  <a:srgbClr val="000000"/>
                </a:solidFill>
                <a:effectLst/>
                <a:latin typeface="Calibri" panose="020F0502020204030204" pitchFamily="34" charset="0"/>
                <a:ea typeface="Times New Roman" panose="02020603050405020304" pitchFamily="18" charset="0"/>
              </a:rPr>
              <a:t> miss training and assignment deadlines?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Vocabulary: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Deadline = </a:t>
            </a:r>
            <a:r>
              <a:rPr lang="en-CA" sz="1800" dirty="0">
                <a:solidFill>
                  <a:srgbClr val="000000"/>
                </a:solidFill>
                <a:effectLst/>
                <a:latin typeface="Calibri" panose="020F0502020204030204" pitchFamily="34" charset="0"/>
                <a:ea typeface="Yu Gothic Light" panose="020B0300000000000000" pitchFamily="34" charset="-128"/>
              </a:rPr>
              <a:t>the latest time or day that you have to finish something </a:t>
            </a: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Other potentially confusing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Affect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Require/requirements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Check with the learners if there are any other words they found confusing or they did not understand. Discuss/explain them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Times New Roman" panose="02020603050405020304" pitchFamily="18" charset="0"/>
              </a:rPr>
              <a:t>Activity time (for vocabulary and questions):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8</a:t>
            </a:fld>
            <a:endParaRPr lang="en-US"/>
          </a:p>
        </p:txBody>
      </p:sp>
    </p:spTree>
    <p:extLst>
      <p:ext uri="{BB962C8B-B14F-4D97-AF65-F5344CB8AC3E}">
        <p14:creationId xmlns:p14="http://schemas.microsoft.com/office/powerpoint/2010/main" val="6176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page 6</a:t>
            </a:r>
          </a:p>
          <a:p>
            <a:r>
              <a:rPr lang="en-US" dirty="0"/>
              <a:t>NOTE: This slide has animations.</a:t>
            </a:r>
          </a:p>
          <a:p>
            <a:endParaRPr lang="en-US" dirty="0"/>
          </a:p>
          <a:p>
            <a:r>
              <a:rPr lang="en-US" b="1" dirty="0"/>
              <a:t>Task</a:t>
            </a:r>
          </a:p>
          <a:p>
            <a:r>
              <a:rPr lang="en-CA" b="0" dirty="0"/>
              <a:t>Ask a learner to read the instructions for the task. Then a</a:t>
            </a:r>
            <a:r>
              <a:rPr lang="en-CA" dirty="0"/>
              <a:t>sk the learners what they need to do, to check if they understood the instructions. </a:t>
            </a:r>
          </a:p>
          <a:p>
            <a:r>
              <a:rPr lang="en-US" dirty="0"/>
              <a:t>Let learners know they should use the information from </a:t>
            </a:r>
            <a:r>
              <a:rPr lang="en-US" dirty="0" err="1"/>
              <a:t>Oluwa’s</a:t>
            </a:r>
            <a:r>
              <a:rPr lang="en-US" dirty="0"/>
              <a:t> story to find the right answers. Allow them 3-5 minutes to complete the task.</a:t>
            </a:r>
          </a:p>
          <a:p>
            <a:r>
              <a:rPr lang="en-US" dirty="0"/>
              <a:t>Pair up learners to compare their answers or check the answers as a class.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A1D258-4312-4579-B35D-5408F216C435}" type="slidenum">
              <a:rPr lang="en-US" smtClean="0"/>
              <a:t>9</a:t>
            </a:fld>
            <a:endParaRPr lang="en-US"/>
          </a:p>
        </p:txBody>
      </p:sp>
    </p:spTree>
    <p:extLst>
      <p:ext uri="{BB962C8B-B14F-4D97-AF65-F5344CB8AC3E}">
        <p14:creationId xmlns:p14="http://schemas.microsoft.com/office/powerpoint/2010/main" val="252942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FA75-B08B-88F2-99DC-509E86452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99C8B9-7DDB-1F6C-4307-24D7D8C7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178822-9218-8A02-A5E9-9ECD40C54F52}"/>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3976E839-F015-858B-178F-92043C24E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2E29-5815-172D-B77A-8BBDBA96A785}"/>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4220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CBF8-B20E-72AF-5035-5C8C50C62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849C-A892-3E45-4C59-349D9A149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BFE5-050A-694D-149C-1416639A2FD7}"/>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1AEE5255-2D7E-975D-7DFD-8E26E9581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085E1-9327-30A6-A4BE-E75E8BFEC41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056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CDBFB-39EB-1861-EC43-D504C2D78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B5E3C0-E453-BA90-1024-4CE221809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FFB04-2BC5-640E-AAF6-C2AF1957A6E8}"/>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4F14EA29-B456-3984-038B-E9767275E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C3914-A047-8322-6695-34870E52D46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1064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5399-65AE-7B94-130F-F94F6748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B16D7-DAF1-D0E3-BB40-0F945FE96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58957-EC88-766D-0AF9-13C9BDE69393}"/>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D6B3BBA2-0333-E0FE-3D34-E6342D6C5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92324-8A80-DEF9-D51C-743137499466}"/>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38550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3E71-37A6-98A7-345C-6EB1841AC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EF837-8304-08E1-4AA9-A07AEBD0B7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BAD0-0E34-D488-5E17-FDEF8DEBBB86}"/>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20FFEE4B-E35E-ADE2-8A9D-C3816A3C2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E3E55-2D23-F3A7-563B-208EE21503A3}"/>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38054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3C22-606E-F14C-6DF1-F0EFC5368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ACA18-2656-C3F4-95C2-6EEF6281F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9977B-3434-DE8B-4A5E-33DA8E8CC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B15A9-B944-0E58-7778-678B61A8318F}"/>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1F63649F-2D89-2BED-99D3-598895C3D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12C0E-79A4-FBE4-7C5D-D170F570FF59}"/>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65978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2004-3A16-D773-8E3C-E8D1CDA8F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C76A2-9B3D-BDBD-A2AD-7920D9820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BB1F2-0806-5C88-D0A9-F3B155FAE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7ADC6-3920-8796-18EE-433FD9384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1D4A9-06EF-C191-BE07-292D818556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F2CCA-C9E5-5068-F588-DFF9B8D9EF20}"/>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8" name="Footer Placeholder 7">
            <a:extLst>
              <a:ext uri="{FF2B5EF4-FFF2-40B4-BE49-F238E27FC236}">
                <a16:creationId xmlns:a16="http://schemas.microsoft.com/office/drawing/2014/main" id="{BAD0CAD2-E7EC-0372-6FAB-4CB4EB93D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37F7D5-BA0C-6582-0853-E95C87F87A8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2640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D35E-392F-271A-8BE6-4304E2DC5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9609-DE78-04E1-EE0E-A96EB67CBCB2}"/>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4" name="Footer Placeholder 3">
            <a:extLst>
              <a:ext uri="{FF2B5EF4-FFF2-40B4-BE49-F238E27FC236}">
                <a16:creationId xmlns:a16="http://schemas.microsoft.com/office/drawing/2014/main" id="{698B0E2D-BF1B-EAA2-9F52-9A749947C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454BA-A719-30F9-D006-81A9E04454D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110786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037DC-1041-73E9-0443-1B8DE717031D}"/>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3" name="Footer Placeholder 2">
            <a:extLst>
              <a:ext uri="{FF2B5EF4-FFF2-40B4-BE49-F238E27FC236}">
                <a16:creationId xmlns:a16="http://schemas.microsoft.com/office/drawing/2014/main" id="{2385E54C-A75F-5E4D-8D3C-3DCCB6B6D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3E045-8297-238A-B5FC-1DD474A9126E}"/>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408933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310B-D8B6-05B5-90BA-F9D446955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92788-F541-B815-4759-1C7F057A9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F8627-2596-FAA3-D86F-E702973D7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8CBE9-2AE1-BCCB-3ECC-7C9DFC5B74E1}"/>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8D9B06B0-7830-1242-A463-A57349D8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2635A-0F39-2791-2164-56D6500CE560}"/>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250415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A84E-A741-8BA0-012A-B38848BE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00CC-02B2-E5F0-52B2-41DB24B69E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96D45-63D3-FF05-A72A-85961BD01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B4FA6-9222-921D-7A5A-DEEC693CBF08}"/>
              </a:ext>
            </a:extLst>
          </p:cNvPr>
          <p:cNvSpPr>
            <a:spLocks noGrp="1"/>
          </p:cNvSpPr>
          <p:nvPr>
            <p:ph type="dt" sz="half" idx="10"/>
          </p:nvPr>
        </p:nvSpPr>
        <p:spPr/>
        <p:txBody>
          <a:bodyPr/>
          <a:lstStyle/>
          <a:p>
            <a:fld id="{AA6AE4BE-8FCC-4D5D-B1D1-44937FCD753D}" type="datetimeFigureOut">
              <a:rPr lang="en-US" smtClean="0"/>
              <a:t>6/17/2024</a:t>
            </a:fld>
            <a:endParaRPr lang="en-US"/>
          </a:p>
        </p:txBody>
      </p:sp>
      <p:sp>
        <p:nvSpPr>
          <p:cNvPr id="6" name="Footer Placeholder 5">
            <a:extLst>
              <a:ext uri="{FF2B5EF4-FFF2-40B4-BE49-F238E27FC236}">
                <a16:creationId xmlns:a16="http://schemas.microsoft.com/office/drawing/2014/main" id="{F972307F-7EC2-D803-B4D3-782DF26A2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84D99-939D-4313-AB95-4EB0E9056DB4}"/>
              </a:ext>
            </a:extLst>
          </p:cNvPr>
          <p:cNvSpPr>
            <a:spLocks noGrp="1"/>
          </p:cNvSpPr>
          <p:nvPr>
            <p:ph type="sldNum" sz="quarter" idx="12"/>
          </p:nvPr>
        </p:nvSpPr>
        <p:spPr/>
        <p:txBody>
          <a:bodyPr/>
          <a:lstStyle/>
          <a:p>
            <a:fld id="{1BD04145-8951-41B0-83BD-CA66B384EA63}" type="slidenum">
              <a:rPr lang="en-US" smtClean="0"/>
              <a:t>‹#›</a:t>
            </a:fld>
            <a:endParaRPr lang="en-US"/>
          </a:p>
        </p:txBody>
      </p:sp>
    </p:spTree>
    <p:extLst>
      <p:ext uri="{BB962C8B-B14F-4D97-AF65-F5344CB8AC3E}">
        <p14:creationId xmlns:p14="http://schemas.microsoft.com/office/powerpoint/2010/main" val="53725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A8076-2821-3CFD-783B-088D4C6E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8F65E-FF16-5B17-80B9-398E36F74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E270E-5322-5E8A-CF7C-F50AB1A4F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AE4BE-8FCC-4D5D-B1D1-44937FCD753D}" type="datetimeFigureOut">
              <a:rPr lang="en-US" smtClean="0"/>
              <a:t>6/17/2024</a:t>
            </a:fld>
            <a:endParaRPr lang="en-US"/>
          </a:p>
        </p:txBody>
      </p:sp>
      <p:sp>
        <p:nvSpPr>
          <p:cNvPr id="5" name="Footer Placeholder 4">
            <a:extLst>
              <a:ext uri="{FF2B5EF4-FFF2-40B4-BE49-F238E27FC236}">
                <a16:creationId xmlns:a16="http://schemas.microsoft.com/office/drawing/2014/main" id="{852B1977-5A98-7AA4-691E-A3BAA82ED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FA48CF-9941-8AEA-9D0D-86F72C90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04145-8951-41B0-83BD-CA66B384EA63}" type="slidenum">
              <a:rPr lang="en-US" smtClean="0"/>
              <a:t>‹#›</a:t>
            </a:fld>
            <a:endParaRPr lang="en-US"/>
          </a:p>
        </p:txBody>
      </p:sp>
    </p:spTree>
    <p:extLst>
      <p:ext uri="{BB962C8B-B14F-4D97-AF65-F5344CB8AC3E}">
        <p14:creationId xmlns:p14="http://schemas.microsoft.com/office/powerpoint/2010/main" val="222714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B1479F-C07C-01FB-96A0-C3F841F521FE}"/>
              </a:ext>
            </a:extLst>
          </p:cNvPr>
          <p:cNvSpPr/>
          <p:nvPr/>
        </p:nvSpPr>
        <p:spPr>
          <a:xfrm>
            <a:off x="0" y="0"/>
            <a:ext cx="12192000" cy="1249135"/>
          </a:xfrm>
          <a:prstGeom prst="rect">
            <a:avLst/>
          </a:prstGeom>
          <a:solidFill>
            <a:srgbClr val="6B1664"/>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ading-Concentric-Circl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671" y="1589521"/>
            <a:ext cx="4895758" cy="4895758"/>
          </a:xfrm>
          <a:prstGeom prst="rect">
            <a:avLst/>
          </a:prstGeom>
        </p:spPr>
      </p:pic>
      <p:sp>
        <p:nvSpPr>
          <p:cNvPr id="9" name="TextBox 8"/>
          <p:cNvSpPr txBox="1"/>
          <p:nvPr/>
        </p:nvSpPr>
        <p:spPr>
          <a:xfrm>
            <a:off x="368425" y="698904"/>
            <a:ext cx="6175764" cy="366499"/>
          </a:xfrm>
          <a:prstGeom prst="rect">
            <a:avLst/>
          </a:prstGeom>
          <a:noFill/>
        </p:spPr>
        <p:txBody>
          <a:bodyPr wrap="square" rtlCol="0">
            <a:spAutoFit/>
          </a:bodyPr>
          <a:lstStyle/>
          <a:p>
            <a:r>
              <a:rPr lang="en-US" dirty="0"/>
              <a:t>﻿</a:t>
            </a:r>
            <a:r>
              <a:rPr lang="en-US" dirty="0">
                <a:solidFill>
                  <a:schemeClr val="bg1"/>
                </a:solidFill>
              </a:rPr>
              <a:t>SKILLS FOR SUCCESS: Collaboration Skills for Success</a:t>
            </a:r>
          </a:p>
        </p:txBody>
      </p:sp>
      <p:pic>
        <p:nvPicPr>
          <p:cNvPr id="10" name="Picture 9" descr="Logo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25" y="5919815"/>
            <a:ext cx="6553200" cy="609600"/>
          </a:xfrm>
          <a:prstGeom prst="rect">
            <a:avLst/>
          </a:prstGeom>
        </p:spPr>
      </p:pic>
      <p:pic>
        <p:nvPicPr>
          <p:cNvPr id="12" name="Picture 11" descr="Collaboration-Unit-1-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957" y="1478280"/>
            <a:ext cx="5594523" cy="1611924"/>
          </a:xfrm>
          <a:prstGeom prst="rect">
            <a:avLst/>
          </a:prstGeom>
        </p:spPr>
      </p:pic>
    </p:spTree>
    <p:extLst>
      <p:ext uri="{BB962C8B-B14F-4D97-AF65-F5344CB8AC3E}">
        <p14:creationId xmlns:p14="http://schemas.microsoft.com/office/powerpoint/2010/main" val="36306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47750" y="1178960"/>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When to collaborate? </a:t>
            </a:r>
          </a:p>
        </p:txBody>
      </p:sp>
      <p:sp>
        <p:nvSpPr>
          <p:cNvPr id="6" name="TextBox 5">
            <a:extLst>
              <a:ext uri="{FF2B5EF4-FFF2-40B4-BE49-F238E27FC236}">
                <a16:creationId xmlns:a16="http://schemas.microsoft.com/office/drawing/2014/main" id="{D84375CA-0421-E842-A379-5EABFD4C9055}"/>
              </a:ext>
            </a:extLst>
          </p:cNvPr>
          <p:cNvSpPr txBox="1"/>
          <p:nvPr/>
        </p:nvSpPr>
        <p:spPr>
          <a:xfrm>
            <a:off x="1047750" y="1975040"/>
            <a:ext cx="10613572" cy="3395801"/>
          </a:xfrm>
          <a:prstGeom prst="rect">
            <a:avLst/>
          </a:prstGeom>
          <a:noFill/>
        </p:spPr>
        <p:txBody>
          <a:bodyPr wrap="square">
            <a:spAutoFit/>
          </a:bodyPr>
          <a:lstStyle/>
          <a:p>
            <a:pPr marL="0" indent="0">
              <a:spcAft>
                <a:spcPts val="1200"/>
              </a:spcAft>
              <a:buNone/>
            </a:pPr>
            <a:r>
              <a:rPr lang="en-US" sz="2800" dirty="0"/>
              <a:t>Employment programs often collaborate with employers. </a:t>
            </a:r>
          </a:p>
          <a:p>
            <a:pPr marL="0" indent="0">
              <a:spcAft>
                <a:spcPts val="1200"/>
              </a:spcAft>
              <a:buNone/>
            </a:pPr>
            <a:r>
              <a:rPr lang="en-US" sz="2800" dirty="0"/>
              <a:t>Employment programs also collaborate with job seekers. </a:t>
            </a:r>
            <a:endParaRPr lang="en-CA" sz="2800" b="1" dirty="0"/>
          </a:p>
          <a:p>
            <a:pPr marL="457200" indent="-457200">
              <a:spcAft>
                <a:spcPts val="1200"/>
              </a:spcAft>
              <a:buFont typeface="Arial" panose="020B0604020202020204" pitchFamily="34" charset="0"/>
              <a:buChar char="•"/>
            </a:pPr>
            <a:r>
              <a:rPr lang="en-CA" sz="2800" dirty="0"/>
              <a:t>Who does </a:t>
            </a:r>
            <a:r>
              <a:rPr lang="en-CA" sz="2800" dirty="0" err="1"/>
              <a:t>Oluwa</a:t>
            </a:r>
            <a:r>
              <a:rPr lang="en-CA" sz="2800" dirty="0"/>
              <a:t> need to work with in her program?</a:t>
            </a:r>
          </a:p>
          <a:p>
            <a:pPr marL="457200" indent="-457200">
              <a:spcAft>
                <a:spcPts val="600"/>
              </a:spcAft>
              <a:buFont typeface="Arial" panose="020B0604020202020204" pitchFamily="34" charset="0"/>
              <a:buChar char="•"/>
            </a:pPr>
            <a:r>
              <a:rPr lang="en-CA" sz="2800" dirty="0"/>
              <a:t>Where can </a:t>
            </a:r>
            <a:r>
              <a:rPr lang="en-CA" sz="2800" dirty="0" err="1"/>
              <a:t>Oluwa</a:t>
            </a:r>
            <a:r>
              <a:rPr lang="en-CA" sz="2800" dirty="0"/>
              <a:t> find contact information about people she needs to collaborate with in her program?</a:t>
            </a:r>
          </a:p>
          <a:p>
            <a:pPr marL="0" indent="0">
              <a:lnSpc>
                <a:spcPct val="150000"/>
              </a:lnSpc>
              <a:buNone/>
            </a:pPr>
            <a:endParaRPr lang="en-CA" sz="2800"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39477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47750" y="1097747"/>
            <a:ext cx="5099050" cy="1182375"/>
          </a:xfrm>
          <a:prstGeom prst="rect">
            <a:avLst/>
          </a:prstGeom>
          <a:noFill/>
        </p:spPr>
        <p:txBody>
          <a:bodyPr wrap="square" lIns="91440" tIns="45720" rIns="91440" bIns="45720" anchor="t">
            <a:spAutoFit/>
          </a:bodyPr>
          <a:lstStyle/>
          <a:p>
            <a:pPr>
              <a:lnSpc>
                <a:spcPts val="4200"/>
              </a:lnSpc>
            </a:pPr>
            <a:r>
              <a:rPr lang="en-CA" sz="4000" b="1" dirty="0">
                <a:solidFill>
                  <a:srgbClr val="316094"/>
                </a:solidFill>
                <a:ea typeface="Times New Roman" panose="02020603050405020304" pitchFamily="18" charset="0"/>
                <a:cs typeface="Calibri"/>
              </a:rPr>
              <a:t>Practise</a:t>
            </a:r>
            <a:r>
              <a:rPr lang="en-CA" sz="4000" b="1" dirty="0">
                <a:solidFill>
                  <a:srgbClr val="316094"/>
                </a:solidFill>
                <a:effectLst/>
                <a:ea typeface="Times New Roman" panose="02020603050405020304" pitchFamily="18" charset="0"/>
                <a:cs typeface="Calibri"/>
              </a:rPr>
              <a:t> reading information sheets</a:t>
            </a:r>
          </a:p>
        </p:txBody>
      </p:sp>
      <p:sp>
        <p:nvSpPr>
          <p:cNvPr id="6" name="TextBox 5">
            <a:extLst>
              <a:ext uri="{FF2B5EF4-FFF2-40B4-BE49-F238E27FC236}">
                <a16:creationId xmlns:a16="http://schemas.microsoft.com/office/drawing/2014/main" id="{D84375CA-0421-E842-A379-5EABFD4C9055}"/>
              </a:ext>
            </a:extLst>
          </p:cNvPr>
          <p:cNvSpPr txBox="1"/>
          <p:nvPr/>
        </p:nvSpPr>
        <p:spPr>
          <a:xfrm>
            <a:off x="1047750" y="2346960"/>
            <a:ext cx="4530090" cy="3262432"/>
          </a:xfrm>
          <a:prstGeom prst="rect">
            <a:avLst/>
          </a:prstGeom>
          <a:noFill/>
        </p:spPr>
        <p:txBody>
          <a:bodyPr wrap="square">
            <a:spAutoFit/>
          </a:bodyPr>
          <a:lstStyle/>
          <a:p>
            <a:pPr marL="0" indent="0">
              <a:buNone/>
            </a:pPr>
            <a:r>
              <a:rPr lang="en-US" sz="2800" dirty="0"/>
              <a:t>Program information sheets give you important information about your program.</a:t>
            </a:r>
          </a:p>
          <a:p>
            <a:endParaRPr lang="en-CA" sz="2800" b="1" dirty="0"/>
          </a:p>
          <a:p>
            <a:pPr>
              <a:spcAft>
                <a:spcPts val="1200"/>
              </a:spcAft>
            </a:pPr>
            <a:r>
              <a:rPr lang="en-CA" sz="2800" b="1" dirty="0"/>
              <a:t>Do task 1 on page 8 </a:t>
            </a:r>
          </a:p>
          <a:p>
            <a:r>
              <a:rPr lang="en-CA" sz="2800" b="1" dirty="0"/>
              <a:t>Do task 2 on page 9</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pic>
        <p:nvPicPr>
          <p:cNvPr id="2" name="Picture 1" descr="program-inf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040" y="899161"/>
            <a:ext cx="5821680" cy="5134756"/>
          </a:xfrm>
          <a:prstGeom prst="rect">
            <a:avLst/>
          </a:prstGeom>
        </p:spPr>
      </p:pic>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9642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47750" y="1177042"/>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Reflect</a:t>
            </a:r>
            <a:r>
              <a:rPr lang="en-CA" sz="4000" b="1" dirty="0">
                <a:solidFill>
                  <a:srgbClr val="F18A00"/>
                </a:solidFill>
                <a:effectLst/>
                <a:ea typeface="Times New Roman" panose="02020603050405020304" pitchFamily="18" charset="0"/>
                <a:cs typeface="Calibri" panose="020F0502020204030204" pitchFamily="34" charset="0"/>
              </a:rPr>
              <a:t> </a:t>
            </a:r>
          </a:p>
        </p:txBody>
      </p:sp>
      <p:sp>
        <p:nvSpPr>
          <p:cNvPr id="6" name="TextBox 5">
            <a:extLst>
              <a:ext uri="{FF2B5EF4-FFF2-40B4-BE49-F238E27FC236}">
                <a16:creationId xmlns:a16="http://schemas.microsoft.com/office/drawing/2014/main" id="{D84375CA-0421-E842-A379-5EABFD4C9055}"/>
              </a:ext>
            </a:extLst>
          </p:cNvPr>
          <p:cNvSpPr txBox="1"/>
          <p:nvPr/>
        </p:nvSpPr>
        <p:spPr>
          <a:xfrm>
            <a:off x="1047750" y="1925003"/>
            <a:ext cx="9112250" cy="4457631"/>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800" dirty="0"/>
              <a:t>How is </a:t>
            </a:r>
            <a:r>
              <a:rPr lang="en-US" sz="2800" dirty="0" err="1"/>
              <a:t>Oluwa’s</a:t>
            </a:r>
            <a:r>
              <a:rPr lang="en-US" sz="2800" dirty="0"/>
              <a:t> story similar to your own? </a:t>
            </a:r>
          </a:p>
          <a:p>
            <a:pPr marL="342900" indent="-342900">
              <a:spcAft>
                <a:spcPts val="600"/>
              </a:spcAft>
              <a:buFont typeface="Arial" panose="020B0604020202020204" pitchFamily="34" charset="0"/>
              <a:buChar char="•"/>
            </a:pPr>
            <a:r>
              <a:rPr lang="en-US" sz="2800" dirty="0"/>
              <a:t>Are there any differences? What are they? </a:t>
            </a:r>
          </a:p>
          <a:p>
            <a:pPr marL="342900" indent="-342900">
              <a:spcAft>
                <a:spcPts val="600"/>
              </a:spcAft>
              <a:buFont typeface="Arial" panose="020B0604020202020204" pitchFamily="34" charset="0"/>
              <a:buChar char="•"/>
            </a:pPr>
            <a:r>
              <a:rPr lang="en-US" sz="2800" dirty="0"/>
              <a:t>What are two areas you need to work on to collaborate with others better? </a:t>
            </a:r>
          </a:p>
          <a:p>
            <a:pPr marL="342900" indent="-342900">
              <a:spcAft>
                <a:spcPts val="600"/>
              </a:spcAft>
              <a:buFont typeface="Arial" panose="020B0604020202020204" pitchFamily="34" charset="0"/>
              <a:buChar char="•"/>
            </a:pPr>
            <a:r>
              <a:rPr lang="en-US" sz="2800" dirty="0"/>
              <a:t>What program staff members are you collaborating with while you look for a job? List at least two. </a:t>
            </a:r>
          </a:p>
          <a:p>
            <a:pPr marL="342900" indent="-342900">
              <a:buFont typeface="Arial" panose="020B0604020202020204" pitchFamily="34" charset="0"/>
              <a:buChar char="•"/>
            </a:pPr>
            <a:r>
              <a:rPr lang="en-US" sz="2800" dirty="0"/>
              <a:t>How will each staff member help you achieve your goal of getting a job? </a:t>
            </a:r>
          </a:p>
          <a:p>
            <a:pPr marL="0" indent="0">
              <a:lnSpc>
                <a:spcPct val="150000"/>
              </a:lnSpc>
              <a:buNone/>
            </a:pPr>
            <a:endParaRPr lang="en-CA" sz="2800"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3488465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47750" y="1246592"/>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collaboration look like?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047750" y="2496684"/>
            <a:ext cx="10613572" cy="1349087"/>
          </a:xfrm>
          <a:prstGeom prst="rect">
            <a:avLst/>
          </a:prstGeom>
          <a:noFill/>
        </p:spPr>
        <p:txBody>
          <a:bodyPr wrap="square">
            <a:spAutoFit/>
          </a:bodyPr>
          <a:lstStyle/>
          <a:p>
            <a:pPr marL="0" indent="0">
              <a:lnSpc>
                <a:spcPct val="150000"/>
              </a:lnSpc>
              <a:buNone/>
            </a:pPr>
            <a:r>
              <a:rPr lang="en-US" sz="2800" dirty="0"/>
              <a:t>What could </a:t>
            </a:r>
            <a:r>
              <a:rPr lang="en-US" sz="2800" dirty="0" err="1"/>
              <a:t>Oluwa</a:t>
            </a:r>
            <a:r>
              <a:rPr lang="en-US" sz="2800" dirty="0"/>
              <a:t> do to collaborate better?</a:t>
            </a:r>
            <a:endParaRPr lang="en-CA" sz="2800" dirty="0"/>
          </a:p>
          <a:p>
            <a:pPr marL="0" indent="0">
              <a:lnSpc>
                <a:spcPct val="150000"/>
              </a:lnSpc>
              <a:buNone/>
            </a:pPr>
            <a:r>
              <a:rPr lang="en-CA" sz="2800" b="1" dirty="0"/>
              <a:t>Do task 1 on page 11</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40206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5525" y="5170540"/>
            <a:ext cx="10613572" cy="702756"/>
          </a:xfrm>
          <a:prstGeom prst="rect">
            <a:avLst/>
          </a:prstGeom>
          <a:noFill/>
        </p:spPr>
        <p:txBody>
          <a:bodyPr wrap="square">
            <a:spAutoFit/>
          </a:bodyPr>
          <a:lstStyle/>
          <a:p>
            <a:pPr marL="0" indent="0">
              <a:lnSpc>
                <a:spcPct val="150000"/>
              </a:lnSpc>
              <a:buNone/>
            </a:pPr>
            <a:r>
              <a:rPr lang="en-CA" sz="2800" b="1" dirty="0"/>
              <a:t>Do task 2 on page 12</a:t>
            </a:r>
          </a:p>
        </p:txBody>
      </p:sp>
      <p:sp>
        <p:nvSpPr>
          <p:cNvPr id="6" name="TextBox 5">
            <a:extLst>
              <a:ext uri="{FF2B5EF4-FFF2-40B4-BE49-F238E27FC236}">
                <a16:creationId xmlns:a16="http://schemas.microsoft.com/office/drawing/2014/main" id="{71EB410B-4C1D-1DA4-BF42-5AAA37E83115}"/>
              </a:ext>
            </a:extLst>
          </p:cNvPr>
          <p:cNvSpPr txBox="1"/>
          <p:nvPr/>
        </p:nvSpPr>
        <p:spPr>
          <a:xfrm>
            <a:off x="1025525" y="103360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collaboration look like? </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5" name="Rounded Rectangle 43">
            <a:extLst>
              <a:ext uri="{FF2B5EF4-FFF2-40B4-BE49-F238E27FC236}">
                <a16:creationId xmlns:a16="http://schemas.microsoft.com/office/drawing/2014/main" id="{77E6D863-11D0-94DA-45CD-F371EF85BB87}"/>
              </a:ext>
            </a:extLst>
          </p:cNvPr>
          <p:cNvSpPr/>
          <p:nvPr/>
        </p:nvSpPr>
        <p:spPr>
          <a:xfrm>
            <a:off x="1155700" y="1968818"/>
            <a:ext cx="10157460" cy="3267774"/>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200" b="1" dirty="0">
                <a:solidFill>
                  <a:srgbClr val="000000"/>
                </a:solidFill>
                <a:effectLst/>
                <a:ea typeface="Yu Gothic Light" panose="020B0300000000000000" pitchFamily="34" charset="-128"/>
              </a:rPr>
              <a:t>           Workplace culture tip</a:t>
            </a:r>
          </a:p>
          <a:p>
            <a:pPr>
              <a:lnSpc>
                <a:spcPts val="2500"/>
              </a:lnSpc>
              <a:spcAft>
                <a:spcPts val="800"/>
              </a:spcAft>
            </a:pPr>
            <a:r>
              <a:rPr lang="en-US" sz="2000" dirty="0">
                <a:solidFill>
                  <a:srgbClr val="000000"/>
                </a:solidFill>
                <a:ea typeface="Yu Gothic Light" panose="020B0300000000000000" pitchFamily="34" charset="-128"/>
              </a:rPr>
              <a:t>﻿</a:t>
            </a:r>
            <a:r>
              <a:rPr lang="en-US" sz="1900" dirty="0">
                <a:solidFill>
                  <a:srgbClr val="000000"/>
                </a:solidFill>
                <a:ea typeface="Yu Gothic Light" panose="020B0300000000000000" pitchFamily="34" charset="-128"/>
              </a:rPr>
              <a:t>Workplaces expect employees to go to work when the weather is bad. Examples of bad weather are rain, snow and wind. Wake up earlier than you normally do and take an earlier bus because there can be traffic delays on such days. </a:t>
            </a:r>
          </a:p>
          <a:p>
            <a:pPr>
              <a:lnSpc>
                <a:spcPts val="2500"/>
              </a:lnSpc>
              <a:spcAft>
                <a:spcPts val="800"/>
              </a:spcAft>
            </a:pPr>
            <a:r>
              <a:rPr lang="en-US" sz="1900" dirty="0">
                <a:solidFill>
                  <a:srgbClr val="000000"/>
                </a:solidFill>
                <a:ea typeface="Yu Gothic Light" panose="020B0300000000000000" pitchFamily="34" charset="-128"/>
              </a:rPr>
              <a:t> Workplaces may allow employees to stay home or arrange transportation for you when it is extreme weather. Examples of extreme weather are a hurricane, a blizzard and a flood. Stay in contact with your team lead, supervisor or manager to know if you should go to work or stay home. </a:t>
            </a:r>
          </a:p>
          <a:p>
            <a:pPr>
              <a:lnSpc>
                <a:spcPts val="2500"/>
              </a:lnSpc>
              <a:spcAft>
                <a:spcPts val="400"/>
              </a:spcAft>
            </a:pPr>
            <a:r>
              <a:rPr lang="en-US" sz="1900" dirty="0" err="1">
                <a:solidFill>
                  <a:srgbClr val="000000"/>
                </a:solidFill>
                <a:ea typeface="Yu Gothic Light" panose="020B0300000000000000" pitchFamily="34" charset="-128"/>
              </a:rPr>
              <a:t>Practise</a:t>
            </a:r>
            <a:r>
              <a:rPr lang="en-US" sz="1900" dirty="0">
                <a:solidFill>
                  <a:srgbClr val="000000"/>
                </a:solidFill>
                <a:ea typeface="Yu Gothic Light" panose="020B0300000000000000" pitchFamily="34" charset="-128"/>
              </a:rPr>
              <a:t> this tip in your employment program to make it a habit. </a:t>
            </a:r>
          </a:p>
          <a:p>
            <a:pPr>
              <a:lnSpc>
                <a:spcPts val="160"/>
              </a:lnSpc>
            </a:pPr>
            <a:endParaRPr lang="en-US" sz="800" dirty="0">
              <a:solidFill>
                <a:srgbClr val="000000"/>
              </a:solidFill>
              <a:ea typeface="Yu Gothic Light" panose="020B0300000000000000" pitchFamily="34" charset="-128"/>
            </a:endParaRPr>
          </a:p>
        </p:txBody>
      </p:sp>
      <p:pic>
        <p:nvPicPr>
          <p:cNvPr id="16" name="Picture 15" descr="Culture-tip.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2518" y="2048351"/>
            <a:ext cx="508208" cy="508208"/>
          </a:xfrm>
          <a:prstGeom prst="rect">
            <a:avLst/>
          </a:prstGeom>
        </p:spPr>
      </p:pic>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0717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B410B-4C1D-1DA4-BF42-5AAA37E83115}"/>
              </a:ext>
            </a:extLst>
          </p:cNvPr>
          <p:cNvSpPr txBox="1"/>
          <p:nvPr/>
        </p:nvSpPr>
        <p:spPr>
          <a:xfrm>
            <a:off x="1025525" y="117330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 does collaboration look like?</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ounded Rectangle 43">
            <a:extLst>
              <a:ext uri="{FF2B5EF4-FFF2-40B4-BE49-F238E27FC236}">
                <a16:creationId xmlns:a16="http://schemas.microsoft.com/office/drawing/2014/main" id="{77E6D863-11D0-94DA-45CD-F371EF85BB87}"/>
              </a:ext>
            </a:extLst>
          </p:cNvPr>
          <p:cNvSpPr/>
          <p:nvPr/>
        </p:nvSpPr>
        <p:spPr>
          <a:xfrm>
            <a:off x="1025525" y="2043431"/>
            <a:ext cx="10157460" cy="3267774"/>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200" b="1" dirty="0">
                <a:solidFill>
                  <a:srgbClr val="000000"/>
                </a:solidFill>
                <a:effectLst/>
                <a:ea typeface="Yu Gothic Light" panose="020B0300000000000000" pitchFamily="34" charset="-128"/>
              </a:rPr>
              <a:t>           Workplace culture tip</a:t>
            </a:r>
          </a:p>
          <a:p>
            <a:pPr>
              <a:lnSpc>
                <a:spcPts val="2500"/>
              </a:lnSpc>
              <a:spcAft>
                <a:spcPts val="800"/>
              </a:spcAft>
            </a:pPr>
            <a:r>
              <a:rPr lang="en-US" sz="2000" dirty="0">
                <a:solidFill>
                  <a:srgbClr val="000000"/>
                </a:solidFill>
                <a:ea typeface="Yu Gothic Light" panose="020B0300000000000000" pitchFamily="34" charset="-128"/>
              </a:rPr>
              <a:t>﻿</a:t>
            </a:r>
            <a:r>
              <a:rPr lang="en-US" sz="1900" dirty="0">
                <a:solidFill>
                  <a:srgbClr val="000000"/>
                </a:solidFill>
                <a:ea typeface="Yu Gothic Light" panose="020B0300000000000000" pitchFamily="34" charset="-128"/>
              </a:rPr>
              <a:t>﻿When you are sick and can’t go to work, you must let your team lead, supervisor or manager know (call in sick) as early as you can. </a:t>
            </a:r>
          </a:p>
          <a:p>
            <a:pPr>
              <a:lnSpc>
                <a:spcPts val="2500"/>
              </a:lnSpc>
              <a:spcAft>
                <a:spcPts val="800"/>
              </a:spcAft>
            </a:pPr>
            <a:r>
              <a:rPr lang="en-US" sz="1900" dirty="0">
                <a:solidFill>
                  <a:srgbClr val="000000"/>
                </a:solidFill>
                <a:ea typeface="Yu Gothic Light" panose="020B0300000000000000" pitchFamily="34" charset="-128"/>
              </a:rPr>
              <a:t>Employers expect you to call in sick when you really can’t perform that day or when you may spread a virus. For example, you should call in sick if you have fever. </a:t>
            </a:r>
          </a:p>
          <a:p>
            <a:pPr>
              <a:lnSpc>
                <a:spcPts val="2500"/>
              </a:lnSpc>
              <a:spcAft>
                <a:spcPts val="800"/>
              </a:spcAft>
            </a:pPr>
            <a:r>
              <a:rPr lang="en-US" sz="1900" dirty="0">
                <a:solidFill>
                  <a:srgbClr val="000000"/>
                </a:solidFill>
                <a:ea typeface="Yu Gothic Light" panose="020B0300000000000000" pitchFamily="34" charset="-128"/>
              </a:rPr>
              <a:t>However, employers expect you to still go to work if you don’t have severe symptoms and can work. For example, you should go to work even if you don’t have a lot of energy or didn’t sleep very well last night. </a:t>
            </a:r>
            <a:endParaRPr lang="en-US" sz="800" dirty="0">
              <a:solidFill>
                <a:srgbClr val="000000"/>
              </a:solidFill>
              <a:ea typeface="Yu Gothic Light" panose="020B0300000000000000" pitchFamily="34" charset="-128"/>
            </a:endParaRPr>
          </a:p>
        </p:txBody>
      </p:sp>
      <p:pic>
        <p:nvPicPr>
          <p:cNvPr id="11" name="Picture 10" descr="Culture-tip.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2343" y="2122964"/>
            <a:ext cx="508208" cy="508208"/>
          </a:xfrm>
          <a:prstGeom prst="rect">
            <a:avLst/>
          </a:prstGeom>
        </p:spPr>
      </p:pic>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03971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38225" y="1972838"/>
            <a:ext cx="10769611" cy="3549305"/>
          </a:xfrm>
          <a:prstGeom prst="rect">
            <a:avLst/>
          </a:prstGeom>
          <a:noFill/>
        </p:spPr>
        <p:txBody>
          <a:bodyPr wrap="square">
            <a:spAutoFit/>
          </a:bodyPr>
          <a:lstStyle/>
          <a:p>
            <a:pPr>
              <a:lnSpc>
                <a:spcPct val="115000"/>
              </a:lnSpc>
              <a:spcAft>
                <a:spcPts val="800"/>
              </a:spcAft>
            </a:pPr>
            <a:r>
              <a:rPr lang="en-CA" sz="2800" dirty="0"/>
              <a:t>When to call in sick</a:t>
            </a:r>
          </a:p>
          <a:p>
            <a:pPr>
              <a:lnSpc>
                <a:spcPct val="115000"/>
              </a:lnSpc>
              <a:spcAft>
                <a:spcPts val="800"/>
              </a:spcAft>
            </a:pPr>
            <a:r>
              <a:rPr lang="en-CA" sz="2800" dirty="0"/>
              <a:t>How to call in sick</a:t>
            </a:r>
          </a:p>
          <a:p>
            <a:pPr>
              <a:lnSpc>
                <a:spcPct val="115000"/>
              </a:lnSpc>
              <a:spcAft>
                <a:spcPts val="800"/>
              </a:spcAft>
            </a:pPr>
            <a:r>
              <a:rPr lang="en-CA" sz="2800" dirty="0"/>
              <a:t>What to say</a:t>
            </a:r>
          </a:p>
          <a:p>
            <a:pPr>
              <a:lnSpc>
                <a:spcPct val="115000"/>
              </a:lnSpc>
              <a:spcAft>
                <a:spcPts val="800"/>
              </a:spcAft>
            </a:pPr>
            <a:r>
              <a:rPr lang="en-CA" sz="2800" dirty="0"/>
              <a:t>How soon to call in sick</a:t>
            </a:r>
          </a:p>
          <a:p>
            <a:pPr>
              <a:lnSpc>
                <a:spcPct val="115000"/>
              </a:lnSpc>
              <a:spcAft>
                <a:spcPts val="800"/>
              </a:spcAft>
            </a:pPr>
            <a:r>
              <a:rPr lang="en-CA" sz="2800" b="1" dirty="0"/>
              <a:t>Do task 1 on page 14</a:t>
            </a:r>
          </a:p>
          <a:p>
            <a:pPr>
              <a:lnSpc>
                <a:spcPct val="115000"/>
              </a:lnSpc>
              <a:spcAft>
                <a:spcPts val="800"/>
              </a:spcAft>
            </a:pPr>
            <a:r>
              <a:rPr lang="en-CA" sz="2800" b="1" dirty="0"/>
              <a:t>Do task 2 on page 15</a:t>
            </a:r>
          </a:p>
        </p:txBody>
      </p:sp>
      <p:sp>
        <p:nvSpPr>
          <p:cNvPr id="6" name="TextBox 5">
            <a:extLst>
              <a:ext uri="{FF2B5EF4-FFF2-40B4-BE49-F238E27FC236}">
                <a16:creationId xmlns:a16="http://schemas.microsoft.com/office/drawing/2014/main" id="{71EB410B-4C1D-1DA4-BF42-5AAA37E83115}"/>
              </a:ext>
            </a:extLst>
          </p:cNvPr>
          <p:cNvSpPr txBox="1"/>
          <p:nvPr/>
        </p:nvSpPr>
        <p:spPr>
          <a:xfrm>
            <a:off x="1038225" y="1237422"/>
            <a:ext cx="10304659" cy="643766"/>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collaboration look like?</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92844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25526" y="1173302"/>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
        <p:nvSpPr>
          <p:cNvPr id="3" name="TextBox 2">
            <a:extLst>
              <a:ext uri="{FF2B5EF4-FFF2-40B4-BE49-F238E27FC236}">
                <a16:creationId xmlns:a16="http://schemas.microsoft.com/office/drawing/2014/main" id="{ED9D8598-C2EE-93EC-D297-EBDF954EBA13}"/>
              </a:ext>
            </a:extLst>
          </p:cNvPr>
          <p:cNvSpPr txBox="1"/>
          <p:nvPr/>
        </p:nvSpPr>
        <p:spPr>
          <a:xfrm>
            <a:off x="1025525" y="2039641"/>
            <a:ext cx="9906363" cy="3877984"/>
          </a:xfrm>
          <a:prstGeom prst="rect">
            <a:avLst/>
          </a:prstGeom>
          <a:noFill/>
        </p:spPr>
        <p:txBody>
          <a:bodyPr wrap="square" rtlCol="0">
            <a:spAutoFit/>
          </a:bodyPr>
          <a:lstStyle/>
          <a:p>
            <a:pPr>
              <a:spcAft>
                <a:spcPts val="1200"/>
              </a:spcAft>
            </a:pPr>
            <a:r>
              <a:rPr lang="en-CA" sz="2400" dirty="0"/>
              <a:t>When you collaborate with others, you can achieve your goals faster. </a:t>
            </a:r>
            <a:br>
              <a:rPr lang="en-CA" sz="2400" dirty="0"/>
            </a:br>
            <a:r>
              <a:rPr lang="en-CA" sz="2400" dirty="0"/>
              <a:t>For example, you can get hired faster when you work with your employment coach to prepare for interviews. </a:t>
            </a:r>
            <a:endParaRPr lang="en-US" sz="2400" dirty="0"/>
          </a:p>
          <a:p>
            <a:pPr>
              <a:spcAft>
                <a:spcPts val="1200"/>
              </a:spcAft>
            </a:pPr>
            <a:r>
              <a:rPr lang="en-CA" sz="2400" dirty="0"/>
              <a:t>When you collaborate with others, you feel more supported, such as when you work with your therapist to manage stress better. </a:t>
            </a:r>
            <a:endParaRPr lang="en-US" sz="2400" dirty="0"/>
          </a:p>
          <a:p>
            <a:pPr>
              <a:spcAft>
                <a:spcPts val="1200"/>
              </a:spcAft>
            </a:pPr>
            <a:r>
              <a:rPr lang="en-CA" sz="2400" dirty="0"/>
              <a:t>When you collaborate with others, you feel rewarded. For example, you feel good when you help your co-worker or classmate who is struggling. </a:t>
            </a:r>
            <a:endParaRPr lang="en-US" sz="2400" dirty="0"/>
          </a:p>
          <a:p>
            <a:pPr>
              <a:spcAft>
                <a:spcPts val="1200"/>
              </a:spcAft>
            </a:pPr>
            <a:r>
              <a:rPr lang="en-CA" sz="2400" dirty="0"/>
              <a:t>When you keep in mind how you benefit when you collaborate, you can stay motivated and focus on your goal. </a:t>
            </a:r>
            <a:endParaRPr lang="en-US" sz="2400"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4706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ECDB1B-BFC3-98FC-6F60-FF5B53E4A20A}"/>
              </a:ext>
            </a:extLst>
          </p:cNvPr>
          <p:cNvSpPr txBox="1"/>
          <p:nvPr/>
        </p:nvSpPr>
        <p:spPr>
          <a:xfrm>
            <a:off x="1025525" y="2129144"/>
            <a:ext cx="10613572" cy="1773306"/>
          </a:xfrm>
          <a:prstGeom prst="rect">
            <a:avLst/>
          </a:prstGeom>
          <a:noFill/>
        </p:spPr>
        <p:txBody>
          <a:bodyPr wrap="square">
            <a:spAutoFit/>
          </a:bodyPr>
          <a:lstStyle/>
          <a:p>
            <a:pPr>
              <a:lnSpc>
                <a:spcPct val="115000"/>
              </a:lnSpc>
              <a:spcAft>
                <a:spcPts val="800"/>
              </a:spcAft>
            </a:pPr>
            <a:r>
              <a:rPr lang="en-CA" sz="2800" dirty="0"/>
              <a:t>Why should </a:t>
            </a:r>
            <a:r>
              <a:rPr lang="en-CA" sz="2800" dirty="0" err="1"/>
              <a:t>Oluwa</a:t>
            </a:r>
            <a:r>
              <a:rPr lang="en-CA" sz="2800" dirty="0"/>
              <a:t> collaborate?</a:t>
            </a:r>
          </a:p>
          <a:p>
            <a:pPr>
              <a:lnSpc>
                <a:spcPct val="115000"/>
              </a:lnSpc>
              <a:spcAft>
                <a:spcPts val="800"/>
              </a:spcAft>
            </a:pPr>
            <a:r>
              <a:rPr lang="en-CA" sz="2800" b="1" dirty="0"/>
              <a:t>Do the task on page 16</a:t>
            </a:r>
          </a:p>
          <a:p>
            <a:pPr>
              <a:lnSpc>
                <a:spcPct val="115000"/>
              </a:lnSpc>
              <a:spcAft>
                <a:spcPts val="800"/>
              </a:spcAft>
            </a:pPr>
            <a:r>
              <a:rPr lang="en-CA" sz="2800" b="1" dirty="0"/>
              <a:t>Reflect</a:t>
            </a:r>
          </a:p>
        </p:txBody>
      </p:sp>
      <p:sp>
        <p:nvSpPr>
          <p:cNvPr id="7" name="TextBox 6">
            <a:extLst>
              <a:ext uri="{FF2B5EF4-FFF2-40B4-BE49-F238E27FC236}">
                <a16:creationId xmlns:a16="http://schemas.microsoft.com/office/drawing/2014/main" id="{E5F68D4A-7DCB-65F2-DD47-1C11F752FDC8}"/>
              </a:ext>
            </a:extLst>
          </p:cNvPr>
          <p:cNvSpPr txBox="1"/>
          <p:nvPr/>
        </p:nvSpPr>
        <p:spPr>
          <a:xfrm>
            <a:off x="1025525" y="1195209"/>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5498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38225" y="1226500"/>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3" name="TextBox 2">
            <a:extLst>
              <a:ext uri="{FF2B5EF4-FFF2-40B4-BE49-F238E27FC236}">
                <a16:creationId xmlns:a16="http://schemas.microsoft.com/office/drawing/2014/main" id="{FB166E68-8D1A-AFB2-6AC9-14C7BEA82C77}"/>
              </a:ext>
            </a:extLst>
          </p:cNvPr>
          <p:cNvSpPr txBox="1"/>
          <p:nvPr/>
        </p:nvSpPr>
        <p:spPr>
          <a:xfrm>
            <a:off x="1038225" y="5014416"/>
            <a:ext cx="2016641" cy="558743"/>
          </a:xfrm>
          <a:prstGeom prst="rect">
            <a:avLst/>
          </a:prstGeom>
          <a:noFill/>
        </p:spPr>
        <p:txBody>
          <a:bodyPr wrap="square" rtlCol="0">
            <a:spAutoFit/>
          </a:bodyPr>
          <a:lstStyle/>
          <a:p>
            <a:pPr>
              <a:lnSpc>
                <a:spcPct val="115000"/>
              </a:lnSpc>
              <a:spcAft>
                <a:spcPts val="800"/>
              </a:spcAft>
            </a:pPr>
            <a:r>
              <a:rPr lang="en-CA" sz="2800" b="1" dirty="0">
                <a:solidFill>
                  <a:srgbClr val="000000"/>
                </a:solidFill>
                <a:effectLst/>
                <a:ea typeface="Yu Gothic Light" panose="020B0300000000000000" pitchFamily="34" charset="-128"/>
              </a:rPr>
              <a:t>Reflect</a:t>
            </a: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ounded Rectangle 39">
            <a:extLst>
              <a:ext uri="{FF2B5EF4-FFF2-40B4-BE49-F238E27FC236}">
                <a16:creationId xmlns:a16="http://schemas.microsoft.com/office/drawing/2014/main" id="{B290C867-3127-4055-3D7E-6DB65EC3BC13}"/>
              </a:ext>
            </a:extLst>
          </p:cNvPr>
          <p:cNvSpPr/>
          <p:nvPr/>
        </p:nvSpPr>
        <p:spPr>
          <a:xfrm>
            <a:off x="1127125" y="2730673"/>
            <a:ext cx="6198515" cy="2070952"/>
          </a:xfrm>
          <a:prstGeom prst="roundRect">
            <a:avLst>
              <a:gd name="adj" fmla="val 9086"/>
            </a:avLst>
          </a:prstGeom>
          <a:solidFill>
            <a:srgbClr val="316094">
              <a:alpha val="15000"/>
            </a:srgbClr>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ct val="115000"/>
              </a:lnSpc>
              <a:spcBef>
                <a:spcPts val="600"/>
              </a:spcBef>
              <a:spcAft>
                <a:spcPts val="1200"/>
              </a:spcAft>
            </a:pPr>
            <a:r>
              <a:rPr lang="en-CA" sz="2800" b="1" dirty="0">
                <a:solidFill>
                  <a:schemeClr val="tx1"/>
                </a:solidFill>
                <a:effectLst/>
                <a:ea typeface="Yu Gothic Light" panose="020B0300000000000000" pitchFamily="34" charset="-128"/>
              </a:rPr>
              <a:t>Vocabulary</a:t>
            </a:r>
            <a:r>
              <a:rPr lang="en-CA" sz="2800" b="1" dirty="0">
                <a:solidFill>
                  <a:srgbClr val="5A8E22"/>
                </a:solidFill>
                <a:effectLst/>
                <a:ea typeface="Yu Gothic Light" panose="020B0300000000000000" pitchFamily="34" charset="-128"/>
              </a:rPr>
              <a:t> </a:t>
            </a:r>
            <a:endParaRPr lang="en-CA" sz="2800" dirty="0">
              <a:solidFill>
                <a:srgbClr val="000000"/>
              </a:solidFill>
              <a:effectLst/>
              <a:ea typeface="Yu Gothic Light" panose="020B0300000000000000" pitchFamily="34" charset="-128"/>
            </a:endParaRPr>
          </a:p>
          <a:p>
            <a:pPr>
              <a:lnSpc>
                <a:spcPct val="115000"/>
              </a:lnSpc>
            </a:pPr>
            <a:r>
              <a:rPr lang="en-CA" sz="2800" b="1" dirty="0">
                <a:solidFill>
                  <a:srgbClr val="000000"/>
                </a:solidFill>
                <a:effectLst/>
                <a:ea typeface="Yu Gothic Light" panose="020B0300000000000000" pitchFamily="34" charset="-128"/>
              </a:rPr>
              <a:t>Strategy:</a:t>
            </a:r>
            <a:r>
              <a:rPr lang="en-CA" sz="2800" dirty="0">
                <a:solidFill>
                  <a:srgbClr val="000000"/>
                </a:solidFill>
                <a:effectLst/>
                <a:ea typeface="Yu Gothic Light" panose="020B0300000000000000" pitchFamily="34" charset="-128"/>
              </a:rPr>
              <a:t> </a:t>
            </a:r>
            <a:r>
              <a:rPr lang="en-US" sz="2800" dirty="0">
                <a:solidFill>
                  <a:srgbClr val="000000"/>
                </a:solidFill>
                <a:ea typeface="Yu Gothic Light" panose="020B0300000000000000" pitchFamily="34" charset="-128"/>
              </a:rPr>
              <a:t>a plan or way to do something so you can achieve a goal</a:t>
            </a:r>
            <a:endParaRPr lang="en-CA" sz="2800" dirty="0">
              <a:solidFill>
                <a:srgbClr val="000000"/>
              </a:solidFill>
              <a:ea typeface="Yu Gothic Light" panose="020B0300000000000000" pitchFamily="34" charset="-128"/>
            </a:endParaRPr>
          </a:p>
          <a:p>
            <a:pPr>
              <a:lnSpc>
                <a:spcPct val="115000"/>
              </a:lnSpc>
            </a:pPr>
            <a:endParaRPr lang="en-US" sz="1200" dirty="0">
              <a:solidFill>
                <a:srgbClr val="000000"/>
              </a:solidFill>
              <a:ea typeface="Yu Gothic Light" panose="020B0300000000000000" pitchFamily="34" charset="-128"/>
            </a:endParaRPr>
          </a:p>
        </p:txBody>
      </p:sp>
      <p:cxnSp>
        <p:nvCxnSpPr>
          <p:cNvPr id="13" name="Straight Connector 12"/>
          <p:cNvCxnSpPr/>
          <p:nvPr/>
        </p:nvCxnSpPr>
        <p:spPr>
          <a:xfrm flipH="1">
            <a:off x="1127125" y="3445245"/>
            <a:ext cx="6198515" cy="17047"/>
          </a:xfrm>
          <a:prstGeom prst="line">
            <a:avLst/>
          </a:prstGeom>
          <a:ln w="50800">
            <a:solidFill>
              <a:srgbClr val="316094">
                <a:alpha val="27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4906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83DA02-2D12-5D4E-ADF7-9DB84E0E0027}"/>
              </a:ext>
            </a:extLst>
          </p:cNvPr>
          <p:cNvSpPr txBox="1"/>
          <p:nvPr/>
        </p:nvSpPr>
        <p:spPr>
          <a:xfrm>
            <a:off x="1060450" y="1177925"/>
            <a:ext cx="9950677" cy="707886"/>
          </a:xfrm>
          <a:prstGeom prst="rect">
            <a:avLst/>
          </a:prstGeom>
          <a:noFill/>
        </p:spPr>
        <p:txBody>
          <a:bodyPr wrap="square">
            <a:spAutoFit/>
          </a:bodyPr>
          <a:lstStyle/>
          <a:p>
            <a:pPr marL="0" indent="0">
              <a:buNone/>
            </a:pPr>
            <a:r>
              <a:rPr lang="en-CA" sz="4000" b="1" dirty="0">
                <a:solidFill>
                  <a:srgbClr val="316094"/>
                </a:solidFill>
                <a:cs typeface="Calibri" panose="020F0502020204030204"/>
              </a:rPr>
              <a:t>Welcome to this unit on collaboration!</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B1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85750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
        <p:nvSpPr>
          <p:cNvPr id="10" name="TextBox 9"/>
          <p:cNvSpPr txBox="1"/>
          <p:nvPr/>
        </p:nvSpPr>
        <p:spPr>
          <a:xfrm>
            <a:off x="1058863" y="2037049"/>
            <a:ext cx="5453197" cy="1107996"/>
          </a:xfrm>
          <a:prstGeom prst="rect">
            <a:avLst/>
          </a:prstGeom>
          <a:noFill/>
        </p:spPr>
        <p:txBody>
          <a:bodyPr wrap="square" rtlCol="0">
            <a:spAutoFit/>
          </a:bodyPr>
          <a:lstStyle/>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Instructor’s intro</a:t>
            </a:r>
            <a:endParaRPr lang="en-CA" sz="2800" dirty="0">
              <a:solidFill>
                <a:schemeClr val="bg2">
                  <a:lumMod val="25000"/>
                </a:schemeClr>
              </a:solidFill>
            </a:endParaRPr>
          </a:p>
          <a:p>
            <a:pPr indent="-274320">
              <a:spcAft>
                <a:spcPts val="1200"/>
              </a:spcAft>
              <a:buFont typeface="Arial" panose="020B0604020202020204" pitchFamily="34" charset="0"/>
              <a:buChar char="•"/>
            </a:pPr>
            <a:r>
              <a:rPr lang="en-CA" sz="2800" dirty="0">
                <a:solidFill>
                  <a:schemeClr val="bg2">
                    <a:lumMod val="25000"/>
                  </a:schemeClr>
                </a:solidFill>
                <a:cs typeface="Calibri" panose="020F0502020204030204"/>
              </a:rPr>
              <a:t>Participants’ intro</a:t>
            </a:r>
          </a:p>
        </p:txBody>
      </p:sp>
    </p:spTree>
    <p:extLst>
      <p:ext uri="{BB962C8B-B14F-4D97-AF65-F5344CB8AC3E}">
        <p14:creationId xmlns:p14="http://schemas.microsoft.com/office/powerpoint/2010/main" val="339123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38225" y="1237158"/>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6" name="TextBox 5">
            <a:extLst>
              <a:ext uri="{FF2B5EF4-FFF2-40B4-BE49-F238E27FC236}">
                <a16:creationId xmlns:a16="http://schemas.microsoft.com/office/drawing/2014/main" id="{F37256ED-F239-7184-5713-7F78D5C2F060}"/>
              </a:ext>
            </a:extLst>
          </p:cNvPr>
          <p:cNvSpPr txBox="1"/>
          <p:nvPr/>
        </p:nvSpPr>
        <p:spPr>
          <a:xfrm flipH="1">
            <a:off x="1062293" y="3251200"/>
            <a:ext cx="10049478" cy="1538883"/>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CA" sz="2800" dirty="0"/>
              <a:t>Strategies to complete tasks on time</a:t>
            </a:r>
          </a:p>
          <a:p>
            <a:pPr marL="274320" indent="-274320">
              <a:spcAft>
                <a:spcPts val="600"/>
              </a:spcAft>
              <a:buFont typeface="Arial" panose="020B0604020202020204" pitchFamily="34" charset="0"/>
              <a:buChar char="•"/>
            </a:pPr>
            <a:r>
              <a:rPr lang="en-CA" sz="2800" dirty="0"/>
              <a:t>Strategies to negotiate</a:t>
            </a:r>
          </a:p>
          <a:p>
            <a:pPr marL="274320" indent="-274320">
              <a:spcAft>
                <a:spcPts val="600"/>
              </a:spcAft>
              <a:buFont typeface="Arial" panose="020B0604020202020204" pitchFamily="34" charset="0"/>
              <a:buChar char="•"/>
            </a:pPr>
            <a:r>
              <a:rPr lang="en-CA" sz="2800" dirty="0"/>
              <a:t>Strategy to make a good impression on others</a:t>
            </a:r>
          </a:p>
        </p:txBody>
      </p:sp>
      <p:sp>
        <p:nvSpPr>
          <p:cNvPr id="7" name="TextBox 6">
            <a:extLst>
              <a:ext uri="{FF2B5EF4-FFF2-40B4-BE49-F238E27FC236}">
                <a16:creationId xmlns:a16="http://schemas.microsoft.com/office/drawing/2014/main" id="{AA28F0DC-100E-2AF4-5D4E-15FABE43F41B}"/>
              </a:ext>
            </a:extLst>
          </p:cNvPr>
          <p:cNvSpPr txBox="1"/>
          <p:nvPr/>
        </p:nvSpPr>
        <p:spPr>
          <a:xfrm>
            <a:off x="1038225" y="2626020"/>
            <a:ext cx="10201573" cy="523220"/>
          </a:xfrm>
          <a:prstGeom prst="rect">
            <a:avLst/>
          </a:prstGeom>
          <a:noFill/>
        </p:spPr>
        <p:txBody>
          <a:bodyPr wrap="square">
            <a:spAutoFit/>
          </a:bodyPr>
          <a:lstStyle/>
          <a:p>
            <a:r>
              <a:rPr lang="en-US" sz="2800" dirty="0"/>
              <a:t>There are many strategies that can help you collaborate more easily.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0058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38225" y="1179183"/>
            <a:ext cx="10836391" cy="4442242"/>
          </a:xfrm>
          <a:prstGeom prst="rect">
            <a:avLst/>
          </a:prstGeom>
          <a:noFill/>
        </p:spPr>
        <p:txBody>
          <a:bodyPr wrap="square" rtlCol="0">
            <a:spAutoFit/>
          </a:bodyPr>
          <a:lstStyle/>
          <a:p>
            <a:r>
              <a:rPr lang="en-CA" sz="4400" b="1" dirty="0">
                <a:solidFill>
                  <a:srgbClr val="316094"/>
                </a:solidFill>
              </a:rPr>
              <a:t>Strategies to complete tasks</a:t>
            </a:r>
            <a:endParaRPr lang="en-CA" sz="2800" b="1" dirty="0">
              <a:solidFill>
                <a:srgbClr val="316094"/>
              </a:solidFill>
            </a:endParaRPr>
          </a:p>
          <a:p>
            <a:pPr>
              <a:lnSpc>
                <a:spcPct val="150000"/>
              </a:lnSpc>
              <a:spcAft>
                <a:spcPts val="600"/>
              </a:spcAft>
            </a:pPr>
            <a:r>
              <a:rPr lang="en-CA" sz="2800" b="1" dirty="0"/>
              <a:t>Reflect</a:t>
            </a:r>
          </a:p>
          <a:p>
            <a:pPr marL="274320" indent="-493776">
              <a:spcAft>
                <a:spcPts val="1200"/>
              </a:spcAft>
            </a:pPr>
            <a:r>
              <a:rPr lang="en-US" sz="2800" dirty="0"/>
              <a:t>•	Is it easy or hard for you to complete tasks on time?</a:t>
            </a:r>
          </a:p>
          <a:p>
            <a:pPr marL="274320" indent="-493776">
              <a:spcAft>
                <a:spcPts val="1200"/>
              </a:spcAft>
            </a:pPr>
            <a:r>
              <a:rPr lang="en-US" sz="2800" dirty="0"/>
              <a:t>•	How do you feel when you can’t complete a task on time?</a:t>
            </a:r>
          </a:p>
          <a:p>
            <a:pPr marL="274320" indent="-274320">
              <a:spcAft>
                <a:spcPts val="1200"/>
              </a:spcAft>
            </a:pPr>
            <a:r>
              <a:rPr lang="en-US" sz="2800" dirty="0"/>
              <a:t>•	What two strategies do you use to complete tasks on time?</a:t>
            </a:r>
          </a:p>
          <a:p>
            <a:pPr marL="274320" indent="-274320">
              <a:spcAft>
                <a:spcPts val="1200"/>
              </a:spcAft>
            </a:pPr>
            <a:r>
              <a:rPr lang="en-US" sz="2800" dirty="0"/>
              <a:t>•	How do those strategies help?</a:t>
            </a:r>
          </a:p>
          <a:p>
            <a:pPr>
              <a:lnSpc>
                <a:spcPct val="150000"/>
              </a:lnSpc>
            </a:pPr>
            <a:endParaRPr lang="en-CA" sz="2800" b="1" dirty="0"/>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99531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38225" y="1261001"/>
            <a:ext cx="10836391" cy="1138773"/>
          </a:xfrm>
          <a:prstGeom prst="rect">
            <a:avLst/>
          </a:prstGeom>
          <a:noFill/>
        </p:spPr>
        <p:txBody>
          <a:bodyPr wrap="square" lIns="91440" tIns="45720" rIns="91440" bIns="45720" rtlCol="0" anchor="t">
            <a:spAutoFit/>
          </a:bodyPr>
          <a:lstStyle/>
          <a:p>
            <a:r>
              <a:rPr lang="en-CA" sz="4000" b="1" dirty="0">
                <a:solidFill>
                  <a:srgbClr val="316094"/>
                </a:solidFill>
              </a:rPr>
              <a:t>Strategies to complete tasks on time</a:t>
            </a:r>
          </a:p>
          <a:p>
            <a:endParaRPr lang="en-CA" sz="2800" b="1" dirty="0"/>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2" name="Picture 1" descr="Oluwas-strateg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225" y="2260600"/>
            <a:ext cx="9999407" cy="1828800"/>
          </a:xfrm>
          <a:prstGeom prst="rect">
            <a:avLst/>
          </a:prstGeom>
        </p:spPr>
      </p:pic>
      <p:sp>
        <p:nvSpPr>
          <p:cNvPr id="8" name="Rectangle 7"/>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88162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D589EC7-1FBA-14EB-C3AA-1683CE51FBB8}"/>
              </a:ext>
            </a:extLst>
          </p:cNvPr>
          <p:cNvSpPr txBox="1"/>
          <p:nvPr/>
        </p:nvSpPr>
        <p:spPr>
          <a:xfrm flipH="1">
            <a:off x="1038225" y="1315347"/>
            <a:ext cx="10552177" cy="4919296"/>
          </a:xfrm>
          <a:prstGeom prst="rect">
            <a:avLst/>
          </a:prstGeom>
          <a:noFill/>
        </p:spPr>
        <p:txBody>
          <a:bodyPr wrap="square" lIns="91440" tIns="45720" rIns="91440" bIns="45720" rtlCol="0" anchor="t">
            <a:spAutoFit/>
          </a:bodyPr>
          <a:lstStyle/>
          <a:p>
            <a:pPr>
              <a:spcAft>
                <a:spcPts val="1200"/>
              </a:spcAft>
            </a:pPr>
            <a:r>
              <a:rPr lang="en-US" sz="2800" b="1" dirty="0" err="1"/>
              <a:t>Oluwa’s</a:t>
            </a:r>
            <a:r>
              <a:rPr lang="en-US" sz="2800" b="1" dirty="0"/>
              <a:t> task: </a:t>
            </a:r>
            <a:endParaRPr lang="en-US" sz="2000" b="1" dirty="0"/>
          </a:p>
          <a:p>
            <a:pPr>
              <a:spcAft>
                <a:spcPts val="1200"/>
              </a:spcAft>
            </a:pPr>
            <a:r>
              <a:rPr lang="en-US" sz="2800" dirty="0"/>
              <a:t>Apply for 30 jobs, fill out her Job Search Tracker </a:t>
            </a:r>
            <a:br>
              <a:rPr lang="en-US" sz="2800" dirty="0"/>
            </a:br>
            <a:r>
              <a:rPr lang="en-US" sz="2800" dirty="0"/>
              <a:t>and submit it. </a:t>
            </a:r>
          </a:p>
          <a:p>
            <a:pPr>
              <a:spcAft>
                <a:spcPts val="1200"/>
              </a:spcAft>
            </a:pPr>
            <a:r>
              <a:rPr lang="en-US" sz="2800" b="1" dirty="0" err="1"/>
              <a:t>Oluwa’s</a:t>
            </a:r>
            <a:r>
              <a:rPr lang="en-US" sz="2800" b="1" dirty="0"/>
              <a:t> small tasks: </a:t>
            </a:r>
          </a:p>
          <a:p>
            <a:pPr marL="457200" marR="0" lvl="0" indent="-4572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CA" altLang="en-US" sz="2800" b="0" i="0" u="none" strike="noStrike" cap="none" normalizeH="0" baseline="0" dirty="0">
                <a:ln>
                  <a:noFill/>
                </a:ln>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Apply for some jobs each day</a:t>
            </a:r>
            <a:r>
              <a:rPr kumimoji="0" lang="en-CA" altLang="en-US" sz="2800" b="0" i="1" u="none" strike="noStrike" cap="none" normalizeH="0" baseline="0" dirty="0">
                <a:ln>
                  <a:noFill/>
                </a:ln>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 </a:t>
            </a:r>
            <a:endParaRPr kumimoji="0" lang="en-US" altLang="en-US" sz="28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CA" altLang="en-US" sz="2800" b="0" i="0" u="none" strike="noStrike" cap="none" normalizeH="0" baseline="0" dirty="0">
                <a:ln>
                  <a:noFill/>
                </a:ln>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Fill out the Job Search Tracker each day</a:t>
            </a:r>
            <a:endParaRPr kumimoji="0" lang="en-US" altLang="en-US" sz="28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CA" altLang="en-US" sz="2800" b="0" i="0" u="none" strike="noStrike" cap="none" normalizeH="0" baseline="0" dirty="0">
                <a:ln>
                  <a:noFill/>
                </a:ln>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Check Job Search Tracker  </a:t>
            </a:r>
            <a:endParaRPr kumimoji="0" lang="en-US" altLang="en-US" sz="28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CA" altLang="en-US" sz="2800" b="0" i="0" u="none" strike="noStrike" cap="none" normalizeH="0" baseline="0" dirty="0">
                <a:ln>
                  <a:noFill/>
                </a:ln>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Submit the Job Search Tracker to the employment counsellor </a:t>
            </a:r>
            <a:endParaRPr kumimoji="0" lang="en-CA" altLang="en-US" sz="2800" b="0" i="0" u="none" strike="noStrike" cap="none" normalizeH="0" baseline="0" dirty="0">
              <a:ln>
                <a:noFill/>
              </a:ln>
              <a:solidFill>
                <a:schemeClr val="tx1"/>
              </a:solidFill>
              <a:effectLst/>
              <a:latin typeface="Arial" panose="020B0604020202020204" pitchFamily="34" charset="0"/>
            </a:endParaRPr>
          </a:p>
          <a:p>
            <a:pPr>
              <a:lnSpc>
                <a:spcPct val="150000"/>
              </a:lnSpc>
            </a:pPr>
            <a:endParaRPr lang="en-CA" sz="2800" b="1" dirty="0"/>
          </a:p>
        </p:txBody>
      </p:sp>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6" name="Rounded Rectangle 43">
            <a:extLst>
              <a:ext uri="{FF2B5EF4-FFF2-40B4-BE49-F238E27FC236}">
                <a16:creationId xmlns:a16="http://schemas.microsoft.com/office/drawing/2014/main" id="{77E6D863-11D0-94DA-45CD-F371EF85BB87}"/>
              </a:ext>
            </a:extLst>
          </p:cNvPr>
          <p:cNvSpPr/>
          <p:nvPr/>
        </p:nvSpPr>
        <p:spPr>
          <a:xfrm>
            <a:off x="9072880" y="1749425"/>
            <a:ext cx="2346960" cy="1617734"/>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400" b="1" dirty="0">
                <a:solidFill>
                  <a:srgbClr val="660066"/>
                </a:solidFill>
              </a:rPr>
              <a:t>Step 1:</a:t>
            </a:r>
          </a:p>
          <a:p>
            <a:pPr>
              <a:lnSpc>
                <a:spcPts val="2800"/>
              </a:lnSpc>
              <a:spcAft>
                <a:spcPts val="600"/>
              </a:spcAft>
            </a:pPr>
            <a:r>
              <a:rPr lang="en-US" sz="2400" b="1" dirty="0">
                <a:solidFill>
                  <a:schemeClr val="tx1"/>
                </a:solidFill>
              </a:rPr>
              <a:t>Divide the task into small tasks</a:t>
            </a:r>
            <a:endParaRPr lang="en-US" dirty="0">
              <a:solidFill>
                <a:schemeClr val="bg2"/>
              </a:solidFill>
              <a:ea typeface="Yu Gothic Light" panose="020B0300000000000000" pitchFamily="34" charset="-128"/>
            </a:endParaRPr>
          </a:p>
          <a:p>
            <a:pPr>
              <a:lnSpc>
                <a:spcPts val="0"/>
              </a:lnSpc>
            </a:pPr>
            <a:endParaRPr lang="en-US" sz="2400" b="1" dirty="0">
              <a:solidFill>
                <a:schemeClr val="tx1"/>
              </a:solidFill>
            </a:endParaRPr>
          </a:p>
        </p:txBody>
      </p: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427055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DC18E82F-1EE1-67AF-3BCF-8520C92D9D6E}"/>
              </a:ext>
            </a:extLst>
          </p:cNvPr>
          <p:cNvSpPr txBox="1"/>
          <p:nvPr/>
        </p:nvSpPr>
        <p:spPr>
          <a:xfrm>
            <a:off x="7018043" y="3153853"/>
            <a:ext cx="3131896" cy="1013636"/>
          </a:xfrm>
          <a:prstGeom prst="rect">
            <a:avLst/>
          </a:prstGeom>
          <a:noFill/>
        </p:spPr>
        <p:txBody>
          <a:bodyPr wrap="square">
            <a:spAutoFit/>
          </a:bodyPr>
          <a:lstStyle/>
          <a:p>
            <a:r>
              <a:rPr lang="en-CA" sz="2000" dirty="0">
                <a:solidFill>
                  <a:srgbClr val="000000"/>
                </a:solidFill>
                <a:effectLst/>
                <a:latin typeface="Calibri" panose="020F0502020204030204" pitchFamily="34" charset="0"/>
                <a:ea typeface="Yu Gothic Light" panose="020B0300000000000000" pitchFamily="34" charset="-128"/>
              </a:rPr>
              <a:t>To-do lists help you organize and remember all the tasks you need to complete</a:t>
            </a:r>
            <a:endParaRPr lang="en-US" sz="2000" dirty="0"/>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5" name="Rounded Rectangle 43">
            <a:extLst>
              <a:ext uri="{FF2B5EF4-FFF2-40B4-BE49-F238E27FC236}">
                <a16:creationId xmlns:a16="http://schemas.microsoft.com/office/drawing/2014/main" id="{77E6D863-11D0-94DA-45CD-F371EF85BB87}"/>
              </a:ext>
            </a:extLst>
          </p:cNvPr>
          <p:cNvSpPr/>
          <p:nvPr/>
        </p:nvSpPr>
        <p:spPr>
          <a:xfrm>
            <a:off x="7071360" y="1409065"/>
            <a:ext cx="2641600" cy="1573747"/>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400" b="1" dirty="0">
                <a:solidFill>
                  <a:srgbClr val="660066"/>
                </a:solidFill>
              </a:rPr>
              <a:t>Step 2:</a:t>
            </a:r>
          </a:p>
          <a:p>
            <a:pPr>
              <a:lnSpc>
                <a:spcPts val="2800"/>
              </a:lnSpc>
              <a:spcAft>
                <a:spcPts val="600"/>
              </a:spcAft>
            </a:pPr>
            <a:r>
              <a:rPr lang="en-US" sz="2400" b="1" dirty="0">
                <a:solidFill>
                  <a:schemeClr val="tx1"/>
                </a:solidFill>
              </a:rPr>
              <a:t>Make a to-do list of the small tasks</a:t>
            </a:r>
            <a:endParaRPr lang="en-US" dirty="0">
              <a:solidFill>
                <a:schemeClr val="bg2"/>
              </a:solidFill>
              <a:ea typeface="Yu Gothic Light" panose="020B0300000000000000" pitchFamily="34" charset="-128"/>
            </a:endParaRPr>
          </a:p>
          <a:p>
            <a:pPr>
              <a:lnSpc>
                <a:spcPts val="0"/>
              </a:lnSpc>
            </a:pPr>
            <a:endParaRPr lang="en-US" sz="2400" b="1" dirty="0">
              <a:solidFill>
                <a:schemeClr val="tx1"/>
              </a:solidFill>
            </a:endParaRPr>
          </a:p>
        </p:txBody>
      </p:sp>
      <p:pic>
        <p:nvPicPr>
          <p:cNvPr id="2" name="Picture 1" descr="to-do-lis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80" y="1344929"/>
            <a:ext cx="5481320" cy="4551355"/>
          </a:xfrm>
          <a:prstGeom prst="rect">
            <a:avLst/>
          </a:prstGeom>
        </p:spPr>
      </p:pic>
      <p:sp>
        <p:nvSpPr>
          <p:cNvPr id="16" name="Rectangle 15"/>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01855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5" name="Rounded Rectangle 43">
            <a:extLst>
              <a:ext uri="{FF2B5EF4-FFF2-40B4-BE49-F238E27FC236}">
                <a16:creationId xmlns:a16="http://schemas.microsoft.com/office/drawing/2014/main" id="{77E6D863-11D0-94DA-45CD-F371EF85BB87}"/>
              </a:ext>
            </a:extLst>
          </p:cNvPr>
          <p:cNvSpPr/>
          <p:nvPr/>
        </p:nvSpPr>
        <p:spPr>
          <a:xfrm>
            <a:off x="7051040" y="1368425"/>
            <a:ext cx="2641600" cy="1573747"/>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400" b="1" dirty="0">
                <a:solidFill>
                  <a:srgbClr val="660066"/>
                </a:solidFill>
              </a:rPr>
              <a:t>Step 3:</a:t>
            </a:r>
          </a:p>
          <a:p>
            <a:pPr>
              <a:lnSpc>
                <a:spcPts val="2800"/>
              </a:lnSpc>
              <a:spcAft>
                <a:spcPts val="600"/>
              </a:spcAft>
            </a:pPr>
            <a:r>
              <a:rPr lang="en-US" sz="2400" b="1" dirty="0">
                <a:solidFill>
                  <a:schemeClr val="tx1"/>
                </a:solidFill>
              </a:rPr>
              <a:t>Set a deadline for each task</a:t>
            </a:r>
            <a:endParaRPr lang="en-US" dirty="0">
              <a:solidFill>
                <a:schemeClr val="bg2"/>
              </a:solidFill>
              <a:ea typeface="Yu Gothic Light" panose="020B0300000000000000" pitchFamily="34" charset="-128"/>
            </a:endParaRPr>
          </a:p>
          <a:p>
            <a:pPr>
              <a:lnSpc>
                <a:spcPts val="0"/>
              </a:lnSpc>
            </a:pPr>
            <a:endParaRPr lang="en-US" sz="2400" b="1" dirty="0">
              <a:solidFill>
                <a:schemeClr val="tx1"/>
              </a:solidFill>
            </a:endParaRPr>
          </a:p>
        </p:txBody>
      </p:sp>
      <p:pic>
        <p:nvPicPr>
          <p:cNvPr id="2" name="Picture 1" descr="to-do-list-deadliln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 y="1231899"/>
            <a:ext cx="5354320" cy="4550071"/>
          </a:xfrm>
          <a:prstGeom prst="rect">
            <a:avLst/>
          </a:prstGeom>
        </p:spPr>
      </p:pic>
    </p:spTree>
    <p:extLst>
      <p:ext uri="{BB962C8B-B14F-4D97-AF65-F5344CB8AC3E}">
        <p14:creationId xmlns:p14="http://schemas.microsoft.com/office/powerpoint/2010/main" val="46958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7484F0-7D3D-4B58-72C6-91398FADB2BF}"/>
              </a:ext>
            </a:extLst>
          </p:cNvPr>
          <p:cNvSpPr txBox="1"/>
          <p:nvPr/>
        </p:nvSpPr>
        <p:spPr>
          <a:xfrm>
            <a:off x="7495033" y="3686145"/>
            <a:ext cx="3813047" cy="2195216"/>
          </a:xfrm>
          <a:prstGeom prst="rect">
            <a:avLst/>
          </a:prstGeom>
          <a:noFill/>
        </p:spPr>
        <p:txBody>
          <a:bodyPr wrap="square">
            <a:spAutoFit/>
          </a:bodyPr>
          <a:lstStyle/>
          <a:p>
            <a:pPr>
              <a:lnSpc>
                <a:spcPct val="115000"/>
              </a:lnSpc>
              <a:spcAft>
                <a:spcPts val="800"/>
              </a:spcAft>
            </a:pPr>
            <a:r>
              <a:rPr lang="en-CA" sz="2000" b="1" dirty="0">
                <a:solidFill>
                  <a:srgbClr val="000000"/>
                </a:solidFill>
                <a:effectLst/>
                <a:latin typeface="Calibri" panose="020F0502020204030204" pitchFamily="34" charset="0"/>
                <a:ea typeface="Yu Gothic Light" panose="020B0300000000000000" pitchFamily="34" charset="-128"/>
              </a:rPr>
              <a:t>There can be times when something unexpected happens.</a:t>
            </a:r>
            <a:r>
              <a:rPr lang="en-CA" sz="2000" dirty="0">
                <a:solidFill>
                  <a:srgbClr val="000000"/>
                </a:solidFill>
                <a:effectLst/>
                <a:latin typeface="Calibri" panose="020F0502020204030204" pitchFamily="34" charset="0"/>
                <a:ea typeface="Yu Gothic Light" panose="020B0300000000000000" pitchFamily="34" charset="-128"/>
              </a:rPr>
              <a:t> It can be difficult to complete a task. That’s okay! You can adapt by thinking of ways to complete your task by the deadline. </a:t>
            </a:r>
            <a:endParaRPr lang="en-US" sz="2000" dirty="0">
              <a:solidFill>
                <a:srgbClr val="000000"/>
              </a:solidFill>
              <a:effectLst/>
              <a:latin typeface="Calibri" panose="020F0502020204030204" pitchFamily="34" charset="0"/>
              <a:ea typeface="Yu Gothic Light" panose="020B0300000000000000" pitchFamily="34" charset="-128"/>
            </a:endParaRP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
        <p:nvSpPr>
          <p:cNvPr id="16" name="TextBox 15"/>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7" name="Rounded Rectangle 43">
            <a:extLst>
              <a:ext uri="{FF2B5EF4-FFF2-40B4-BE49-F238E27FC236}">
                <a16:creationId xmlns:a16="http://schemas.microsoft.com/office/drawing/2014/main" id="{77E6D863-11D0-94DA-45CD-F371EF85BB87}"/>
              </a:ext>
            </a:extLst>
          </p:cNvPr>
          <p:cNvSpPr/>
          <p:nvPr/>
        </p:nvSpPr>
        <p:spPr>
          <a:xfrm>
            <a:off x="7583088" y="1440180"/>
            <a:ext cx="2641600" cy="1943238"/>
          </a:xfrm>
          <a:prstGeom prst="roundRect">
            <a:avLst>
              <a:gd name="adj" fmla="val 6128"/>
            </a:avLst>
          </a:prstGeom>
          <a:solidFill>
            <a:srgbClr val="F18A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spAutoFit/>
          </a:bodyPr>
          <a:lstStyle/>
          <a:p>
            <a:pPr>
              <a:lnSpc>
                <a:spcPct val="115000"/>
              </a:lnSpc>
              <a:spcAft>
                <a:spcPts val="800"/>
              </a:spcAft>
            </a:pPr>
            <a:r>
              <a:rPr lang="en-US" sz="2400" b="1" dirty="0">
                <a:solidFill>
                  <a:srgbClr val="660066"/>
                </a:solidFill>
              </a:rPr>
              <a:t>Step 4:</a:t>
            </a:r>
          </a:p>
          <a:p>
            <a:pPr>
              <a:lnSpc>
                <a:spcPts val="2800"/>
              </a:lnSpc>
              <a:spcAft>
                <a:spcPts val="600"/>
              </a:spcAft>
            </a:pPr>
            <a:r>
              <a:rPr lang="en-US" sz="2400" b="1" dirty="0">
                <a:solidFill>
                  <a:schemeClr val="tx1"/>
                </a:solidFill>
              </a:rPr>
              <a:t>Adjust the to-do list if change happens</a:t>
            </a:r>
            <a:endParaRPr lang="en-US" dirty="0">
              <a:solidFill>
                <a:schemeClr val="bg2"/>
              </a:solidFill>
              <a:ea typeface="Yu Gothic Light" panose="020B0300000000000000" pitchFamily="34" charset="-128"/>
            </a:endParaRPr>
          </a:p>
          <a:p>
            <a:pPr>
              <a:lnSpc>
                <a:spcPts val="0"/>
              </a:lnSpc>
            </a:pPr>
            <a:endParaRPr lang="en-US" sz="2400" b="1" dirty="0">
              <a:solidFill>
                <a:schemeClr val="tx1"/>
              </a:solidFill>
            </a:endParaRPr>
          </a:p>
        </p:txBody>
      </p:sp>
      <p:pic>
        <p:nvPicPr>
          <p:cNvPr id="2" name="Picture 1" descr="to-do-adjust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40" y="1338580"/>
            <a:ext cx="5610860" cy="4788086"/>
          </a:xfrm>
          <a:prstGeom prst="rect">
            <a:avLst/>
          </a:prstGeom>
        </p:spPr>
      </p:pic>
    </p:spTree>
    <p:extLst>
      <p:ext uri="{BB962C8B-B14F-4D97-AF65-F5344CB8AC3E}">
        <p14:creationId xmlns:p14="http://schemas.microsoft.com/office/powerpoint/2010/main" val="267508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15AA52AF-56A9-1CAB-B16E-2E3597383CC2}"/>
              </a:ext>
            </a:extLst>
          </p:cNvPr>
          <p:cNvSpPr txBox="1"/>
          <p:nvPr/>
        </p:nvSpPr>
        <p:spPr>
          <a:xfrm flipH="1">
            <a:off x="1025525" y="1235601"/>
            <a:ext cx="10836391" cy="1138773"/>
          </a:xfrm>
          <a:prstGeom prst="rect">
            <a:avLst/>
          </a:prstGeom>
          <a:noFill/>
        </p:spPr>
        <p:txBody>
          <a:bodyPr wrap="square" rtlCol="0">
            <a:spAutoFit/>
          </a:bodyPr>
          <a:lstStyle/>
          <a:p>
            <a:r>
              <a:rPr lang="en-CA" sz="4000" b="1" dirty="0">
                <a:solidFill>
                  <a:srgbClr val="316094"/>
                </a:solidFill>
              </a:rPr>
              <a:t>Strategies to complete tasks</a:t>
            </a:r>
          </a:p>
          <a:p>
            <a:endParaRPr lang="en-CA" sz="2800" b="1" dirty="0"/>
          </a:p>
        </p:txBody>
      </p:sp>
      <p:sp>
        <p:nvSpPr>
          <p:cNvPr id="5" name="TextBox 4">
            <a:extLst>
              <a:ext uri="{FF2B5EF4-FFF2-40B4-BE49-F238E27FC236}">
                <a16:creationId xmlns:a16="http://schemas.microsoft.com/office/drawing/2014/main" id="{B4C5963D-A7DD-3F81-FC24-5F67D148502F}"/>
              </a:ext>
            </a:extLst>
          </p:cNvPr>
          <p:cNvSpPr txBox="1"/>
          <p:nvPr/>
        </p:nvSpPr>
        <p:spPr>
          <a:xfrm>
            <a:off x="1025525" y="3439160"/>
            <a:ext cx="10195244" cy="1773306"/>
          </a:xfrm>
          <a:prstGeom prst="rect">
            <a:avLst/>
          </a:prstGeom>
          <a:noFill/>
        </p:spPr>
        <p:txBody>
          <a:bodyPr wrap="square">
            <a:spAutoFit/>
          </a:bodyPr>
          <a:lstStyle/>
          <a:p>
            <a:pPr>
              <a:lnSpc>
                <a:spcPct val="115000"/>
              </a:lnSpc>
              <a:spcAft>
                <a:spcPts val="800"/>
              </a:spcAft>
            </a:pPr>
            <a:r>
              <a:rPr lang="en-CA" sz="2800" dirty="0">
                <a:solidFill>
                  <a:srgbClr val="000000"/>
                </a:solidFill>
                <a:effectLst/>
                <a:latin typeface="Calibri" panose="020F0502020204030204" pitchFamily="34" charset="0"/>
                <a:ea typeface="Yu Gothic Light" panose="020B0300000000000000" pitchFamily="34" charset="-128"/>
              </a:rPr>
              <a:t>Follow these steps to complete the tasks in your workbook.</a:t>
            </a:r>
          </a:p>
          <a:p>
            <a:pPr>
              <a:lnSpc>
                <a:spcPct val="115000"/>
              </a:lnSpc>
              <a:spcAft>
                <a:spcPts val="800"/>
              </a:spcAft>
            </a:pPr>
            <a:r>
              <a:rPr lang="en-CA" sz="2800" b="1" dirty="0">
                <a:solidFill>
                  <a:srgbClr val="000000"/>
                </a:solidFill>
                <a:latin typeface="Calibri" panose="020F0502020204030204" pitchFamily="34" charset="0"/>
                <a:ea typeface="Yu Gothic Light" panose="020B0300000000000000" pitchFamily="34" charset="-128"/>
              </a:rPr>
              <a:t>Do task 1 on page 24</a:t>
            </a:r>
          </a:p>
          <a:p>
            <a:pPr>
              <a:lnSpc>
                <a:spcPct val="115000"/>
              </a:lnSpc>
              <a:spcAft>
                <a:spcPts val="800"/>
              </a:spcAft>
            </a:pPr>
            <a:r>
              <a:rPr lang="en-CA" sz="2800" b="1" dirty="0">
                <a:solidFill>
                  <a:srgbClr val="000000"/>
                </a:solidFill>
                <a:effectLst/>
                <a:latin typeface="Calibri" panose="020F0502020204030204" pitchFamily="34" charset="0"/>
                <a:ea typeface="Yu Gothic Light" panose="020B0300000000000000" pitchFamily="34" charset="-128"/>
              </a:rPr>
              <a:t>Do task 2 on page 25</a:t>
            </a:r>
            <a:endParaRPr lang="en-US" sz="2800" dirty="0">
              <a:solidFill>
                <a:srgbClr val="000000"/>
              </a:solidFill>
              <a:effectLst/>
              <a:latin typeface="Calibri" panose="020F0502020204030204" pitchFamily="34" charset="0"/>
              <a:ea typeface="Yu Gothic Light" panose="020B0300000000000000" pitchFamily="34" charset="-128"/>
            </a:endParaRP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15" name="Picture 14" descr="Oluwas-strateg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925" y="1907540"/>
            <a:ext cx="8727441" cy="1596169"/>
          </a:xfrm>
          <a:prstGeom prst="rect">
            <a:avLst/>
          </a:prstGeom>
        </p:spPr>
      </p:pic>
      <p:sp>
        <p:nvSpPr>
          <p:cNvPr id="16" name="Rectangle 15"/>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42318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15AA52AF-56A9-1CAB-B16E-2E3597383CC2}"/>
              </a:ext>
            </a:extLst>
          </p:cNvPr>
          <p:cNvSpPr txBox="1"/>
          <p:nvPr/>
        </p:nvSpPr>
        <p:spPr>
          <a:xfrm flipH="1">
            <a:off x="1025525" y="1235601"/>
            <a:ext cx="10836391" cy="1138773"/>
          </a:xfrm>
          <a:prstGeom prst="rect">
            <a:avLst/>
          </a:prstGeom>
          <a:noFill/>
        </p:spPr>
        <p:txBody>
          <a:bodyPr wrap="square" rtlCol="0">
            <a:spAutoFit/>
          </a:bodyPr>
          <a:lstStyle/>
          <a:p>
            <a:r>
              <a:rPr lang="en-CA" sz="4000" b="1" dirty="0">
                <a:solidFill>
                  <a:srgbClr val="316094"/>
                </a:solidFill>
              </a:rPr>
              <a:t>Strategies to negotiate</a:t>
            </a:r>
          </a:p>
          <a:p>
            <a:endParaRPr lang="en-CA" sz="2800" b="1" dirty="0"/>
          </a:p>
        </p:txBody>
      </p:sp>
      <p:sp>
        <p:nvSpPr>
          <p:cNvPr id="12" name="TextBox 11">
            <a:extLst>
              <a:ext uri="{FF2B5EF4-FFF2-40B4-BE49-F238E27FC236}">
                <a16:creationId xmlns:a16="http://schemas.microsoft.com/office/drawing/2014/main" id="{0820CDAC-9E19-9FA7-5095-5D8CA4D511C3}"/>
              </a:ext>
            </a:extLst>
          </p:cNvPr>
          <p:cNvSpPr txBox="1"/>
          <p:nvPr/>
        </p:nvSpPr>
        <p:spPr>
          <a:xfrm>
            <a:off x="1025525" y="4450785"/>
            <a:ext cx="6587118" cy="671851"/>
          </a:xfrm>
          <a:prstGeom prst="rect">
            <a:avLst/>
          </a:prstGeom>
          <a:noFill/>
        </p:spPr>
        <p:txBody>
          <a:bodyPr wrap="square">
            <a:spAutoFit/>
          </a:bodyPr>
          <a:lstStyle/>
          <a:p>
            <a:pPr>
              <a:lnSpc>
                <a:spcPct val="150000"/>
              </a:lnSpc>
              <a:spcAft>
                <a:spcPts val="800"/>
              </a:spcAft>
              <a:tabLst>
                <a:tab pos="632460" algn="l"/>
              </a:tabLst>
            </a:pPr>
            <a:r>
              <a:rPr lang="en-US" sz="2800" b="1" dirty="0">
                <a:solidFill>
                  <a:srgbClr val="000000"/>
                </a:solidFill>
                <a:effectLst/>
                <a:latin typeface="Calibri" panose="020F0502020204030204" pitchFamily="34" charset="0"/>
                <a:ea typeface="Yu Gothic Light" panose="020B0300000000000000" pitchFamily="34" charset="-128"/>
              </a:rPr>
              <a:t>Reflect</a:t>
            </a:r>
          </a:p>
        </p:txBody>
      </p:sp>
      <p:sp>
        <p:nvSpPr>
          <p:cNvPr id="3" name="Rounded Rectangle 6">
            <a:extLst>
              <a:ext uri="{FF2B5EF4-FFF2-40B4-BE49-F238E27FC236}">
                <a16:creationId xmlns:a16="http://schemas.microsoft.com/office/drawing/2014/main" id="{764E634C-005A-637D-EC25-A814DC681132}"/>
              </a:ext>
            </a:extLst>
          </p:cNvPr>
          <p:cNvSpPr/>
          <p:nvPr/>
        </p:nvSpPr>
        <p:spPr>
          <a:xfrm>
            <a:off x="1117600" y="2040573"/>
            <a:ext cx="5718585" cy="2375991"/>
          </a:xfrm>
          <a:prstGeom prst="roundRect">
            <a:avLst>
              <a:gd name="adj" fmla="val 6128"/>
            </a:avLst>
          </a:prstGeom>
          <a:solidFill>
            <a:srgbClr val="AB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lnSpc>
                <a:spcPts val="2600"/>
              </a:lnSpc>
              <a:spcAft>
                <a:spcPts val="200"/>
              </a:spcAft>
            </a:pPr>
            <a:r>
              <a:rPr lang="en-CA" sz="2000" b="1" dirty="0">
                <a:solidFill>
                  <a:srgbClr val="000000"/>
                </a:solidFill>
                <a:effectLst/>
                <a:ea typeface="Yu Gothic Light"/>
              </a:rPr>
              <a:t>Sometimes it’s very hard to complete a task on time.</a:t>
            </a:r>
            <a:r>
              <a:rPr lang="en-CA" sz="2000" dirty="0">
                <a:solidFill>
                  <a:srgbClr val="000000"/>
                </a:solidFill>
                <a:effectLst/>
                <a:ea typeface="Yu Gothic Light"/>
              </a:rPr>
              <a:t> That’s okay. You can negotiate to make the deadline </a:t>
            </a:r>
            <a:r>
              <a:rPr lang="en-CA" sz="2000" dirty="0">
                <a:solidFill>
                  <a:srgbClr val="000000"/>
                </a:solidFill>
                <a:ea typeface="Yu Gothic Light"/>
              </a:rPr>
              <a:t>later or </a:t>
            </a:r>
            <a:r>
              <a:rPr lang="en-CA" sz="2000" dirty="0">
                <a:solidFill>
                  <a:srgbClr val="000000"/>
                </a:solidFill>
                <a:effectLst/>
                <a:ea typeface="Yu Gothic Light"/>
              </a:rPr>
              <a:t>get help. For example, you can negotiate with your instructor to extend an assignment deadline or you can negotiate with your family members to get help with household chores.</a:t>
            </a:r>
            <a:r>
              <a:rPr lang="en-CA" sz="2000" dirty="0">
                <a:solidFill>
                  <a:srgbClr val="000000"/>
                </a:solidFill>
                <a:ea typeface="Yu Gothic Light"/>
              </a:rPr>
              <a:t> </a:t>
            </a:r>
            <a:endParaRPr lang="en-CA" sz="2000" dirty="0">
              <a:solidFill>
                <a:srgbClr val="000000"/>
              </a:solidFill>
              <a:effectLst/>
              <a:ea typeface="Yu Gothic Light" panose="020B0300000000000000" pitchFamily="34" charset="-128"/>
            </a:endParaRPr>
          </a:p>
        </p:txBody>
      </p:sp>
      <p:sp>
        <p:nvSpPr>
          <p:cNvPr id="4" name="Rounded Rectangle 52">
            <a:extLst>
              <a:ext uri="{FF2B5EF4-FFF2-40B4-BE49-F238E27FC236}">
                <a16:creationId xmlns:a16="http://schemas.microsoft.com/office/drawing/2014/main" id="{0E6E6299-C790-CA48-46CC-52050D044832}"/>
              </a:ext>
            </a:extLst>
          </p:cNvPr>
          <p:cNvSpPr/>
          <p:nvPr/>
        </p:nvSpPr>
        <p:spPr>
          <a:xfrm>
            <a:off x="8260080" y="3523912"/>
            <a:ext cx="3290390" cy="1535768"/>
          </a:xfrm>
          <a:prstGeom prst="roundRect">
            <a:avLst>
              <a:gd name="adj" fmla="val 6128"/>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lnSpc>
                <a:spcPts val="2400"/>
              </a:lnSpc>
              <a:spcAft>
                <a:spcPts val="800"/>
              </a:spcAft>
            </a:pPr>
            <a:r>
              <a:rPr lang="en-CA" sz="1900" b="1" dirty="0">
                <a:solidFill>
                  <a:srgbClr val="000000"/>
                </a:solidFill>
                <a:effectLst/>
                <a:ea typeface="Yu Gothic Light" panose="020B0300000000000000" pitchFamily="34" charset="-128"/>
              </a:rPr>
              <a:t>Negotiating</a:t>
            </a:r>
            <a:r>
              <a:rPr lang="en-CA" sz="1900" dirty="0">
                <a:solidFill>
                  <a:srgbClr val="000000"/>
                </a:solidFill>
                <a:effectLst/>
                <a:ea typeface="Yu Gothic Light" panose="020B0300000000000000" pitchFamily="34" charset="-128"/>
              </a:rPr>
              <a:t> is a transferable skill. Use it in your employment program, in your job and in your daily life.</a:t>
            </a:r>
          </a:p>
          <a:p>
            <a:pPr>
              <a:lnSpc>
                <a:spcPct val="115000"/>
              </a:lnSpc>
              <a:spcAft>
                <a:spcPts val="800"/>
              </a:spcAft>
            </a:pPr>
            <a:r>
              <a:rPr lang="en-CA" sz="2000" dirty="0">
                <a:solidFill>
                  <a:srgbClr val="000000"/>
                </a:solidFill>
                <a:effectLst/>
                <a:ea typeface="Yu Gothic Light" panose="020B0300000000000000" pitchFamily="34" charset="-128"/>
              </a:rPr>
              <a:t> </a:t>
            </a:r>
          </a:p>
        </p:txBody>
      </p:sp>
      <p:sp>
        <p:nvSpPr>
          <p:cNvPr id="13" name="Rounded Rectangle 39">
            <a:extLst>
              <a:ext uri="{FF2B5EF4-FFF2-40B4-BE49-F238E27FC236}">
                <a16:creationId xmlns:a16="http://schemas.microsoft.com/office/drawing/2014/main" id="{B290C867-3127-4055-3D7E-6DB65EC3BC13}"/>
              </a:ext>
            </a:extLst>
          </p:cNvPr>
          <p:cNvSpPr/>
          <p:nvPr/>
        </p:nvSpPr>
        <p:spPr>
          <a:xfrm>
            <a:off x="8240987" y="1674813"/>
            <a:ext cx="3260134" cy="1637872"/>
          </a:xfrm>
          <a:prstGeom prst="roundRect">
            <a:avLst>
              <a:gd name="adj" fmla="val 9086"/>
            </a:avLst>
          </a:prstGeom>
          <a:solidFill>
            <a:srgbClr val="316094">
              <a:alpha val="15000"/>
            </a:srgbClr>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ct val="115000"/>
              </a:lnSpc>
              <a:spcBef>
                <a:spcPts val="600"/>
              </a:spcBef>
              <a:spcAft>
                <a:spcPts val="600"/>
              </a:spcAft>
            </a:pPr>
            <a:r>
              <a:rPr lang="en-CA" sz="2400" b="1" dirty="0">
                <a:solidFill>
                  <a:schemeClr val="tx1"/>
                </a:solidFill>
                <a:effectLst/>
                <a:ea typeface="Yu Gothic Light" panose="020B0300000000000000" pitchFamily="34" charset="-128"/>
              </a:rPr>
              <a:t>Vocabulary</a:t>
            </a:r>
            <a:r>
              <a:rPr lang="en-CA" sz="2800" b="1" dirty="0">
                <a:solidFill>
                  <a:srgbClr val="5A8E22"/>
                </a:solidFill>
                <a:effectLst/>
                <a:ea typeface="Yu Gothic Light" panose="020B0300000000000000" pitchFamily="34" charset="-128"/>
              </a:rPr>
              <a:t> </a:t>
            </a:r>
            <a:endParaRPr lang="en-CA" sz="2800" dirty="0">
              <a:solidFill>
                <a:srgbClr val="000000"/>
              </a:solidFill>
              <a:effectLst/>
              <a:ea typeface="Yu Gothic Light" panose="020B0300000000000000" pitchFamily="34" charset="-128"/>
            </a:endParaRPr>
          </a:p>
          <a:p>
            <a:pPr>
              <a:lnSpc>
                <a:spcPts val="2880"/>
              </a:lnSpc>
              <a:spcBef>
                <a:spcPts val="600"/>
              </a:spcBef>
              <a:spcAft>
                <a:spcPts val="1800"/>
              </a:spcAft>
            </a:pPr>
            <a:r>
              <a:rPr lang="en-CA" sz="2400" b="1" dirty="0">
                <a:solidFill>
                  <a:srgbClr val="000000"/>
                </a:solidFill>
                <a:ea typeface="Yu Gothic Light" panose="020B0300000000000000" pitchFamily="34" charset="-128"/>
              </a:rPr>
              <a:t>Negotiate: </a:t>
            </a:r>
            <a:r>
              <a:rPr lang="en-CA" sz="2400" dirty="0">
                <a:solidFill>
                  <a:srgbClr val="000000"/>
                </a:solidFill>
                <a:ea typeface="Yu Gothic Light" panose="020B0300000000000000" pitchFamily="34" charset="-128"/>
              </a:rPr>
              <a:t>discuss </a:t>
            </a:r>
            <a:br>
              <a:rPr lang="en-CA" sz="2400" dirty="0">
                <a:solidFill>
                  <a:srgbClr val="000000"/>
                </a:solidFill>
                <a:ea typeface="Yu Gothic Light" panose="020B0300000000000000" pitchFamily="34" charset="-128"/>
              </a:rPr>
            </a:br>
            <a:r>
              <a:rPr lang="en-CA" sz="2400" dirty="0">
                <a:solidFill>
                  <a:srgbClr val="000000"/>
                </a:solidFill>
                <a:ea typeface="Yu Gothic Light" panose="020B0300000000000000" pitchFamily="34" charset="-128"/>
              </a:rPr>
              <a:t>a solution</a:t>
            </a:r>
            <a:endParaRPr lang="en-US" sz="2400" dirty="0">
              <a:solidFill>
                <a:srgbClr val="000000"/>
              </a:solidFill>
              <a:ea typeface="Yu Gothic Light" panose="020B0300000000000000" pitchFamily="34" charset="-128"/>
            </a:endParaRPr>
          </a:p>
        </p:txBody>
      </p:sp>
      <p:cxnSp>
        <p:nvCxnSpPr>
          <p:cNvPr id="14" name="Straight Connector 13"/>
          <p:cNvCxnSpPr/>
          <p:nvPr/>
        </p:nvCxnSpPr>
        <p:spPr>
          <a:xfrm flipH="1">
            <a:off x="8231461" y="2417846"/>
            <a:ext cx="3259499" cy="0"/>
          </a:xfrm>
          <a:prstGeom prst="line">
            <a:avLst/>
          </a:prstGeom>
          <a:ln w="50800">
            <a:solidFill>
              <a:srgbClr val="316094">
                <a:alpha val="27000"/>
              </a:srgbClr>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8" name="Rectangle 17"/>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3167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15AA52AF-56A9-1CAB-B16E-2E3597383CC2}"/>
              </a:ext>
            </a:extLst>
          </p:cNvPr>
          <p:cNvSpPr txBox="1"/>
          <p:nvPr/>
        </p:nvSpPr>
        <p:spPr>
          <a:xfrm flipH="1">
            <a:off x="1025525" y="1222901"/>
            <a:ext cx="10836391" cy="1138773"/>
          </a:xfrm>
          <a:prstGeom prst="rect">
            <a:avLst/>
          </a:prstGeom>
          <a:noFill/>
        </p:spPr>
        <p:txBody>
          <a:bodyPr wrap="square" rtlCol="0">
            <a:spAutoFit/>
          </a:bodyPr>
          <a:lstStyle/>
          <a:p>
            <a:r>
              <a:rPr lang="en-CA" sz="4000" b="1" dirty="0">
                <a:solidFill>
                  <a:srgbClr val="316094"/>
                </a:solidFill>
              </a:rPr>
              <a:t>Strategies to negotiate</a:t>
            </a:r>
          </a:p>
          <a:p>
            <a:endParaRPr lang="en-CA" sz="2800" b="1" dirty="0"/>
          </a:p>
        </p:txBody>
      </p:sp>
      <p:sp>
        <p:nvSpPr>
          <p:cNvPr id="5" name="TextBox 4">
            <a:extLst>
              <a:ext uri="{FF2B5EF4-FFF2-40B4-BE49-F238E27FC236}">
                <a16:creationId xmlns:a16="http://schemas.microsoft.com/office/drawing/2014/main" id="{68C55DA2-183B-0ED2-3BBE-E61D1E86FB7D}"/>
              </a:ext>
            </a:extLst>
          </p:cNvPr>
          <p:cNvSpPr txBox="1"/>
          <p:nvPr/>
        </p:nvSpPr>
        <p:spPr>
          <a:xfrm>
            <a:off x="1025525" y="4172855"/>
            <a:ext cx="10195244" cy="1175194"/>
          </a:xfrm>
          <a:prstGeom prst="rect">
            <a:avLst/>
          </a:prstGeom>
          <a:noFill/>
        </p:spPr>
        <p:txBody>
          <a:bodyPr wrap="square">
            <a:spAutoFit/>
          </a:bodyPr>
          <a:lstStyle/>
          <a:p>
            <a:pPr>
              <a:lnSpc>
                <a:spcPct val="115000"/>
              </a:lnSpc>
              <a:spcAft>
                <a:spcPts val="800"/>
              </a:spcAft>
            </a:pPr>
            <a:r>
              <a:rPr lang="en-CA" sz="2800" b="1" dirty="0">
                <a:solidFill>
                  <a:srgbClr val="000000"/>
                </a:solidFill>
                <a:latin typeface="Calibri" panose="020F0502020204030204" pitchFamily="34" charset="0"/>
                <a:ea typeface="Yu Gothic Light" panose="020B0300000000000000" pitchFamily="34" charset="-128"/>
              </a:rPr>
              <a:t>Do task 1 on page 27</a:t>
            </a:r>
          </a:p>
          <a:p>
            <a:pPr>
              <a:lnSpc>
                <a:spcPct val="115000"/>
              </a:lnSpc>
              <a:spcAft>
                <a:spcPts val="800"/>
              </a:spcAft>
            </a:pPr>
            <a:r>
              <a:rPr lang="en-CA" sz="2800" b="1" dirty="0">
                <a:solidFill>
                  <a:srgbClr val="000000"/>
                </a:solidFill>
                <a:effectLst/>
                <a:latin typeface="Calibri" panose="020F0502020204030204" pitchFamily="34" charset="0"/>
                <a:ea typeface="Yu Gothic Light" panose="020B0300000000000000" pitchFamily="34" charset="-128"/>
              </a:rPr>
              <a:t>Do task 2 on page 28</a:t>
            </a:r>
            <a:endParaRPr lang="en-US" sz="2800" dirty="0">
              <a:solidFill>
                <a:srgbClr val="000000"/>
              </a:solidFill>
              <a:effectLst/>
              <a:latin typeface="Calibri" panose="020F0502020204030204" pitchFamily="34" charset="0"/>
              <a:ea typeface="Yu Gothic Light" panose="020B0300000000000000" pitchFamily="34" charset="-128"/>
            </a:endParaRP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pic>
        <p:nvPicPr>
          <p:cNvPr id="3" name="Picture 2" descr="negotiate-step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525" y="2085340"/>
            <a:ext cx="8831580" cy="2026920"/>
          </a:xfrm>
          <a:prstGeom prst="rect">
            <a:avLst/>
          </a:prstGeom>
        </p:spPr>
      </p:pic>
      <p:sp>
        <p:nvSpPr>
          <p:cNvPr id="15" name="Rectangle 14"/>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233711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47750" y="1168285"/>
            <a:ext cx="10364561" cy="707886"/>
          </a:xfrm>
          <a:prstGeom prst="rect">
            <a:avLst/>
          </a:prstGeom>
          <a:noFill/>
        </p:spPr>
        <p:txBody>
          <a:bodyPr wrap="square" lIns="91440" tIns="45720" rIns="91440" bIns="45720" anchor="t">
            <a:spAutoFit/>
          </a:bodyPr>
          <a:lstStyle/>
          <a:p>
            <a:pPr marL="0" indent="0">
              <a:buNone/>
            </a:pPr>
            <a:r>
              <a:rPr lang="en-US" sz="4000" b="1" dirty="0">
                <a:solidFill>
                  <a:srgbClr val="316094"/>
                </a:solidFill>
                <a:cs typeface="Calibri" panose="020F0502020204030204"/>
              </a:rPr>
              <a:t>What is collaboration?</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B1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47750" y="1996440"/>
            <a:ext cx="7680960" cy="2985433"/>
          </a:xfrm>
          <a:prstGeom prst="rect">
            <a:avLst/>
          </a:prstGeom>
          <a:noFill/>
        </p:spPr>
        <p:txBody>
          <a:bodyPr wrap="square" rtlCol="0">
            <a:spAutoFit/>
          </a:bodyPr>
          <a:lstStyle/>
          <a:p>
            <a:pPr>
              <a:spcBef>
                <a:spcPts val="1200"/>
              </a:spcBef>
              <a:spcAft>
                <a:spcPts val="1200"/>
              </a:spcAft>
            </a:pPr>
            <a:r>
              <a:rPr lang="en-US" sz="2800" dirty="0">
                <a:solidFill>
                  <a:schemeClr val="bg2">
                    <a:lumMod val="25000"/>
                  </a:schemeClr>
                </a:solidFill>
                <a:cs typeface="Calibri" panose="020F0502020204030204"/>
              </a:rPr>
              <a:t>Collaboration is your ability to work with others to achieve goals. </a:t>
            </a:r>
          </a:p>
          <a:p>
            <a:pPr>
              <a:spcBef>
                <a:spcPts val="1200"/>
              </a:spcBef>
              <a:spcAft>
                <a:spcPts val="1200"/>
              </a:spcAft>
            </a:pPr>
            <a:r>
              <a:rPr lang="en-US" sz="2800" dirty="0">
                <a:solidFill>
                  <a:schemeClr val="bg2">
                    <a:lumMod val="25000"/>
                  </a:schemeClr>
                </a:solidFill>
                <a:cs typeface="Calibri" panose="020F0502020204030204"/>
              </a:rPr>
              <a:t>You show that you can collaborate when you follow rules and requirements, complete tasks on time, want to improve your work and find solutions when you don’t agree. </a:t>
            </a:r>
            <a:endParaRPr lang="en-CA" sz="2800" dirty="0">
              <a:solidFill>
                <a:schemeClr val="bg2">
                  <a:lumMod val="25000"/>
                </a:schemeClr>
              </a:solidFill>
              <a:latin typeface="Century Gothic" panose="020B0502020202020204" pitchFamily="34" charset="0"/>
              <a:cs typeface="Calibri" panose="020F0502020204030204"/>
            </a:endParaRPr>
          </a:p>
        </p:txBody>
      </p:sp>
      <p:sp>
        <p:nvSpPr>
          <p:cNvPr id="9" name="Rectangle 8"/>
          <p:cNvSpPr/>
          <p:nvPr/>
        </p:nvSpPr>
        <p:spPr>
          <a:xfrm>
            <a:off x="0" y="323882"/>
            <a:ext cx="285750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Tree>
    <p:extLst>
      <p:ext uri="{BB962C8B-B14F-4D97-AF65-F5344CB8AC3E}">
        <p14:creationId xmlns:p14="http://schemas.microsoft.com/office/powerpoint/2010/main" val="241159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15AA52AF-56A9-1CAB-B16E-2E3597383CC2}"/>
              </a:ext>
            </a:extLst>
          </p:cNvPr>
          <p:cNvSpPr txBox="1"/>
          <p:nvPr/>
        </p:nvSpPr>
        <p:spPr>
          <a:xfrm flipH="1">
            <a:off x="1025525" y="1259840"/>
            <a:ext cx="7414895" cy="1182375"/>
          </a:xfrm>
          <a:prstGeom prst="rect">
            <a:avLst/>
          </a:prstGeom>
          <a:noFill/>
        </p:spPr>
        <p:txBody>
          <a:bodyPr wrap="square" rtlCol="0">
            <a:spAutoFit/>
          </a:bodyPr>
          <a:lstStyle/>
          <a:p>
            <a:pPr>
              <a:lnSpc>
                <a:spcPts val="4200"/>
              </a:lnSpc>
            </a:pPr>
            <a:r>
              <a:rPr lang="en-CA" sz="4000" b="1" dirty="0">
                <a:solidFill>
                  <a:srgbClr val="316094"/>
                </a:solidFill>
              </a:rPr>
              <a:t>Strategy to </a:t>
            </a:r>
            <a:r>
              <a:rPr lang="en-US" sz="4000" b="1" dirty="0">
                <a:solidFill>
                  <a:srgbClr val="316094"/>
                </a:solidFill>
              </a:rPr>
              <a:t>to make a good impression on others </a:t>
            </a:r>
            <a:endParaRPr lang="en-CA" sz="4000" b="1" dirty="0">
              <a:solidFill>
                <a:srgbClr val="316094"/>
              </a:solidFill>
            </a:endParaRPr>
          </a:p>
        </p:txBody>
      </p:sp>
      <p:sp>
        <p:nvSpPr>
          <p:cNvPr id="12" name="TextBox 11">
            <a:extLst>
              <a:ext uri="{FF2B5EF4-FFF2-40B4-BE49-F238E27FC236}">
                <a16:creationId xmlns:a16="http://schemas.microsoft.com/office/drawing/2014/main" id="{40AD8BB7-40DE-8D4F-8D4A-BAECB1A4D65F}"/>
              </a:ext>
            </a:extLst>
          </p:cNvPr>
          <p:cNvSpPr txBox="1"/>
          <p:nvPr/>
        </p:nvSpPr>
        <p:spPr>
          <a:xfrm>
            <a:off x="7487919" y="2459294"/>
            <a:ext cx="3992881" cy="2677656"/>
          </a:xfrm>
          <a:prstGeom prst="rect">
            <a:avLst/>
          </a:prstGeom>
          <a:noFill/>
        </p:spPr>
        <p:txBody>
          <a:bodyPr wrap="square" lIns="91440" tIns="45720" rIns="91440" bIns="45720" anchor="t">
            <a:spAutoFit/>
          </a:bodyPr>
          <a:lstStyle/>
          <a:p>
            <a:r>
              <a:rPr lang="en-CA" sz="2800" b="1" dirty="0">
                <a:solidFill>
                  <a:srgbClr val="000000"/>
                </a:solidFill>
                <a:effectLst/>
                <a:latin typeface="Calibri"/>
                <a:ea typeface="Yu Gothic Light"/>
                <a:cs typeface="Calibri"/>
              </a:rPr>
              <a:t>Body language </a:t>
            </a:r>
            <a:r>
              <a:rPr lang="en-CA" sz="2800" dirty="0">
                <a:solidFill>
                  <a:srgbClr val="000000"/>
                </a:solidFill>
                <a:latin typeface="Calibri"/>
                <a:ea typeface="Yu Gothic Light"/>
                <a:cs typeface="Calibri"/>
              </a:rPr>
              <a:t>is what you tell others with your posture,  the expression on your face and the movements of your </a:t>
            </a:r>
            <a:br>
              <a:rPr lang="en-CA" sz="2800" dirty="0">
                <a:solidFill>
                  <a:srgbClr val="000000"/>
                </a:solidFill>
                <a:latin typeface="Calibri"/>
                <a:ea typeface="Yu Gothic Light"/>
                <a:cs typeface="Calibri"/>
              </a:rPr>
            </a:br>
            <a:r>
              <a:rPr lang="en-CA" sz="2800" dirty="0">
                <a:solidFill>
                  <a:srgbClr val="000000"/>
                </a:solidFill>
                <a:latin typeface="Calibri"/>
                <a:ea typeface="Yu Gothic Light"/>
                <a:cs typeface="Calibri"/>
              </a:rPr>
              <a:t>hands and eyes.</a:t>
            </a:r>
            <a:endParaRPr lang="en-CA" sz="2800" dirty="0">
              <a:solidFill>
                <a:srgbClr val="000000"/>
              </a:solidFill>
              <a:effectLst/>
              <a:latin typeface="Calibri"/>
              <a:ea typeface="Yu Gothic Light"/>
              <a:cs typeface="Calibri"/>
            </a:endParaRPr>
          </a:p>
        </p:txBody>
      </p:sp>
      <p:sp>
        <p:nvSpPr>
          <p:cNvPr id="10" name="Rounded Rectangle 6">
            <a:extLst>
              <a:ext uri="{FF2B5EF4-FFF2-40B4-BE49-F238E27FC236}">
                <a16:creationId xmlns:a16="http://schemas.microsoft.com/office/drawing/2014/main" id="{764E634C-005A-637D-EC25-A814DC681132}"/>
              </a:ext>
            </a:extLst>
          </p:cNvPr>
          <p:cNvSpPr/>
          <p:nvPr/>
        </p:nvSpPr>
        <p:spPr>
          <a:xfrm>
            <a:off x="1139825" y="2612073"/>
            <a:ext cx="5718585" cy="3222307"/>
          </a:xfrm>
          <a:prstGeom prst="roundRect">
            <a:avLst>
              <a:gd name="adj" fmla="val 6128"/>
            </a:avLst>
          </a:prstGeom>
          <a:solidFill>
            <a:srgbClr val="AB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spcAft>
                <a:spcPts val="1400"/>
              </a:spcAft>
            </a:pPr>
            <a:r>
              <a:rPr lang="en-CA" sz="2000" b="1" dirty="0">
                <a:solidFill>
                  <a:srgbClr val="000000"/>
                </a:solidFill>
                <a:ea typeface="Yu Gothic Light"/>
              </a:rPr>
              <a:t>﻿</a:t>
            </a:r>
            <a:r>
              <a:rPr lang="en-CA" sz="2400" b="1" dirty="0">
                <a:solidFill>
                  <a:srgbClr val="000000"/>
                </a:solidFill>
                <a:ea typeface="Yu Gothic Light"/>
              </a:rPr>
              <a:t>Making a good impression on others can help you in many ways. </a:t>
            </a:r>
            <a:r>
              <a:rPr lang="en-CA" sz="2400" dirty="0">
                <a:solidFill>
                  <a:srgbClr val="000000"/>
                </a:solidFill>
                <a:ea typeface="Yu Gothic Light"/>
              </a:rPr>
              <a:t>When you make a </a:t>
            </a:r>
          </a:p>
          <a:p>
            <a:pPr>
              <a:spcAft>
                <a:spcPts val="1400"/>
              </a:spcAft>
            </a:pPr>
            <a:r>
              <a:rPr lang="en-CA" sz="2400" dirty="0">
                <a:solidFill>
                  <a:srgbClr val="000000"/>
                </a:solidFill>
                <a:ea typeface="Yu Gothic Light"/>
              </a:rPr>
              <a:t>good impression on the employer at a job interview, you can get hired faster. When you make a good  impression on your </a:t>
            </a:r>
            <a:br>
              <a:rPr lang="en-CA" sz="2400" dirty="0">
                <a:solidFill>
                  <a:srgbClr val="000000"/>
                </a:solidFill>
                <a:ea typeface="Yu Gothic Light"/>
              </a:rPr>
            </a:br>
            <a:r>
              <a:rPr lang="en-CA" sz="2400" dirty="0">
                <a:solidFill>
                  <a:srgbClr val="000000"/>
                </a:solidFill>
                <a:ea typeface="Yu Gothic Light"/>
              </a:rPr>
              <a:t>co-workers, they will feel comfortable working with you.</a:t>
            </a:r>
          </a:p>
        </p:txBody>
      </p:sp>
      <p:sp>
        <p:nvSpPr>
          <p:cNvPr id="13" name="Rectangle 12">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7" name="Rectangle 16"/>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429124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17033FC-FA3A-37A8-47A3-C1326B6AB7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40AD8BB7-40DE-8D4F-8D4A-BAECB1A4D65F}"/>
              </a:ext>
            </a:extLst>
          </p:cNvPr>
          <p:cNvSpPr txBox="1"/>
          <p:nvPr/>
        </p:nvSpPr>
        <p:spPr>
          <a:xfrm>
            <a:off x="1025525" y="2475451"/>
            <a:ext cx="8197215" cy="3547125"/>
          </a:xfrm>
          <a:prstGeom prst="rect">
            <a:avLst/>
          </a:prstGeom>
          <a:noFill/>
        </p:spPr>
        <p:txBody>
          <a:bodyPr wrap="square" lIns="91440" tIns="45720" rIns="91440" bIns="45720" anchor="t">
            <a:spAutoFit/>
          </a:bodyPr>
          <a:lstStyle/>
          <a:p>
            <a:pPr marL="274320" indent="-274320">
              <a:spcAft>
                <a:spcPts val="600"/>
              </a:spcAft>
              <a:buFont typeface="Arial" panose="020B0604020202020204" pitchFamily="34" charset="0"/>
              <a:buChar char="•"/>
            </a:pPr>
            <a:r>
              <a:rPr lang="en-US" sz="2800" dirty="0">
                <a:solidFill>
                  <a:srgbClr val="000000"/>
                </a:solidFill>
                <a:latin typeface="Calibri" panose="020F0502020204030204" pitchFamily="34" charset="0"/>
                <a:ea typeface="Yu Gothic Light" panose="020B0300000000000000" pitchFamily="34" charset="-128"/>
              </a:rPr>
              <a:t>What are two examples of positive body language? What do they mean?</a:t>
            </a:r>
          </a:p>
          <a:p>
            <a:pPr marL="274320" indent="-274320">
              <a:spcAft>
                <a:spcPts val="1200"/>
              </a:spcAft>
              <a:buFont typeface="Arial" panose="020B0604020202020204" pitchFamily="34" charset="0"/>
              <a:buChar char="•"/>
            </a:pPr>
            <a:r>
              <a:rPr lang="en-US" sz="2800" dirty="0">
                <a:solidFill>
                  <a:srgbClr val="000000"/>
                </a:solidFill>
                <a:latin typeface="Calibri" panose="020F0502020204030204" pitchFamily="34" charset="0"/>
                <a:ea typeface="Yu Gothic Light" panose="020B0300000000000000" pitchFamily="34" charset="-128"/>
              </a:rPr>
              <a:t>What are two examples of negative body language? What do they mean?</a:t>
            </a:r>
          </a:p>
          <a:p>
            <a:pPr>
              <a:spcAft>
                <a:spcPts val="600"/>
              </a:spcAft>
            </a:pPr>
            <a:r>
              <a:rPr lang="en-US" sz="2800" b="1" dirty="0">
                <a:solidFill>
                  <a:srgbClr val="000000"/>
                </a:solidFill>
                <a:latin typeface="Calibri"/>
                <a:ea typeface="Yu Gothic Light"/>
                <a:cs typeface="Calibri"/>
              </a:rPr>
              <a:t>Do task 1 on page 29</a:t>
            </a:r>
            <a:endParaRPr lang="en-US" sz="2800" b="1" dirty="0">
              <a:solidFill>
                <a:srgbClr val="000000"/>
              </a:solidFill>
              <a:latin typeface="Calibri" panose="020F0502020204030204" pitchFamily="34" charset="0"/>
              <a:ea typeface="Yu Gothic Light" panose="020B0300000000000000" pitchFamily="34" charset="-128"/>
              <a:cs typeface="Calibri"/>
            </a:endParaRPr>
          </a:p>
          <a:p>
            <a:pPr>
              <a:spcAft>
                <a:spcPts val="600"/>
              </a:spcAft>
            </a:pPr>
            <a:r>
              <a:rPr lang="en-US" sz="2800" b="1" dirty="0">
                <a:solidFill>
                  <a:srgbClr val="000000"/>
                </a:solidFill>
                <a:latin typeface="Calibri"/>
                <a:ea typeface="Yu Gothic Light"/>
                <a:cs typeface="Calibri"/>
              </a:rPr>
              <a:t>Do task 2 on page 30</a:t>
            </a:r>
            <a:endParaRPr lang="en-US" sz="2800" b="1" dirty="0">
              <a:solidFill>
                <a:srgbClr val="000000"/>
              </a:solidFill>
              <a:latin typeface="Calibri" panose="020F0502020204030204" pitchFamily="34" charset="0"/>
              <a:ea typeface="Yu Gothic Light" panose="020B0300000000000000" pitchFamily="34" charset="-128"/>
              <a:cs typeface="Calibri"/>
            </a:endParaRPr>
          </a:p>
          <a:p>
            <a:pPr>
              <a:lnSpc>
                <a:spcPct val="115000"/>
              </a:lnSpc>
              <a:spcAft>
                <a:spcPts val="600"/>
              </a:spcAft>
            </a:pPr>
            <a:r>
              <a:rPr lang="en-US" sz="2800" b="1" dirty="0">
                <a:solidFill>
                  <a:srgbClr val="000000"/>
                </a:solidFill>
                <a:latin typeface="Calibri" panose="020F0502020204030204" pitchFamily="34" charset="0"/>
                <a:ea typeface="Yu Gothic Light" panose="020B0300000000000000" pitchFamily="34" charset="-128"/>
              </a:rPr>
              <a:t>Reflect</a:t>
            </a:r>
          </a:p>
        </p:txBody>
      </p:sp>
      <p:sp>
        <p:nvSpPr>
          <p:cNvPr id="10" name="TextBox 9">
            <a:extLst>
              <a:ext uri="{FF2B5EF4-FFF2-40B4-BE49-F238E27FC236}">
                <a16:creationId xmlns:a16="http://schemas.microsoft.com/office/drawing/2014/main" id="{15AA52AF-56A9-1CAB-B16E-2E3597383CC2}"/>
              </a:ext>
            </a:extLst>
          </p:cNvPr>
          <p:cNvSpPr txBox="1"/>
          <p:nvPr/>
        </p:nvSpPr>
        <p:spPr>
          <a:xfrm flipH="1">
            <a:off x="1025525" y="1272540"/>
            <a:ext cx="7414895" cy="1182375"/>
          </a:xfrm>
          <a:prstGeom prst="rect">
            <a:avLst/>
          </a:prstGeom>
          <a:noFill/>
        </p:spPr>
        <p:txBody>
          <a:bodyPr wrap="square" rtlCol="0">
            <a:spAutoFit/>
          </a:bodyPr>
          <a:lstStyle/>
          <a:p>
            <a:pPr>
              <a:lnSpc>
                <a:spcPts val="4200"/>
              </a:lnSpc>
            </a:pPr>
            <a:r>
              <a:rPr lang="en-CA" sz="4000" b="1" dirty="0">
                <a:solidFill>
                  <a:srgbClr val="316094"/>
                </a:solidFill>
              </a:rPr>
              <a:t>Strategy to </a:t>
            </a:r>
            <a:r>
              <a:rPr lang="en-US" sz="4000" b="1" dirty="0">
                <a:solidFill>
                  <a:srgbClr val="316094"/>
                </a:solidFill>
              </a:rPr>
              <a:t>to make a good impression on others </a:t>
            </a:r>
            <a:endParaRPr lang="en-CA" sz="4000" b="1" dirty="0">
              <a:solidFill>
                <a:srgbClr val="316094"/>
              </a:solidFill>
            </a:endParaRPr>
          </a:p>
        </p:txBody>
      </p:sp>
      <p:sp>
        <p:nvSpPr>
          <p:cNvPr id="13" name="Rectangle 12">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182773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01490"/>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388180"/>
            <a:ext cx="8016948" cy="1384995"/>
          </a:xfrm>
          <a:prstGeom prst="rect">
            <a:avLst/>
          </a:prstGeom>
          <a:noFill/>
        </p:spPr>
        <p:txBody>
          <a:bodyPr wrap="square" rtlCol="0">
            <a:spAutoFit/>
          </a:bodyPr>
          <a:lstStyle/>
          <a:p>
            <a:endParaRPr lang="en-CA" sz="2800">
              <a:latin typeface="Century Gothic" panose="020B0502020202020204" pitchFamily="34" charset="0"/>
            </a:endParaRPr>
          </a:p>
          <a:p>
            <a:endParaRPr lang="en-CA" sz="2800">
              <a:latin typeface="Century Gothic" panose="020B0502020202020204" pitchFamily="34" charset="0"/>
            </a:endParaRPr>
          </a:p>
          <a:p>
            <a:r>
              <a:rPr lang="en-CA" sz="2800">
                <a:latin typeface="Century Gothic" panose="020B0502020202020204" pitchFamily="34" charset="0"/>
              </a:rPr>
              <a:t> </a:t>
            </a:r>
            <a:endParaRPr lang="en-CA" sz="280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25525" y="2080029"/>
            <a:ext cx="6927215" cy="1815882"/>
          </a:xfrm>
          <a:prstGeom prst="rect">
            <a:avLst/>
          </a:prstGeom>
          <a:noFill/>
        </p:spPr>
        <p:txBody>
          <a:bodyPr wrap="square" lIns="91440" tIns="45720" rIns="91440" bIns="45720" anchor="t">
            <a:spAutoFit/>
          </a:bodyPr>
          <a:lstStyle/>
          <a:p>
            <a:r>
              <a:rPr lang="en-US" sz="2800" dirty="0"/>
              <a:t>Now that you know more about how to collaborate, how would you handle the situations described in your workbook on page 32?</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4064434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457959" y="1457952"/>
            <a:ext cx="6857999" cy="3942083"/>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Amanda’s story</a:t>
            </a:r>
          </a:p>
        </p:txBody>
      </p:sp>
      <p:pic>
        <p:nvPicPr>
          <p:cNvPr id="3" name="Picture 2" descr="Amandas-sto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140" y="970279"/>
            <a:ext cx="6687820" cy="4998371"/>
          </a:xfrm>
          <a:prstGeom prst="rect">
            <a:avLst/>
          </a:prstGeom>
        </p:spPr>
      </p:pic>
    </p:spTree>
    <p:extLst>
      <p:ext uri="{BB962C8B-B14F-4D97-AF65-F5344CB8AC3E}">
        <p14:creationId xmlns:p14="http://schemas.microsoft.com/office/powerpoint/2010/main" val="315989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25525" y="118910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When to collaborate? Identify areas</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025525" y="2056848"/>
            <a:ext cx="8877935" cy="2554545"/>
          </a:xfrm>
          <a:prstGeom prst="rect">
            <a:avLst/>
          </a:prstGeom>
          <a:noFill/>
        </p:spPr>
        <p:txBody>
          <a:bodyPr wrap="square" lIns="91440" tIns="45720" rIns="91440" bIns="45720" anchor="t">
            <a:spAutoFit/>
          </a:bodyPr>
          <a:lstStyle/>
          <a:p>
            <a:pPr marL="0" indent="0">
              <a:spcAft>
                <a:spcPts val="1200"/>
              </a:spcAft>
              <a:buNone/>
            </a:pPr>
            <a:r>
              <a:rPr lang="en-US" sz="2800" dirty="0"/>
              <a:t>Amanda wants to learn new skills and get a job. </a:t>
            </a:r>
            <a:br>
              <a:rPr lang="en-US" sz="2800" dirty="0"/>
            </a:br>
            <a:r>
              <a:rPr lang="en-US" sz="2800" dirty="0"/>
              <a:t>To do this, she needs to collaborate with others. </a:t>
            </a:r>
          </a:p>
          <a:p>
            <a:pPr marL="0" indent="0">
              <a:spcAft>
                <a:spcPts val="1200"/>
              </a:spcAft>
              <a:buNone/>
            </a:pPr>
            <a:r>
              <a:rPr lang="en-US" sz="2800" dirty="0"/>
              <a:t>Which are the three areas that Amanda needs to work on to collaborate better?</a:t>
            </a:r>
            <a:endParaRPr lang="en-CA" sz="2800" b="1" dirty="0"/>
          </a:p>
          <a:p>
            <a:r>
              <a:rPr lang="en-CA" sz="2800" b="1" dirty="0"/>
              <a:t>Do the task on page 34</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1786639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5525" y="1978088"/>
            <a:ext cx="10613572" cy="3277820"/>
          </a:xfrm>
          <a:prstGeom prst="rect">
            <a:avLst/>
          </a:prstGeom>
          <a:noFill/>
        </p:spPr>
        <p:txBody>
          <a:bodyPr wrap="square">
            <a:spAutoFit/>
          </a:bodyPr>
          <a:lstStyle/>
          <a:p>
            <a:pPr marL="0" indent="0">
              <a:spcAft>
                <a:spcPts val="1200"/>
              </a:spcAft>
              <a:buNone/>
            </a:pPr>
            <a:r>
              <a:rPr lang="en-CA" sz="2600" dirty="0"/>
              <a:t>Think about yourself. </a:t>
            </a:r>
          </a:p>
          <a:p>
            <a:pPr marL="342900" indent="-342900">
              <a:spcAft>
                <a:spcPts val="600"/>
              </a:spcAft>
              <a:buFont typeface="Arial" panose="020B0604020202020204" pitchFamily="34" charset="0"/>
              <a:buChar char="•"/>
            </a:pPr>
            <a:r>
              <a:rPr lang="en-US" sz="2600" dirty="0"/>
              <a:t>How is Amanda’s story similar to your own?</a:t>
            </a:r>
          </a:p>
          <a:p>
            <a:pPr marL="342900" indent="-342900">
              <a:spcAft>
                <a:spcPts val="600"/>
              </a:spcAft>
              <a:buFont typeface="Arial" panose="020B0604020202020204" pitchFamily="34" charset="0"/>
              <a:buChar char="•"/>
            </a:pPr>
            <a:r>
              <a:rPr lang="en-US" sz="2600" dirty="0"/>
              <a:t>Are there any differences? What are they? </a:t>
            </a:r>
          </a:p>
          <a:p>
            <a:pPr marL="342900" indent="-342900">
              <a:spcAft>
                <a:spcPts val="600"/>
              </a:spcAft>
              <a:buFont typeface="Arial" panose="020B0604020202020204" pitchFamily="34" charset="0"/>
              <a:buChar char="•"/>
            </a:pPr>
            <a:r>
              <a:rPr lang="en-US" sz="2600" dirty="0"/>
              <a:t>What are three areas you need to work on to collaborate with </a:t>
            </a:r>
            <a:br>
              <a:rPr lang="en-US" sz="2600" dirty="0"/>
            </a:br>
            <a:r>
              <a:rPr lang="en-US" sz="2600" dirty="0"/>
              <a:t>others better? </a:t>
            </a:r>
          </a:p>
          <a:p>
            <a:pPr marL="342900" indent="-342900">
              <a:buFont typeface="Arial" panose="020B0604020202020204" pitchFamily="34" charset="0"/>
              <a:buChar char="•"/>
            </a:pPr>
            <a:r>
              <a:rPr lang="en-US" sz="2600" dirty="0"/>
              <a:t>Who are you collaborating with while you look for a job? </a:t>
            </a:r>
            <a:br>
              <a:rPr lang="en-US" sz="2600" dirty="0"/>
            </a:br>
            <a:r>
              <a:rPr lang="en-US" sz="2600" dirty="0"/>
              <a:t>List at least two people. </a:t>
            </a:r>
          </a:p>
        </p:txBody>
      </p:sp>
      <p:sp>
        <p:nvSpPr>
          <p:cNvPr id="7" name="TextBox 6">
            <a:extLst>
              <a:ext uri="{FF2B5EF4-FFF2-40B4-BE49-F238E27FC236}">
                <a16:creationId xmlns:a16="http://schemas.microsoft.com/office/drawing/2014/main" id="{E5F68D4A-7DCB-65F2-DD47-1C11F752FDC8}"/>
              </a:ext>
            </a:extLst>
          </p:cNvPr>
          <p:cNvSpPr txBox="1"/>
          <p:nvPr/>
        </p:nvSpPr>
        <p:spPr>
          <a:xfrm>
            <a:off x="1025525" y="118910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When to collaborate? Identify areas</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1836923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25525" y="1251426"/>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collaborating look like?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12" name="TextBox 11">
            <a:extLst>
              <a:ext uri="{FF2B5EF4-FFF2-40B4-BE49-F238E27FC236}">
                <a16:creationId xmlns:a16="http://schemas.microsoft.com/office/drawing/2014/main" id="{09E9C882-7556-4B1E-AECA-851CDE71D09B}"/>
              </a:ext>
            </a:extLst>
          </p:cNvPr>
          <p:cNvSpPr txBox="1"/>
          <p:nvPr/>
        </p:nvSpPr>
        <p:spPr>
          <a:xfrm>
            <a:off x="1025525" y="2452996"/>
            <a:ext cx="10613572" cy="1349087"/>
          </a:xfrm>
          <a:prstGeom prst="rect">
            <a:avLst/>
          </a:prstGeom>
          <a:noFill/>
        </p:spPr>
        <p:txBody>
          <a:bodyPr wrap="square">
            <a:spAutoFit/>
          </a:bodyPr>
          <a:lstStyle/>
          <a:p>
            <a:pPr marL="0" indent="0">
              <a:lnSpc>
                <a:spcPct val="150000"/>
              </a:lnSpc>
              <a:buNone/>
            </a:pPr>
            <a:r>
              <a:rPr lang="en-US" sz="2800" dirty="0"/>
              <a:t>What could Amanda do to collaborate better?</a:t>
            </a:r>
            <a:endParaRPr lang="en-CA" sz="2800" dirty="0"/>
          </a:p>
          <a:p>
            <a:pPr>
              <a:lnSpc>
                <a:spcPct val="150000"/>
              </a:lnSpc>
            </a:pPr>
            <a:r>
              <a:rPr lang="en-CA" sz="2800" b="1" dirty="0"/>
              <a:t>Do task 1 on page 36</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121552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E9C882-7556-4B1E-AECA-851CDE71D09B}"/>
              </a:ext>
            </a:extLst>
          </p:cNvPr>
          <p:cNvSpPr txBox="1"/>
          <p:nvPr/>
        </p:nvSpPr>
        <p:spPr>
          <a:xfrm>
            <a:off x="1025525" y="2499224"/>
            <a:ext cx="10178649" cy="1349087"/>
          </a:xfrm>
          <a:prstGeom prst="rect">
            <a:avLst/>
          </a:prstGeom>
          <a:noFill/>
        </p:spPr>
        <p:txBody>
          <a:bodyPr wrap="square" lIns="91440" tIns="45720" rIns="91440" bIns="45720" anchor="t">
            <a:spAutoFit/>
          </a:bodyPr>
          <a:lstStyle/>
          <a:p>
            <a:pPr marL="0" indent="0">
              <a:lnSpc>
                <a:spcPct val="150000"/>
              </a:lnSpc>
              <a:buNone/>
            </a:pPr>
            <a:r>
              <a:rPr lang="en-US" sz="2800" b="0" i="0" dirty="0">
                <a:effectLst/>
              </a:rPr>
              <a:t>What would you do to collaborate?</a:t>
            </a:r>
            <a:endParaRPr lang="en-CA" sz="2800" b="1" dirty="0"/>
          </a:p>
          <a:p>
            <a:pPr marL="0" indent="0">
              <a:lnSpc>
                <a:spcPct val="150000"/>
              </a:lnSpc>
              <a:buNone/>
            </a:pPr>
            <a:r>
              <a:rPr lang="en-CA" sz="2800" b="1" dirty="0"/>
              <a:t>Do task 2 on page 36</a:t>
            </a:r>
            <a:endParaRPr lang="en-CA" sz="2800" b="1" dirty="0">
              <a:cs typeface="Calibri"/>
            </a:endParaRPr>
          </a:p>
        </p:txBody>
      </p:sp>
      <p:sp>
        <p:nvSpPr>
          <p:cNvPr id="7" name="TextBox 6">
            <a:extLst>
              <a:ext uri="{FF2B5EF4-FFF2-40B4-BE49-F238E27FC236}">
                <a16:creationId xmlns:a16="http://schemas.microsoft.com/office/drawing/2014/main" id="{E5F68D4A-7DCB-65F2-DD47-1C11F752FDC8}"/>
              </a:ext>
            </a:extLst>
          </p:cNvPr>
          <p:cNvSpPr txBox="1"/>
          <p:nvPr/>
        </p:nvSpPr>
        <p:spPr>
          <a:xfrm>
            <a:off x="1025525" y="1264126"/>
            <a:ext cx="10304659" cy="1182375"/>
          </a:xfrm>
          <a:prstGeom prst="rect">
            <a:avLst/>
          </a:prstGeom>
          <a:noFill/>
        </p:spPr>
        <p:txBody>
          <a:bodyPr wrap="square">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What does collaborating look like? </a:t>
            </a:r>
          </a:p>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Identify actions </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257274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25525" y="120092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
        <p:nvSpPr>
          <p:cNvPr id="3" name="TextBox 2">
            <a:extLst>
              <a:ext uri="{FF2B5EF4-FFF2-40B4-BE49-F238E27FC236}">
                <a16:creationId xmlns:a16="http://schemas.microsoft.com/office/drawing/2014/main" id="{ED9D8598-C2EE-93EC-D297-EBDF954EBA13}"/>
              </a:ext>
            </a:extLst>
          </p:cNvPr>
          <p:cNvSpPr txBox="1"/>
          <p:nvPr/>
        </p:nvSpPr>
        <p:spPr>
          <a:xfrm>
            <a:off x="1025525" y="2025988"/>
            <a:ext cx="9947638" cy="3877984"/>
          </a:xfrm>
          <a:prstGeom prst="rect">
            <a:avLst/>
          </a:prstGeom>
          <a:noFill/>
        </p:spPr>
        <p:txBody>
          <a:bodyPr wrap="square" rtlCol="0">
            <a:spAutoFit/>
          </a:bodyPr>
          <a:lstStyle/>
          <a:p>
            <a:pPr>
              <a:spcAft>
                <a:spcPts val="1200"/>
              </a:spcAft>
            </a:pPr>
            <a:r>
              <a:rPr lang="en-CA" sz="2400" dirty="0"/>
              <a:t>When you collaborate with others, you can achieve your goals faster. </a:t>
            </a:r>
            <a:br>
              <a:rPr lang="en-CA" sz="2400" dirty="0"/>
            </a:br>
            <a:r>
              <a:rPr lang="en-CA" sz="2400" dirty="0"/>
              <a:t>For example, you can get hired faster when you work with your employment coach to prepare for interviews. </a:t>
            </a:r>
            <a:endParaRPr lang="en-US" sz="2400" dirty="0"/>
          </a:p>
          <a:p>
            <a:pPr>
              <a:spcAft>
                <a:spcPts val="1200"/>
              </a:spcAft>
            </a:pPr>
            <a:r>
              <a:rPr lang="en-CA" sz="2400" dirty="0"/>
              <a:t>When you collaborate with others, you feel more supported, such as when you work with your therapist to manage stress better. </a:t>
            </a:r>
            <a:endParaRPr lang="en-US" sz="2400" dirty="0"/>
          </a:p>
          <a:p>
            <a:pPr>
              <a:spcAft>
                <a:spcPts val="1200"/>
              </a:spcAft>
            </a:pPr>
            <a:r>
              <a:rPr lang="en-CA" sz="2400" dirty="0"/>
              <a:t>When you collaborate with others, you feel rewarded. For example, you feel good when you help your co-worker or classmate who is struggling. </a:t>
            </a:r>
            <a:endParaRPr lang="en-US" sz="2400" dirty="0"/>
          </a:p>
          <a:p>
            <a:pPr>
              <a:spcAft>
                <a:spcPts val="1200"/>
              </a:spcAft>
            </a:pPr>
            <a:r>
              <a:rPr lang="en-CA" sz="2400" dirty="0"/>
              <a:t>When you keep in mind how you benefit when you collaborate, you can stay motivated and focus on your goal. </a:t>
            </a:r>
            <a:endParaRPr lang="en-US" sz="2400" dirty="0"/>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15838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25525" y="2146880"/>
            <a:ext cx="8016948" cy="2985433"/>
          </a:xfrm>
          <a:prstGeom prst="rect">
            <a:avLst/>
          </a:prstGeom>
          <a:noFill/>
        </p:spPr>
        <p:txBody>
          <a:bodyPr wrap="square" lIns="91440" tIns="45720" rIns="91440" bIns="45720" rtlCol="0" anchor="t">
            <a:spAutoFit/>
          </a:bodyPr>
          <a:lstStyle/>
          <a:p>
            <a:pPr>
              <a:spcBef>
                <a:spcPts val="1200"/>
              </a:spcBef>
            </a:pPr>
            <a:r>
              <a:rPr lang="en-CA" sz="2800" dirty="0"/>
              <a:t>Why should Amanda collaborate? </a:t>
            </a:r>
            <a:endParaRPr lang="en-CA" sz="2800" b="1" dirty="0"/>
          </a:p>
          <a:p>
            <a:pPr>
              <a:spcBef>
                <a:spcPts val="1200"/>
              </a:spcBef>
            </a:pPr>
            <a:r>
              <a:rPr lang="en-CA" sz="2800" b="1" dirty="0"/>
              <a:t>Do the task on page 37-38</a:t>
            </a:r>
            <a:endParaRPr lang="en-CA" sz="2800" dirty="0"/>
          </a:p>
          <a:p>
            <a:pPr>
              <a:spcBef>
                <a:spcPts val="1200"/>
              </a:spcBef>
            </a:pPr>
            <a:r>
              <a:rPr lang="en-CA" sz="2800" b="1" dirty="0"/>
              <a:t>Reflect</a:t>
            </a:r>
          </a:p>
          <a:p>
            <a:endParaRPr lang="en-CA" sz="2800" dirty="0">
              <a:latin typeface="Century Gothic" panose="020B0502020202020204" pitchFamily="34" charset="0"/>
            </a:endParaRPr>
          </a:p>
          <a:p>
            <a:endParaRPr lang="en-CA" sz="2800" dirty="0">
              <a:latin typeface="Century Gothic" panose="020B0502020202020204" pitchFamily="34" charset="0"/>
            </a:endParaRPr>
          </a:p>
          <a:p>
            <a:endParaRPr lang="en-CA" sz="2800" dirty="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5F68D4A-7DCB-65F2-DD47-1C11F752FDC8}"/>
              </a:ext>
            </a:extLst>
          </p:cNvPr>
          <p:cNvSpPr txBox="1"/>
          <p:nvPr/>
        </p:nvSpPr>
        <p:spPr>
          <a:xfrm>
            <a:off x="1025525" y="121362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Why collaborate? Identify the purpose </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Tree>
    <p:extLst>
      <p:ext uri="{BB962C8B-B14F-4D97-AF65-F5344CB8AC3E}">
        <p14:creationId xmlns:p14="http://schemas.microsoft.com/office/powerpoint/2010/main" val="13848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047750" y="1192488"/>
            <a:ext cx="9855654" cy="707886"/>
          </a:xfrm>
          <a:prstGeom prst="rect">
            <a:avLst/>
          </a:prstGeom>
          <a:noFill/>
        </p:spPr>
        <p:txBody>
          <a:bodyPr wrap="square" lIns="91440" tIns="45720" rIns="91440" bIns="45720" anchor="t">
            <a:spAutoFit/>
          </a:bodyPr>
          <a:lstStyle/>
          <a:p>
            <a:pPr marL="0" indent="0">
              <a:buNone/>
            </a:pPr>
            <a:r>
              <a:rPr lang="en-CA" sz="4000" b="1" dirty="0">
                <a:solidFill>
                  <a:srgbClr val="316094"/>
                </a:solidFill>
                <a:cs typeface="Calibri" panose="020F0502020204030204"/>
              </a:rPr>
              <a:t>Learning outcomes</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47750" y="1866900"/>
            <a:ext cx="8107680" cy="3123932"/>
          </a:xfrm>
          <a:prstGeom prst="rect">
            <a:avLst/>
          </a:prstGeom>
          <a:noFill/>
        </p:spPr>
        <p:txBody>
          <a:bodyPr wrap="square" rtlCol="0">
            <a:spAutoFit/>
          </a:bodyPr>
          <a:lstStyle/>
          <a:p>
            <a:pPr>
              <a:lnSpc>
                <a:spcPct val="150000"/>
              </a:lnSpc>
              <a:spcAft>
                <a:spcPts val="1200"/>
              </a:spcAft>
            </a:pPr>
            <a:r>
              <a:rPr lang="en-US" sz="2800" dirty="0">
                <a:solidFill>
                  <a:schemeClr val="bg2">
                    <a:lumMod val="25000"/>
                  </a:schemeClr>
                </a:solidFill>
                <a:cs typeface="Calibri" panose="020F0502020204030204"/>
              </a:rPr>
              <a:t>After completing this unit, you will be able to:</a:t>
            </a:r>
            <a:endParaRPr lang="en-US" sz="2800" dirty="0">
              <a:solidFill>
                <a:schemeClr val="bg2">
                  <a:lumMod val="25000"/>
                </a:schemeClr>
              </a:solidFill>
              <a:ea typeface="Calibri"/>
              <a:cs typeface="Calibri" panose="020F0502020204030204"/>
            </a:endParaRPr>
          </a:p>
          <a:p>
            <a:pPr marL="274320" lvl="1" indent="-274320">
              <a:spcAft>
                <a:spcPts val="600"/>
              </a:spcAft>
              <a:buFont typeface="Arial" panose="020B0604020202020204" pitchFamily="34" charset="0"/>
              <a:buChar char="•"/>
            </a:pPr>
            <a:r>
              <a:rPr lang="en-US" sz="2800" dirty="0">
                <a:solidFill>
                  <a:schemeClr val="bg2">
                    <a:lumMod val="25000"/>
                  </a:schemeClr>
                </a:solidFill>
                <a:cs typeface="Calibri" panose="020F0502020204030204"/>
              </a:rPr>
              <a:t>List when you need to collaborate with to prepare</a:t>
            </a:r>
            <a:br>
              <a:rPr lang="en-US" sz="2800" dirty="0">
                <a:solidFill>
                  <a:schemeClr val="bg2">
                    <a:lumMod val="25000"/>
                  </a:schemeClr>
                </a:solidFill>
                <a:cs typeface="Calibri" panose="020F0502020204030204"/>
              </a:rPr>
            </a:br>
            <a:r>
              <a:rPr lang="en-US" sz="2800" dirty="0">
                <a:solidFill>
                  <a:schemeClr val="bg2">
                    <a:lumMod val="25000"/>
                  </a:schemeClr>
                </a:solidFill>
                <a:cs typeface="Calibri" panose="020F0502020204030204"/>
              </a:rPr>
              <a:t>for employment</a:t>
            </a:r>
            <a:endParaRPr lang="en-US" sz="2800" dirty="0">
              <a:solidFill>
                <a:schemeClr val="bg2">
                  <a:lumMod val="25000"/>
                </a:schemeClr>
              </a:solidFill>
              <a:ea typeface="Calibri"/>
              <a:cs typeface="Calibri" panose="020F0502020204030204"/>
            </a:endParaRPr>
          </a:p>
          <a:p>
            <a:pPr marL="274320" lvl="1" indent="-274320">
              <a:spcAft>
                <a:spcPts val="600"/>
              </a:spcAft>
              <a:buFont typeface="Arial" panose="020B0604020202020204" pitchFamily="34" charset="0"/>
              <a:buChar char="•"/>
            </a:pPr>
            <a:r>
              <a:rPr lang="en-US" sz="2800" dirty="0">
                <a:solidFill>
                  <a:schemeClr val="bg2">
                    <a:lumMod val="25000"/>
                  </a:schemeClr>
                </a:solidFill>
                <a:cs typeface="Calibri" panose="020F0502020204030204"/>
              </a:rPr>
              <a:t>Identify the purpose for collaborating</a:t>
            </a:r>
            <a:endParaRPr lang="en-US" sz="2800" dirty="0">
              <a:solidFill>
                <a:schemeClr val="bg2">
                  <a:lumMod val="25000"/>
                </a:schemeClr>
              </a:solidFill>
              <a:ea typeface="Calibri"/>
              <a:cs typeface="Calibri" panose="020F0502020204030204"/>
            </a:endParaRPr>
          </a:p>
          <a:p>
            <a:pPr marL="274320" lvl="1" indent="-274320">
              <a:spcAft>
                <a:spcPts val="600"/>
              </a:spcAft>
              <a:buFont typeface="Arial" panose="020B0604020202020204" pitchFamily="34" charset="0"/>
              <a:buChar char="•"/>
            </a:pPr>
            <a:r>
              <a:rPr lang="en-US" sz="2800" dirty="0">
                <a:solidFill>
                  <a:schemeClr val="bg2">
                    <a:lumMod val="25000"/>
                  </a:schemeClr>
                </a:solidFill>
                <a:cs typeface="Calibri" panose="020F0502020204030204"/>
              </a:rPr>
              <a:t>Use strategies to collaborate with others effectively</a:t>
            </a:r>
            <a:endParaRPr lang="en-US" sz="2800" dirty="0">
              <a:solidFill>
                <a:schemeClr val="bg2">
                  <a:lumMod val="25000"/>
                </a:schemeClr>
              </a:solidFill>
              <a:ea typeface="Calibri"/>
              <a:cs typeface="Calibri" panose="020F0502020204030204"/>
            </a:endParaRPr>
          </a:p>
          <a:p>
            <a:endParaRPr lang="en-US" dirty="0"/>
          </a:p>
        </p:txBody>
      </p:sp>
      <p:sp>
        <p:nvSpPr>
          <p:cNvPr id="9" name="Rectangle 8"/>
          <p:cNvSpPr/>
          <p:nvPr/>
        </p:nvSpPr>
        <p:spPr>
          <a:xfrm>
            <a:off x="0" y="323882"/>
            <a:ext cx="285750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Collaboration – Introduction</a:t>
            </a:r>
          </a:p>
        </p:txBody>
      </p:sp>
    </p:spTree>
    <p:extLst>
      <p:ext uri="{BB962C8B-B14F-4D97-AF65-F5344CB8AC3E}">
        <p14:creationId xmlns:p14="http://schemas.microsoft.com/office/powerpoint/2010/main" val="175815157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51426"/>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3" name="TextBox 2">
            <a:extLst>
              <a:ext uri="{FF2B5EF4-FFF2-40B4-BE49-F238E27FC236}">
                <a16:creationId xmlns:a16="http://schemas.microsoft.com/office/drawing/2014/main" id="{FB166E68-8D1A-AFB2-6AC9-14C7BEA82C77}"/>
              </a:ext>
            </a:extLst>
          </p:cNvPr>
          <p:cNvSpPr txBox="1"/>
          <p:nvPr/>
        </p:nvSpPr>
        <p:spPr>
          <a:xfrm>
            <a:off x="1025525" y="4755336"/>
            <a:ext cx="2016641" cy="558743"/>
          </a:xfrm>
          <a:prstGeom prst="rect">
            <a:avLst/>
          </a:prstGeom>
          <a:noFill/>
        </p:spPr>
        <p:txBody>
          <a:bodyPr wrap="square" rtlCol="0">
            <a:spAutoFit/>
          </a:bodyPr>
          <a:lstStyle/>
          <a:p>
            <a:pPr>
              <a:lnSpc>
                <a:spcPct val="115000"/>
              </a:lnSpc>
              <a:spcAft>
                <a:spcPts val="800"/>
              </a:spcAft>
            </a:pPr>
            <a:r>
              <a:rPr lang="en-CA" sz="2800" b="1" dirty="0">
                <a:solidFill>
                  <a:srgbClr val="000000"/>
                </a:solidFill>
                <a:effectLst/>
                <a:ea typeface="Yu Gothic Light" panose="020B0300000000000000" pitchFamily="34" charset="-128"/>
              </a:rPr>
              <a:t>Reflect</a:t>
            </a: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2" name="Rounded Rectangle 39">
            <a:extLst>
              <a:ext uri="{FF2B5EF4-FFF2-40B4-BE49-F238E27FC236}">
                <a16:creationId xmlns:a16="http://schemas.microsoft.com/office/drawing/2014/main" id="{B290C867-3127-4055-3D7E-6DB65EC3BC13}"/>
              </a:ext>
            </a:extLst>
          </p:cNvPr>
          <p:cNvSpPr/>
          <p:nvPr/>
        </p:nvSpPr>
        <p:spPr>
          <a:xfrm>
            <a:off x="1123950" y="2591978"/>
            <a:ext cx="6198515" cy="2070952"/>
          </a:xfrm>
          <a:prstGeom prst="roundRect">
            <a:avLst>
              <a:gd name="adj" fmla="val 9086"/>
            </a:avLst>
          </a:prstGeom>
          <a:solidFill>
            <a:srgbClr val="316094">
              <a:alpha val="15000"/>
            </a:srgbClr>
          </a:solid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90000" tIns="90000" rIns="36000" bIns="36000" numCol="1" spcCol="0" rtlCol="0" fromWordArt="0" anchor="t" anchorCtr="0" forceAA="0" compatLnSpc="1">
            <a:prstTxWarp prst="textNoShape">
              <a:avLst/>
            </a:prstTxWarp>
            <a:spAutoFit/>
          </a:bodyPr>
          <a:lstStyle/>
          <a:p>
            <a:pPr>
              <a:lnSpc>
                <a:spcPct val="115000"/>
              </a:lnSpc>
              <a:spcBef>
                <a:spcPts val="600"/>
              </a:spcBef>
              <a:spcAft>
                <a:spcPts val="1200"/>
              </a:spcAft>
            </a:pPr>
            <a:r>
              <a:rPr lang="en-CA" sz="2800" b="1" dirty="0">
                <a:solidFill>
                  <a:schemeClr val="tx1"/>
                </a:solidFill>
                <a:effectLst/>
                <a:ea typeface="Yu Gothic Light" panose="020B0300000000000000" pitchFamily="34" charset="-128"/>
              </a:rPr>
              <a:t>Vocabulary</a:t>
            </a:r>
            <a:r>
              <a:rPr lang="en-CA" sz="2800" b="1" dirty="0">
                <a:solidFill>
                  <a:srgbClr val="5A8E22"/>
                </a:solidFill>
                <a:effectLst/>
                <a:ea typeface="Yu Gothic Light" panose="020B0300000000000000" pitchFamily="34" charset="-128"/>
              </a:rPr>
              <a:t> </a:t>
            </a:r>
            <a:endParaRPr lang="en-CA" sz="2800" dirty="0">
              <a:solidFill>
                <a:srgbClr val="000000"/>
              </a:solidFill>
              <a:effectLst/>
              <a:ea typeface="Yu Gothic Light" panose="020B0300000000000000" pitchFamily="34" charset="-128"/>
            </a:endParaRPr>
          </a:p>
          <a:p>
            <a:pPr>
              <a:lnSpc>
                <a:spcPct val="115000"/>
              </a:lnSpc>
            </a:pPr>
            <a:r>
              <a:rPr lang="en-CA" sz="2800" b="1" dirty="0">
                <a:solidFill>
                  <a:srgbClr val="000000"/>
                </a:solidFill>
                <a:effectLst/>
                <a:ea typeface="Yu Gothic Light" panose="020B0300000000000000" pitchFamily="34" charset="-128"/>
              </a:rPr>
              <a:t>Strategy:</a:t>
            </a:r>
            <a:r>
              <a:rPr lang="en-CA" sz="2800" dirty="0">
                <a:solidFill>
                  <a:srgbClr val="000000"/>
                </a:solidFill>
                <a:effectLst/>
                <a:ea typeface="Yu Gothic Light" panose="020B0300000000000000" pitchFamily="34" charset="-128"/>
              </a:rPr>
              <a:t> </a:t>
            </a:r>
            <a:r>
              <a:rPr lang="en-US" sz="2800" dirty="0">
                <a:solidFill>
                  <a:srgbClr val="000000"/>
                </a:solidFill>
                <a:ea typeface="Yu Gothic Light" panose="020B0300000000000000" pitchFamily="34" charset="-128"/>
              </a:rPr>
              <a:t>a plan or way to do something so you can achieve a goal</a:t>
            </a:r>
            <a:endParaRPr lang="en-CA" sz="2800" dirty="0">
              <a:solidFill>
                <a:srgbClr val="000000"/>
              </a:solidFill>
              <a:ea typeface="Yu Gothic Light" panose="020B0300000000000000" pitchFamily="34" charset="-128"/>
            </a:endParaRPr>
          </a:p>
          <a:p>
            <a:pPr>
              <a:lnSpc>
                <a:spcPct val="115000"/>
              </a:lnSpc>
            </a:pPr>
            <a:endParaRPr lang="en-US" sz="1200" dirty="0">
              <a:solidFill>
                <a:srgbClr val="000000"/>
              </a:solidFill>
              <a:ea typeface="Yu Gothic Light" panose="020B0300000000000000" pitchFamily="34" charset="-128"/>
            </a:endParaRPr>
          </a:p>
        </p:txBody>
      </p:sp>
      <p:cxnSp>
        <p:nvCxnSpPr>
          <p:cNvPr id="13" name="Straight Connector 12"/>
          <p:cNvCxnSpPr/>
          <p:nvPr/>
        </p:nvCxnSpPr>
        <p:spPr>
          <a:xfrm flipH="1">
            <a:off x="1114425" y="3326491"/>
            <a:ext cx="6208040" cy="8520"/>
          </a:xfrm>
          <a:prstGeom prst="line">
            <a:avLst/>
          </a:prstGeom>
          <a:ln w="50800">
            <a:solidFill>
              <a:srgbClr val="316094">
                <a:alpha val="2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8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166E68-8D1A-AFB2-6AC9-14C7BEA82C77}"/>
              </a:ext>
            </a:extLst>
          </p:cNvPr>
          <p:cNvSpPr txBox="1"/>
          <p:nvPr/>
        </p:nvSpPr>
        <p:spPr>
          <a:xfrm>
            <a:off x="1025525" y="2553162"/>
            <a:ext cx="10304659" cy="2371418"/>
          </a:xfrm>
          <a:prstGeom prst="rect">
            <a:avLst/>
          </a:prstGeom>
          <a:noFill/>
        </p:spPr>
        <p:txBody>
          <a:bodyPr wrap="square" rtlCol="0">
            <a:spAutoFit/>
          </a:bodyPr>
          <a:lstStyle/>
          <a:p>
            <a:pPr>
              <a:lnSpc>
                <a:spcPct val="115000"/>
              </a:lnSpc>
              <a:spcAft>
                <a:spcPts val="800"/>
              </a:spcAft>
            </a:pPr>
            <a:r>
              <a:rPr lang="en-US" sz="2800" dirty="0">
                <a:solidFill>
                  <a:srgbClr val="000000"/>
                </a:solidFill>
                <a:effectLst/>
                <a:ea typeface="Yu Gothic Light" panose="020B0300000000000000" pitchFamily="34" charset="-128"/>
              </a:rPr>
              <a:t>There are many strategies that can help you collaborate more easily.</a:t>
            </a:r>
          </a:p>
          <a:p>
            <a:pPr marL="0" lvl="1" indent="-347472">
              <a:lnSpc>
                <a:spcPct val="115000"/>
              </a:lnSpc>
              <a:spcAft>
                <a:spcPts val="800"/>
              </a:spcAft>
              <a:buFont typeface="Arial" panose="020B0604020202020204" pitchFamily="34" charset="0"/>
              <a:buChar char="•"/>
            </a:pPr>
            <a:r>
              <a:rPr lang="en-US" sz="2800" dirty="0"/>
              <a:t>Strategies to respond to feedback</a:t>
            </a:r>
          </a:p>
          <a:p>
            <a:pPr marL="0" lvl="1" indent="-347472">
              <a:lnSpc>
                <a:spcPct val="115000"/>
              </a:lnSpc>
              <a:spcAft>
                <a:spcPts val="800"/>
              </a:spcAft>
              <a:buFont typeface="Arial" panose="020B0604020202020204" pitchFamily="34" charset="0"/>
              <a:buChar char="•"/>
            </a:pPr>
            <a:r>
              <a:rPr lang="en-US" sz="2800" dirty="0"/>
              <a:t>Strategies to build relationships </a:t>
            </a:r>
          </a:p>
          <a:p>
            <a:pPr marL="0" lvl="1" indent="-347472">
              <a:lnSpc>
                <a:spcPct val="115000"/>
              </a:lnSpc>
              <a:spcAft>
                <a:spcPts val="800"/>
              </a:spcAft>
              <a:buFont typeface="Arial" panose="020B0604020202020204" pitchFamily="34" charset="0"/>
              <a:buChar char="•"/>
            </a:pPr>
            <a:r>
              <a:rPr lang="en-US" sz="2800" dirty="0"/>
              <a:t>Strategies to resolve conflict </a:t>
            </a:r>
          </a:p>
        </p:txBody>
      </p:sp>
      <p:sp>
        <p:nvSpPr>
          <p:cNvPr id="12" name="TextBox 11">
            <a:extLst>
              <a:ext uri="{FF2B5EF4-FFF2-40B4-BE49-F238E27FC236}">
                <a16:creationId xmlns:a16="http://schemas.microsoft.com/office/drawing/2014/main" id="{A1CC9A86-3CB7-0ED7-CD25-C18934B5DA2F}"/>
              </a:ext>
            </a:extLst>
          </p:cNvPr>
          <p:cNvSpPr txBox="1"/>
          <p:nvPr/>
        </p:nvSpPr>
        <p:spPr>
          <a:xfrm>
            <a:off x="1025525" y="1276826"/>
            <a:ext cx="10304659" cy="1182375"/>
          </a:xfrm>
          <a:prstGeom prst="rect">
            <a:avLst/>
          </a:prstGeom>
          <a:noFill/>
        </p:spPr>
        <p:txBody>
          <a:bodyPr wrap="square" lIns="91440" tIns="45720" rIns="91440" bIns="45720" anchor="t">
            <a:spAutoFit/>
          </a:bodyPr>
          <a:lstStyle/>
          <a:p>
            <a:pPr>
              <a:lnSpc>
                <a:spcPts val="4200"/>
              </a:lnSpc>
            </a:pPr>
            <a:r>
              <a:rPr lang="en-US" sz="4000" b="1" dirty="0">
                <a:solidFill>
                  <a:srgbClr val="316094"/>
                </a:solidFill>
                <a:effectLst/>
                <a:ea typeface="Times New Roman" panose="02020603050405020304" pitchFamily="18" charset="0"/>
                <a:cs typeface="Calibri" panose="020F0502020204030204" pitchFamily="34" charset="0"/>
              </a:rPr>
              <a:t>How can you collaborate effectively? </a:t>
            </a:r>
          </a:p>
          <a:p>
            <a:pPr>
              <a:lnSpc>
                <a:spcPts val="4200"/>
              </a:lnSpc>
            </a:pPr>
            <a:r>
              <a:rPr lang="en-US" sz="4000" b="1" dirty="0">
                <a:solidFill>
                  <a:srgbClr val="316094"/>
                </a:solidFill>
                <a:effectLst/>
                <a:ea typeface="Times New Roman" panose="02020603050405020304" pitchFamily="18" charset="0"/>
                <a:cs typeface="Calibri"/>
              </a:rPr>
              <a:t>Identify and </a:t>
            </a: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strategies</a:t>
            </a:r>
          </a:p>
        </p:txBody>
      </p:sp>
      <p:sp>
        <p:nvSpPr>
          <p:cNvPr id="13" name="Rectangle 12">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6" name="TextBox 15"/>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11142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8308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respond to feedback</a:t>
            </a:r>
          </a:p>
        </p:txBody>
      </p:sp>
      <p:sp>
        <p:nvSpPr>
          <p:cNvPr id="5" name="TextBox 4">
            <a:extLst>
              <a:ext uri="{FF2B5EF4-FFF2-40B4-BE49-F238E27FC236}">
                <a16:creationId xmlns:a16="http://schemas.microsoft.com/office/drawing/2014/main" id="{42D23BE8-3433-E517-3109-555B8F86AC64}"/>
              </a:ext>
            </a:extLst>
          </p:cNvPr>
          <p:cNvSpPr txBox="1"/>
          <p:nvPr/>
        </p:nvSpPr>
        <p:spPr>
          <a:xfrm>
            <a:off x="1025525" y="2149844"/>
            <a:ext cx="10055159" cy="3385542"/>
          </a:xfrm>
          <a:prstGeom prst="rect">
            <a:avLst/>
          </a:prstGeom>
          <a:noFill/>
        </p:spPr>
        <p:txBody>
          <a:bodyPr wrap="square">
            <a:spAutoFit/>
          </a:bodyPr>
          <a:lstStyle/>
          <a:p>
            <a:pPr>
              <a:spcAft>
                <a:spcPts val="1200"/>
              </a:spcAft>
            </a:pPr>
            <a:r>
              <a:rPr lang="en-CA" sz="2800" dirty="0">
                <a:solidFill>
                  <a:srgbClr val="000000"/>
                </a:solidFill>
                <a:effectLst/>
                <a:latin typeface="Calibri" panose="020F0502020204030204" pitchFamily="34" charset="0"/>
                <a:ea typeface="Yu Gothic Light" panose="020B0300000000000000" pitchFamily="34" charset="-128"/>
              </a:rPr>
              <a:t>Feedback is helpful information about how you do something.</a:t>
            </a:r>
          </a:p>
          <a:p>
            <a:r>
              <a:rPr lang="en-CA" sz="2800" dirty="0">
                <a:solidFill>
                  <a:srgbClr val="000000"/>
                </a:solidFill>
                <a:effectLst/>
                <a:latin typeface="Calibri" panose="020F0502020204030204" pitchFamily="34" charset="0"/>
                <a:ea typeface="Yu Gothic Light" panose="020B0300000000000000" pitchFamily="34" charset="-128"/>
              </a:rPr>
              <a:t>Feedback gives you the chance to grow and learn new skills. Remember that feedback is about making your performance better and it doesn’t have anything to do with your personality. </a:t>
            </a:r>
          </a:p>
          <a:p>
            <a:endParaRPr lang="en-CA" sz="2800" dirty="0">
              <a:solidFill>
                <a:srgbClr val="000000"/>
              </a:solidFill>
              <a:latin typeface="Calibri" panose="020F0502020204030204" pitchFamily="34" charset="0"/>
              <a:ea typeface="Yu Gothic Light" panose="020B0300000000000000" pitchFamily="34" charset="-128"/>
            </a:endParaRPr>
          </a:p>
          <a:p>
            <a:r>
              <a:rPr lang="en-CA" sz="2800" b="1" dirty="0">
                <a:solidFill>
                  <a:srgbClr val="000000"/>
                </a:solidFill>
                <a:effectLst/>
                <a:latin typeface="Calibri" panose="020F0502020204030204" pitchFamily="34" charset="0"/>
                <a:ea typeface="Yu Gothic Light" panose="020B0300000000000000" pitchFamily="34" charset="-128"/>
              </a:rPr>
              <a:t>Reflect</a:t>
            </a:r>
            <a:endParaRPr lang="en-US" sz="2800" b="1" dirty="0">
              <a:solidFill>
                <a:srgbClr val="000000"/>
              </a:solidFill>
              <a:effectLst/>
              <a:latin typeface="Calibri" panose="020F0502020204030204" pitchFamily="34" charset="0"/>
              <a:ea typeface="Yu Gothic Light" panose="020B0300000000000000" pitchFamily="34" charset="-128"/>
            </a:endParaRPr>
          </a:p>
          <a:p>
            <a:endParaRPr lang="en-CA" sz="1800" b="1" dirty="0">
              <a:solidFill>
                <a:srgbClr val="000000"/>
              </a:solidFill>
              <a:effectLst/>
              <a:latin typeface="Calibri" panose="020F0502020204030204" pitchFamily="34" charset="0"/>
              <a:ea typeface="Yu Gothic Light" panose="020B0300000000000000" pitchFamily="34" charset="-128"/>
            </a:endParaRPr>
          </a:p>
          <a:p>
            <a:r>
              <a:rPr lang="en-CA" sz="1800" dirty="0">
                <a:solidFill>
                  <a:srgbClr val="000000"/>
                </a:solidFill>
                <a:effectLst/>
                <a:latin typeface="Calibri" panose="020F0502020204030204" pitchFamily="34" charset="0"/>
                <a:ea typeface="Yu Gothic Light" panose="020B0300000000000000" pitchFamily="34" charset="-128"/>
              </a:rPr>
              <a:t> </a:t>
            </a:r>
            <a:endParaRPr lang="en-US" dirty="0"/>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5" name="TextBox 14"/>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5276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D23BE8-3433-E517-3109-555B8F86AC64}"/>
              </a:ext>
            </a:extLst>
          </p:cNvPr>
          <p:cNvSpPr txBox="1"/>
          <p:nvPr/>
        </p:nvSpPr>
        <p:spPr>
          <a:xfrm>
            <a:off x="1255968" y="1597729"/>
            <a:ext cx="10055159" cy="646331"/>
          </a:xfrm>
          <a:prstGeom prst="rect">
            <a:avLst/>
          </a:prstGeom>
          <a:noFill/>
        </p:spPr>
        <p:txBody>
          <a:bodyPr wrap="square">
            <a:spAutoFit/>
          </a:bodyPr>
          <a:lstStyle/>
          <a:p>
            <a:endParaRPr lang="en-CA" sz="1800" b="1">
              <a:solidFill>
                <a:srgbClr val="000000"/>
              </a:solidFill>
              <a:effectLst/>
              <a:latin typeface="Calibri" panose="020F0502020204030204" pitchFamily="34" charset="0"/>
              <a:ea typeface="Yu Gothic Light" panose="020B0300000000000000" pitchFamily="34" charset="-128"/>
            </a:endParaRPr>
          </a:p>
          <a:p>
            <a:r>
              <a:rPr lang="en-CA" sz="1800">
                <a:solidFill>
                  <a:srgbClr val="000000"/>
                </a:solidFill>
                <a:effectLst/>
                <a:latin typeface="Calibri" panose="020F0502020204030204" pitchFamily="34" charset="0"/>
                <a:ea typeface="Yu Gothic Light" panose="020B0300000000000000" pitchFamily="34" charset="-128"/>
              </a:rPr>
              <a:t> </a:t>
            </a:r>
            <a:endParaRPr lang="en-US"/>
          </a:p>
        </p:txBody>
      </p:sp>
      <p:sp>
        <p:nvSpPr>
          <p:cNvPr id="17" name="TextBox 16">
            <a:extLst>
              <a:ext uri="{FF2B5EF4-FFF2-40B4-BE49-F238E27FC236}">
                <a16:creationId xmlns:a16="http://schemas.microsoft.com/office/drawing/2014/main" id="{C633586C-1288-3B36-AB9F-5AD60B43F17E}"/>
              </a:ext>
            </a:extLst>
          </p:cNvPr>
          <p:cNvSpPr txBox="1"/>
          <p:nvPr/>
        </p:nvSpPr>
        <p:spPr>
          <a:xfrm>
            <a:off x="1025525" y="1993184"/>
            <a:ext cx="6185916" cy="3954929"/>
          </a:xfrm>
          <a:prstGeom prst="rect">
            <a:avLst/>
          </a:prstGeom>
          <a:noFill/>
        </p:spPr>
        <p:txBody>
          <a:bodyPr wrap="square" lIns="91440" tIns="45720" rIns="91440" bIns="45720" anchor="t">
            <a:spAutoFit/>
          </a:bodyPr>
          <a:lstStyle/>
          <a:p>
            <a:pPr marL="274320" indent="-274320">
              <a:spcAft>
                <a:spcPts val="300"/>
              </a:spcAft>
              <a:buFont typeface="Arial" panose="020B0604020202020204" pitchFamily="34" charset="0"/>
              <a:buChar char="•"/>
            </a:pPr>
            <a:r>
              <a:rPr lang="en-US" sz="2400" dirty="0"/>
              <a:t>Listen and don’t interrupt </a:t>
            </a:r>
          </a:p>
          <a:p>
            <a:pPr marL="274320" indent="-274320">
              <a:spcAft>
                <a:spcPts val="300"/>
              </a:spcAft>
              <a:buFont typeface="Arial" panose="020B0604020202020204" pitchFamily="34" charset="0"/>
              <a:buChar char="•"/>
            </a:pPr>
            <a:r>
              <a:rPr lang="en-US" sz="2400" dirty="0"/>
              <a:t>Say thank you</a:t>
            </a:r>
          </a:p>
          <a:p>
            <a:pPr marL="274320" indent="-274320">
              <a:spcAft>
                <a:spcPts val="300"/>
              </a:spcAft>
              <a:buFont typeface="Arial" panose="020B0604020202020204" pitchFamily="34" charset="0"/>
              <a:buChar char="•"/>
            </a:pPr>
            <a:r>
              <a:rPr lang="en-CA" sz="2400" dirty="0">
                <a:solidFill>
                  <a:srgbClr val="000000"/>
                </a:solidFill>
                <a:effectLst/>
                <a:ea typeface="Yu Gothic Light"/>
                <a:cs typeface="Calibri"/>
              </a:rPr>
              <a:t>Apologize if you have made a mistake</a:t>
            </a:r>
            <a:r>
              <a:rPr lang="en-CA" sz="2400" dirty="0">
                <a:solidFill>
                  <a:srgbClr val="000000"/>
                </a:solidFill>
                <a:ea typeface="Yu Gothic Light"/>
                <a:cs typeface="Calibri"/>
              </a:rPr>
              <a:t> </a:t>
            </a:r>
            <a:endParaRPr lang="en-US" sz="2400" dirty="0">
              <a:solidFill>
                <a:srgbClr val="000000"/>
              </a:solidFill>
              <a:effectLst/>
              <a:ea typeface="Yu Gothic Light" panose="020B0300000000000000" pitchFamily="34" charset="-128"/>
              <a:cs typeface="Calibri" panose="020F0502020204030204" pitchFamily="34" charset="0"/>
            </a:endParaRPr>
          </a:p>
          <a:p>
            <a:pPr marL="274320" indent="-274320">
              <a:spcAft>
                <a:spcPts val="300"/>
              </a:spcAft>
              <a:buFont typeface="Arial" panose="020B0604020202020204" pitchFamily="34" charset="0"/>
              <a:buChar char="•"/>
            </a:pPr>
            <a:r>
              <a:rPr lang="en-CA" sz="2400" dirty="0">
                <a:solidFill>
                  <a:srgbClr val="000000"/>
                </a:solidFill>
                <a:effectLst/>
                <a:ea typeface="Yu Gothic Light" panose="020B0300000000000000" pitchFamily="34" charset="-128"/>
                <a:cs typeface="Calibri" panose="020F0502020204030204" pitchFamily="34" charset="0"/>
              </a:rPr>
              <a:t>Ask for specific examples </a:t>
            </a:r>
            <a:endParaRPr lang="en-US" sz="2400" dirty="0">
              <a:solidFill>
                <a:srgbClr val="000000"/>
              </a:solidFill>
              <a:effectLst/>
              <a:ea typeface="Yu Gothic Light" panose="020B0300000000000000" pitchFamily="34" charset="-128"/>
              <a:cs typeface="Calibri" panose="020F0502020204030204" pitchFamily="34" charset="0"/>
            </a:endParaRPr>
          </a:p>
          <a:p>
            <a:pPr marL="274320" indent="-274320">
              <a:spcAft>
                <a:spcPts val="300"/>
              </a:spcAft>
              <a:buFont typeface="Arial" panose="020B0604020202020204" pitchFamily="34" charset="0"/>
              <a:buChar char="•"/>
            </a:pPr>
            <a:r>
              <a:rPr lang="en-CA" sz="2400" dirty="0">
                <a:solidFill>
                  <a:srgbClr val="000000"/>
                </a:solidFill>
                <a:effectLst/>
                <a:ea typeface="Yu Gothic Light" panose="020B0300000000000000" pitchFamily="34" charset="-128"/>
                <a:cs typeface="Calibri" panose="020F0502020204030204" pitchFamily="34" charset="0"/>
              </a:rPr>
              <a:t>Commit to improve your work</a:t>
            </a:r>
            <a:endParaRPr lang="en-US" sz="2400" dirty="0">
              <a:solidFill>
                <a:srgbClr val="000000"/>
              </a:solidFill>
              <a:effectLst/>
              <a:ea typeface="Yu Gothic Light" panose="020B0300000000000000" pitchFamily="34" charset="-128"/>
              <a:cs typeface="Calibri" panose="020F0502020204030204" pitchFamily="34" charset="0"/>
            </a:endParaRPr>
          </a:p>
          <a:p>
            <a:pPr marL="274320" indent="-274320">
              <a:spcAft>
                <a:spcPts val="300"/>
              </a:spcAft>
              <a:buFont typeface="Arial" panose="020B0604020202020204" pitchFamily="34" charset="0"/>
              <a:buChar char="•"/>
            </a:pPr>
            <a:r>
              <a:rPr lang="en-CA" sz="2400" dirty="0">
                <a:solidFill>
                  <a:srgbClr val="000000"/>
                </a:solidFill>
                <a:effectLst/>
                <a:ea typeface="Yu Gothic Light" panose="020B0300000000000000" pitchFamily="34" charset="-128"/>
                <a:cs typeface="Calibri" panose="020F0502020204030204" pitchFamily="34" charset="0"/>
              </a:rPr>
              <a:t>Make a checklist </a:t>
            </a:r>
            <a:endParaRPr lang="en-US" sz="2400" dirty="0">
              <a:solidFill>
                <a:srgbClr val="000000"/>
              </a:solidFill>
              <a:effectLst/>
              <a:ea typeface="Yu Gothic Light" panose="020B0300000000000000" pitchFamily="34" charset="-128"/>
              <a:cs typeface="Calibri" panose="020F0502020204030204" pitchFamily="34" charset="0"/>
            </a:endParaRPr>
          </a:p>
          <a:p>
            <a:pPr marL="274320" indent="-274320">
              <a:spcAft>
                <a:spcPts val="1200"/>
              </a:spcAft>
              <a:buFont typeface="Arial" panose="020B0604020202020204" pitchFamily="34" charset="0"/>
              <a:buChar char="•"/>
            </a:pPr>
            <a:r>
              <a:rPr lang="en-CA" sz="2400" dirty="0">
                <a:solidFill>
                  <a:srgbClr val="000000"/>
                </a:solidFill>
                <a:effectLst/>
                <a:ea typeface="Yu Gothic Light" panose="020B0300000000000000" pitchFamily="34" charset="-128"/>
                <a:cs typeface="Calibri" panose="020F0502020204030204" pitchFamily="34" charset="0"/>
              </a:rPr>
              <a:t>Follow up to check your progress</a:t>
            </a:r>
            <a:endParaRPr lang="en-CA" sz="2400" dirty="0">
              <a:solidFill>
                <a:srgbClr val="000000"/>
              </a:solidFill>
              <a:ea typeface="Yu Gothic Light" panose="020B0300000000000000" pitchFamily="34" charset="-128"/>
              <a:cs typeface="Calibri" panose="020F0502020204030204" pitchFamily="34" charset="0"/>
            </a:endParaRPr>
          </a:p>
          <a:p>
            <a:r>
              <a:rPr lang="en-CA" sz="2400" b="1" dirty="0">
                <a:solidFill>
                  <a:srgbClr val="000000"/>
                </a:solidFill>
                <a:effectLst/>
                <a:ea typeface="Yu Gothic Light"/>
                <a:cs typeface="Calibri"/>
              </a:rPr>
              <a:t>Do task 1 on page </a:t>
            </a:r>
            <a:r>
              <a:rPr lang="en-CA" sz="2400" b="1" dirty="0">
                <a:solidFill>
                  <a:srgbClr val="000000"/>
                </a:solidFill>
                <a:ea typeface="Yu Gothic Light"/>
                <a:cs typeface="Calibri"/>
              </a:rPr>
              <a:t>42 and 43</a:t>
            </a:r>
            <a:endParaRPr lang="en-CA" sz="2400" b="1" dirty="0">
              <a:solidFill>
                <a:srgbClr val="000000"/>
              </a:solidFill>
              <a:effectLst/>
              <a:ea typeface="Yu Gothic Light" panose="020B0300000000000000" pitchFamily="34" charset="-128"/>
              <a:cs typeface="Calibri" panose="020F0502020204030204" pitchFamily="34" charset="0"/>
            </a:endParaRPr>
          </a:p>
          <a:p>
            <a:pPr>
              <a:lnSpc>
                <a:spcPct val="150000"/>
              </a:lnSpc>
            </a:pPr>
            <a:r>
              <a:rPr lang="en-CA" sz="2400" b="1" dirty="0">
                <a:solidFill>
                  <a:srgbClr val="000000"/>
                </a:solidFill>
                <a:ea typeface="Yu Gothic Light"/>
                <a:cs typeface="Calibri"/>
              </a:rPr>
              <a:t>Do task 2 on page 44</a:t>
            </a:r>
            <a:endParaRPr lang="en-US" sz="2400" b="1" dirty="0">
              <a:solidFill>
                <a:srgbClr val="000000"/>
              </a:solidFill>
              <a:effectLst/>
              <a:ea typeface="Yu Gothic Light" panose="020B0300000000000000" pitchFamily="34" charset="-128"/>
              <a:cs typeface="Calibri" panose="020F0502020204030204" pitchFamily="34" charset="0"/>
            </a:endParaRPr>
          </a:p>
        </p:txBody>
      </p:sp>
      <p:sp>
        <p:nvSpPr>
          <p:cNvPr id="12" name="TextBox 11">
            <a:extLst>
              <a:ext uri="{FF2B5EF4-FFF2-40B4-BE49-F238E27FC236}">
                <a16:creationId xmlns:a16="http://schemas.microsoft.com/office/drawing/2014/main" id="{A1CC9A86-3CB7-0ED7-CD25-C18934B5DA2F}"/>
              </a:ext>
            </a:extLst>
          </p:cNvPr>
          <p:cNvSpPr txBox="1"/>
          <p:nvPr/>
        </p:nvSpPr>
        <p:spPr>
          <a:xfrm>
            <a:off x="1025525" y="1232287"/>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respond to feedback</a:t>
            </a:r>
          </a:p>
        </p:txBody>
      </p:sp>
      <p:sp>
        <p:nvSpPr>
          <p:cNvPr id="13" name="Rectangle 12">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6" name="TextBox 15"/>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35366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37448"/>
            <a:ext cx="10304659" cy="707886"/>
          </a:xfrm>
          <a:prstGeom prst="rect">
            <a:avLst/>
          </a:prstGeom>
          <a:noFill/>
        </p:spPr>
        <p:txBody>
          <a:bodyPr wrap="square" lIns="91440" tIns="45720" rIns="91440" bIns="45720" anchor="t">
            <a:spAutoFit/>
          </a:bodyPr>
          <a:lstStyle/>
          <a:p>
            <a:pPr>
              <a:spcBef>
                <a:spcPts val="600"/>
              </a:spcBef>
              <a:spcAft>
                <a:spcPts val="600"/>
              </a:spcAft>
            </a:pPr>
            <a:r>
              <a:rPr lang="en-US" sz="4000" b="1" dirty="0" err="1">
                <a:solidFill>
                  <a:srgbClr val="316094"/>
                </a:solidFill>
                <a:ea typeface="Times New Roman" panose="02020603050405020304" pitchFamily="18" charset="0"/>
                <a:cs typeface="Calibri"/>
              </a:rPr>
              <a:t>Practise</a:t>
            </a:r>
            <a:r>
              <a:rPr lang="en-US" sz="4000" b="1" dirty="0">
                <a:solidFill>
                  <a:srgbClr val="316094"/>
                </a:solidFill>
                <a:effectLst/>
                <a:ea typeface="Times New Roman" panose="02020603050405020304" pitchFamily="18" charset="0"/>
                <a:cs typeface="Calibri"/>
              </a:rPr>
              <a:t> making checklists</a:t>
            </a:r>
          </a:p>
        </p:txBody>
      </p:sp>
      <p:sp>
        <p:nvSpPr>
          <p:cNvPr id="5" name="TextBox 4">
            <a:extLst>
              <a:ext uri="{FF2B5EF4-FFF2-40B4-BE49-F238E27FC236}">
                <a16:creationId xmlns:a16="http://schemas.microsoft.com/office/drawing/2014/main" id="{42D23BE8-3433-E517-3109-555B8F86AC64}"/>
              </a:ext>
            </a:extLst>
          </p:cNvPr>
          <p:cNvSpPr txBox="1"/>
          <p:nvPr/>
        </p:nvSpPr>
        <p:spPr>
          <a:xfrm>
            <a:off x="1255968" y="1597729"/>
            <a:ext cx="10055159" cy="646331"/>
          </a:xfrm>
          <a:prstGeom prst="rect">
            <a:avLst/>
          </a:prstGeom>
          <a:noFill/>
        </p:spPr>
        <p:txBody>
          <a:bodyPr wrap="square">
            <a:spAutoFit/>
          </a:bodyPr>
          <a:lstStyle/>
          <a:p>
            <a:endParaRPr lang="en-CA" sz="1800" b="1">
              <a:solidFill>
                <a:srgbClr val="000000"/>
              </a:solidFill>
              <a:effectLst/>
              <a:latin typeface="Calibri" panose="020F0502020204030204" pitchFamily="34" charset="0"/>
              <a:ea typeface="Yu Gothic Light" panose="020B0300000000000000" pitchFamily="34" charset="-128"/>
            </a:endParaRPr>
          </a:p>
          <a:p>
            <a:r>
              <a:rPr lang="en-CA" sz="1800">
                <a:solidFill>
                  <a:srgbClr val="000000"/>
                </a:solidFill>
                <a:effectLst/>
                <a:latin typeface="Calibri" panose="020F0502020204030204" pitchFamily="34" charset="0"/>
                <a:ea typeface="Yu Gothic Light" panose="020B0300000000000000" pitchFamily="34" charset="-128"/>
              </a:rPr>
              <a:t> </a:t>
            </a:r>
            <a:endParaRPr lang="en-US"/>
          </a:p>
        </p:txBody>
      </p:sp>
      <p:sp>
        <p:nvSpPr>
          <p:cNvPr id="13" name="TextBox 12">
            <a:extLst>
              <a:ext uri="{FF2B5EF4-FFF2-40B4-BE49-F238E27FC236}">
                <a16:creationId xmlns:a16="http://schemas.microsoft.com/office/drawing/2014/main" id="{E1A432ED-9902-B1B2-247B-455A99042F03}"/>
              </a:ext>
            </a:extLst>
          </p:cNvPr>
          <p:cNvSpPr txBox="1"/>
          <p:nvPr/>
        </p:nvSpPr>
        <p:spPr>
          <a:xfrm>
            <a:off x="1025525" y="5029449"/>
            <a:ext cx="6099048" cy="738664"/>
          </a:xfrm>
          <a:prstGeom prst="rect">
            <a:avLst/>
          </a:prstGeom>
          <a:noFill/>
        </p:spPr>
        <p:txBody>
          <a:bodyPr wrap="square" lIns="91440" tIns="45720" rIns="91440" bIns="45720" anchor="t">
            <a:spAutoFit/>
          </a:bodyPr>
          <a:lstStyle/>
          <a:p>
            <a:pPr>
              <a:lnSpc>
                <a:spcPct val="150000"/>
              </a:lnSpc>
            </a:pPr>
            <a:r>
              <a:rPr lang="en-CA" sz="2800" b="1" dirty="0">
                <a:solidFill>
                  <a:srgbClr val="000000"/>
                </a:solidFill>
                <a:effectLst/>
                <a:ea typeface="Yu Gothic Light"/>
                <a:cs typeface="Calibri"/>
              </a:rPr>
              <a:t>Do the task on page </a:t>
            </a:r>
            <a:r>
              <a:rPr lang="en-CA" sz="2800" b="1" dirty="0">
                <a:solidFill>
                  <a:srgbClr val="000000"/>
                </a:solidFill>
                <a:ea typeface="Yu Gothic Light"/>
                <a:cs typeface="Calibri"/>
              </a:rPr>
              <a:t>45</a:t>
            </a:r>
            <a:endParaRPr lang="en-CA" sz="2800" b="1" dirty="0">
              <a:solidFill>
                <a:srgbClr val="000000"/>
              </a:solidFill>
              <a:effectLst/>
              <a:ea typeface="Yu Gothic Light" panose="020B0300000000000000" pitchFamily="34" charset="-128"/>
              <a:cs typeface="Calibri" panose="020F0502020204030204" pitchFamily="34" charset="0"/>
            </a:endParaRPr>
          </a:p>
        </p:txBody>
      </p:sp>
      <p:sp>
        <p:nvSpPr>
          <p:cNvPr id="14" name="Rectangle 13">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7" name="TextBox 16"/>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
        <p:nvSpPr>
          <p:cNvPr id="18" name="Rounded Rectangle 6">
            <a:extLst>
              <a:ext uri="{FF2B5EF4-FFF2-40B4-BE49-F238E27FC236}">
                <a16:creationId xmlns:a16="http://schemas.microsoft.com/office/drawing/2014/main" id="{764E634C-005A-637D-EC25-A814DC681132}"/>
              </a:ext>
            </a:extLst>
          </p:cNvPr>
          <p:cNvSpPr/>
          <p:nvPr/>
        </p:nvSpPr>
        <p:spPr>
          <a:xfrm>
            <a:off x="1137920" y="2030413"/>
            <a:ext cx="8013700" cy="3090227"/>
          </a:xfrm>
          <a:prstGeom prst="roundRect">
            <a:avLst>
              <a:gd name="adj" fmla="val 6128"/>
            </a:avLst>
          </a:prstGeom>
          <a:solidFill>
            <a:srgbClr val="AB00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108000" rIns="108000" bIns="36000" numCol="1" spcCol="0" rtlCol="0" fromWordArt="0" anchor="t" anchorCtr="0" forceAA="0" compatLnSpc="1">
            <a:prstTxWarp prst="textNoShape">
              <a:avLst/>
            </a:prstTxWarp>
            <a:noAutofit/>
          </a:bodyPr>
          <a:lstStyle/>
          <a:p>
            <a:pPr>
              <a:spcAft>
                <a:spcPts val="1200"/>
              </a:spcAft>
            </a:pPr>
            <a:r>
              <a:rPr lang="en-CA" sz="2000" b="1" dirty="0">
                <a:solidFill>
                  <a:srgbClr val="000000"/>
                </a:solidFill>
                <a:ea typeface="Yu Gothic Light"/>
              </a:rPr>
              <a:t>﻿</a:t>
            </a:r>
            <a:r>
              <a:rPr lang="en-CA" sz="2400" b="1" dirty="0">
                <a:solidFill>
                  <a:srgbClr val="000000"/>
                </a:solidFill>
                <a:ea typeface="Yu Gothic Light"/>
              </a:rPr>
              <a:t>﻿</a:t>
            </a:r>
            <a:r>
              <a:rPr lang="en-CA" sz="2000" b="1" dirty="0">
                <a:solidFill>
                  <a:srgbClr val="000000"/>
                </a:solidFill>
                <a:ea typeface="Yu Gothic Light"/>
              </a:rPr>
              <a:t>A checklist </a:t>
            </a:r>
            <a:r>
              <a:rPr lang="en-CA" sz="2000" dirty="0">
                <a:solidFill>
                  <a:srgbClr val="000000"/>
                </a:solidFill>
                <a:ea typeface="Yu Gothic Light"/>
              </a:rPr>
              <a:t>﻿is a list of things you need to pay attention to when you perform a task. A checklist helps you remember the important aspects </a:t>
            </a:r>
            <a:br>
              <a:rPr lang="en-CA" sz="2000" dirty="0">
                <a:solidFill>
                  <a:srgbClr val="000000"/>
                </a:solidFill>
                <a:ea typeface="Yu Gothic Light"/>
              </a:rPr>
            </a:br>
            <a:r>
              <a:rPr lang="en-CA" sz="2000" dirty="0">
                <a:solidFill>
                  <a:srgbClr val="000000"/>
                </a:solidFill>
                <a:ea typeface="Yu Gothic Light"/>
              </a:rPr>
              <a:t>of the task, reduces mistakes and keeps you organized. </a:t>
            </a:r>
          </a:p>
          <a:p>
            <a:pPr>
              <a:spcAft>
                <a:spcPts val="1200"/>
              </a:spcAft>
            </a:pPr>
            <a:r>
              <a:rPr lang="en-CA" sz="2000" dirty="0">
                <a:solidFill>
                  <a:srgbClr val="000000"/>
                </a:solidFill>
                <a:ea typeface="Yu Gothic Light"/>
              </a:rPr>
              <a:t>Here is how to use a checklist:</a:t>
            </a:r>
          </a:p>
          <a:p>
            <a:pPr>
              <a:spcAft>
                <a:spcPts val="600"/>
              </a:spcAft>
            </a:pPr>
            <a:r>
              <a:rPr lang="en-CA" sz="2000" dirty="0">
                <a:solidFill>
                  <a:srgbClr val="000000"/>
                </a:solidFill>
                <a:ea typeface="Yu Gothic Light"/>
              </a:rPr>
              <a:t>•  Make a list of everything you need to pay attention to </a:t>
            </a:r>
          </a:p>
          <a:p>
            <a:pPr>
              <a:spcAft>
                <a:spcPts val="600"/>
              </a:spcAft>
            </a:pPr>
            <a:r>
              <a:rPr lang="en-CA" sz="2000" dirty="0">
                <a:solidFill>
                  <a:srgbClr val="000000"/>
                </a:solidFill>
                <a:ea typeface="Yu Gothic Light"/>
              </a:rPr>
              <a:t>•  Refer to the checklist while you do your task and after you are done  </a:t>
            </a:r>
          </a:p>
          <a:p>
            <a:pPr>
              <a:spcAft>
                <a:spcPts val="600"/>
              </a:spcAft>
            </a:pPr>
            <a:r>
              <a:rPr lang="en-CA" sz="2000" dirty="0">
                <a:solidFill>
                  <a:srgbClr val="000000"/>
                </a:solidFill>
                <a:ea typeface="Yu Gothic Light"/>
              </a:rPr>
              <a:t>•  Put a checkmark beside the items as you go through them </a:t>
            </a:r>
          </a:p>
        </p:txBody>
      </p:sp>
    </p:spTree>
    <p:extLst>
      <p:ext uri="{BB962C8B-B14F-4D97-AF65-F5344CB8AC3E}">
        <p14:creationId xmlns:p14="http://schemas.microsoft.com/office/powerpoint/2010/main" val="199801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50148"/>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build relationships </a:t>
            </a:r>
          </a:p>
        </p:txBody>
      </p:sp>
      <p:sp>
        <p:nvSpPr>
          <p:cNvPr id="17" name="TextBox 16">
            <a:extLst>
              <a:ext uri="{FF2B5EF4-FFF2-40B4-BE49-F238E27FC236}">
                <a16:creationId xmlns:a16="http://schemas.microsoft.com/office/drawing/2014/main" id="{4EFF835F-08EF-6805-EBF6-3A9BE9EF932D}"/>
              </a:ext>
            </a:extLst>
          </p:cNvPr>
          <p:cNvSpPr txBox="1"/>
          <p:nvPr/>
        </p:nvSpPr>
        <p:spPr>
          <a:xfrm>
            <a:off x="960182" y="1930469"/>
            <a:ext cx="9972864" cy="32571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alibri" panose="020F0502020204030204"/>
                <a:ea typeface="+mn-ea"/>
                <a:cs typeface="+mn-cs"/>
              </a:rPr>
              <a:t>Reflect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it easy or hard for you to build relationships? Why?</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is one way good relationships can help you?</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is one strategy you use to build relationships with others?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does it help?</a:t>
            </a:r>
          </a:p>
        </p:txBody>
      </p:sp>
      <p:sp>
        <p:nvSpPr>
          <p:cNvPr id="12" name="Rectangle 11">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5" name="TextBox 14"/>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24783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7256ED-F239-7184-5713-7F78D5C2F060}"/>
              </a:ext>
            </a:extLst>
          </p:cNvPr>
          <p:cNvSpPr txBox="1"/>
          <p:nvPr/>
        </p:nvSpPr>
        <p:spPr>
          <a:xfrm flipH="1">
            <a:off x="1025525" y="2015319"/>
            <a:ext cx="10047757" cy="3801041"/>
          </a:xfrm>
          <a:prstGeom prst="rect">
            <a:avLst/>
          </a:prstGeom>
          <a:noFill/>
        </p:spPr>
        <p:txBody>
          <a:bodyPr wrap="square" lIns="91440" tIns="45720" rIns="91440" bIns="45720" rtlCol="0" anchor="t">
            <a:spAutoFit/>
          </a:bodyPr>
          <a:lstStyle/>
          <a:p>
            <a:pPr marL="0" lvl="1" indent="-274320">
              <a:spcAft>
                <a:spcPts val="600"/>
              </a:spcAft>
              <a:buFont typeface="Arial" panose="020B0604020202020204" pitchFamily="34" charset="0"/>
              <a:buChar char="•"/>
            </a:pPr>
            <a:r>
              <a:rPr lang="en-CA" sz="2800" dirty="0"/>
              <a:t>Make small talk</a:t>
            </a:r>
          </a:p>
          <a:p>
            <a:pPr marL="0" lvl="1" indent="-274320">
              <a:spcAft>
                <a:spcPts val="600"/>
              </a:spcAft>
              <a:buFont typeface="Arial" panose="020B0604020202020204" pitchFamily="34" charset="0"/>
              <a:buChar char="•"/>
            </a:pPr>
            <a:r>
              <a:rPr lang="en-CA" sz="2800" dirty="0"/>
              <a:t>Say hi and good-bye</a:t>
            </a:r>
          </a:p>
          <a:p>
            <a:pPr marL="0" lvl="1" indent="-274320">
              <a:spcAft>
                <a:spcPts val="600"/>
              </a:spcAft>
              <a:buFont typeface="Arial" panose="020B0604020202020204" pitchFamily="34" charset="0"/>
              <a:buChar char="•"/>
            </a:pPr>
            <a:r>
              <a:rPr lang="en-CA" sz="2800" dirty="0"/>
              <a:t>Offer help</a:t>
            </a:r>
          </a:p>
          <a:p>
            <a:pPr marL="0" lvl="1" indent="-274320">
              <a:spcAft>
                <a:spcPts val="1200"/>
              </a:spcAft>
              <a:buFont typeface="Arial" panose="020B0604020202020204" pitchFamily="34" charset="0"/>
              <a:buChar char="•"/>
            </a:pPr>
            <a:r>
              <a:rPr lang="en-CA" sz="2800" dirty="0"/>
              <a:t>Show interest </a:t>
            </a:r>
          </a:p>
          <a:p>
            <a:pPr>
              <a:spcAft>
                <a:spcPts val="1200"/>
              </a:spcAft>
            </a:pPr>
            <a:r>
              <a:rPr lang="en-CA" sz="2800" b="1" dirty="0"/>
              <a:t>Do task 1 on page 49</a:t>
            </a:r>
            <a:endParaRPr lang="en-CA" sz="2800" b="1" dirty="0">
              <a:cs typeface="Calibri"/>
            </a:endParaRPr>
          </a:p>
          <a:p>
            <a:pPr>
              <a:spcAft>
                <a:spcPts val="1200"/>
              </a:spcAft>
            </a:pPr>
            <a:r>
              <a:rPr lang="en-CA" sz="2800" b="1" dirty="0"/>
              <a:t>Do task 2 on page 50</a:t>
            </a:r>
            <a:endParaRPr lang="en-CA" sz="2800" b="1" dirty="0">
              <a:cs typeface="Calibri" panose="020F0502020204030204"/>
            </a:endParaRPr>
          </a:p>
          <a:p>
            <a:pPr>
              <a:spcAft>
                <a:spcPts val="1200"/>
              </a:spcAft>
            </a:pPr>
            <a:r>
              <a:rPr lang="en-CA" sz="2800" b="1" dirty="0"/>
              <a:t>Reflect</a:t>
            </a:r>
          </a:p>
        </p:txBody>
      </p:sp>
      <p:sp>
        <p:nvSpPr>
          <p:cNvPr id="10" name="TextBox 9">
            <a:extLst>
              <a:ext uri="{FF2B5EF4-FFF2-40B4-BE49-F238E27FC236}">
                <a16:creationId xmlns:a16="http://schemas.microsoft.com/office/drawing/2014/main" id="{A1CC9A86-3CB7-0ED7-CD25-C18934B5DA2F}"/>
              </a:ext>
            </a:extLst>
          </p:cNvPr>
          <p:cNvSpPr txBox="1"/>
          <p:nvPr/>
        </p:nvSpPr>
        <p:spPr>
          <a:xfrm>
            <a:off x="1025525" y="1212048"/>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build relationships </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28127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80F67-943E-3167-EBB4-676942FFB423}"/>
              </a:ext>
            </a:extLst>
          </p:cNvPr>
          <p:cNvSpPr txBox="1"/>
          <p:nvPr/>
        </p:nvSpPr>
        <p:spPr>
          <a:xfrm>
            <a:off x="1025525" y="1206968"/>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resolve conflict</a:t>
            </a:r>
          </a:p>
        </p:txBody>
      </p:sp>
      <p:sp>
        <p:nvSpPr>
          <p:cNvPr id="3" name="TextBox 2">
            <a:extLst>
              <a:ext uri="{FF2B5EF4-FFF2-40B4-BE49-F238E27FC236}">
                <a16:creationId xmlns:a16="http://schemas.microsoft.com/office/drawing/2014/main" id="{EBDE5E98-C1AD-97C5-763E-ED08D0FE4026}"/>
              </a:ext>
            </a:extLst>
          </p:cNvPr>
          <p:cNvSpPr txBox="1"/>
          <p:nvPr/>
        </p:nvSpPr>
        <p:spPr>
          <a:xfrm>
            <a:off x="1025525" y="2089835"/>
            <a:ext cx="10304659" cy="2400657"/>
          </a:xfrm>
          <a:prstGeom prst="rect">
            <a:avLst/>
          </a:prstGeom>
          <a:noFill/>
        </p:spPr>
        <p:txBody>
          <a:bodyPr wrap="square" lIns="91440" tIns="45720" rIns="91440" bIns="45720" anchor="t">
            <a:spAutoFit/>
          </a:bodyPr>
          <a:lstStyle/>
          <a:p>
            <a:pPr>
              <a:spcAft>
                <a:spcPts val="1200"/>
              </a:spcAft>
            </a:pPr>
            <a:r>
              <a:rPr lang="en-CA" sz="2800" dirty="0">
                <a:solidFill>
                  <a:srgbClr val="000000"/>
                </a:solidFill>
                <a:effectLst/>
                <a:latin typeface="Calibri"/>
                <a:ea typeface="Yu Gothic Light"/>
                <a:cs typeface="Calibri"/>
              </a:rPr>
              <a:t>Conflict is when people don’t agree. Having conflict with family members, friends and co-workers is part of life.</a:t>
            </a:r>
            <a:r>
              <a:rPr lang="en-CA" sz="2800" dirty="0">
                <a:solidFill>
                  <a:srgbClr val="000000"/>
                </a:solidFill>
                <a:latin typeface="Calibri"/>
                <a:ea typeface="Yu Gothic Light"/>
                <a:cs typeface="Calibri"/>
              </a:rPr>
              <a:t> </a:t>
            </a:r>
            <a:endParaRPr lang="en-CA" sz="2800" dirty="0">
              <a:solidFill>
                <a:srgbClr val="000000"/>
              </a:solidFill>
              <a:latin typeface="Calibri" panose="020F0502020204030204" pitchFamily="34" charset="0"/>
              <a:ea typeface="Yu Gothic Light" panose="020B0300000000000000" pitchFamily="34" charset="-128"/>
            </a:endParaRPr>
          </a:p>
          <a:p>
            <a:r>
              <a:rPr lang="en-US" sz="2800" dirty="0"/>
              <a:t>When you resolve it in a peaceful way, you communicate better and feel less stressed. When you don’t resolve a conflict, it can be uncomfortable at home or at work.</a:t>
            </a:r>
          </a:p>
        </p:txBody>
      </p:sp>
      <p:sp>
        <p:nvSpPr>
          <p:cNvPr id="10" name="Rectangle 9">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3" name="TextBox 12"/>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3911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DE5E98-C1AD-97C5-763E-ED08D0FE4026}"/>
              </a:ext>
            </a:extLst>
          </p:cNvPr>
          <p:cNvSpPr txBox="1"/>
          <p:nvPr/>
        </p:nvSpPr>
        <p:spPr>
          <a:xfrm>
            <a:off x="1025525" y="2163495"/>
            <a:ext cx="10304659" cy="2811026"/>
          </a:xfrm>
          <a:prstGeom prst="rect">
            <a:avLst/>
          </a:prstGeom>
          <a:noFill/>
        </p:spPr>
        <p:txBody>
          <a:bodyPr wrap="square">
            <a:spAutoFit/>
          </a:bodyPr>
          <a:lstStyle/>
          <a:p>
            <a:pPr>
              <a:spcAft>
                <a:spcPts val="1200"/>
              </a:spcAft>
            </a:pPr>
            <a:r>
              <a:rPr lang="en-US" sz="2800" dirty="0"/>
              <a:t>Use these strategies to resolve conflict in a peaceful way: </a:t>
            </a:r>
          </a:p>
          <a:p>
            <a:pPr indent="-347472">
              <a:spcAft>
                <a:spcPts val="600"/>
              </a:spcAft>
              <a:buFont typeface="Arial" panose="020B0604020202020204" pitchFamily="34" charset="0"/>
              <a:buChar char="•"/>
            </a:pPr>
            <a:r>
              <a:rPr lang="en-US" sz="2800" dirty="0"/>
              <a:t>Listen and don’t interrupt</a:t>
            </a:r>
          </a:p>
          <a:p>
            <a:pPr indent="-347472">
              <a:spcAft>
                <a:spcPts val="600"/>
              </a:spcAft>
              <a:buFont typeface="Arial" panose="020B0604020202020204" pitchFamily="34" charset="0"/>
              <a:buChar char="•"/>
            </a:pPr>
            <a:r>
              <a:rPr lang="en-US" sz="2800" dirty="0"/>
              <a:t>Use “I” instead of “You”</a:t>
            </a:r>
          </a:p>
          <a:p>
            <a:pPr indent="-347472">
              <a:spcAft>
                <a:spcPts val="600"/>
              </a:spcAft>
              <a:buFont typeface="Arial" panose="020B0604020202020204" pitchFamily="34" charset="0"/>
              <a:buChar char="•"/>
            </a:pPr>
            <a:r>
              <a:rPr lang="en-US" sz="2800" dirty="0"/>
              <a:t>Show you understand</a:t>
            </a:r>
          </a:p>
          <a:p>
            <a:pPr>
              <a:lnSpc>
                <a:spcPct val="150000"/>
              </a:lnSpc>
            </a:pPr>
            <a:r>
              <a:rPr lang="en-US" sz="2800" b="1" dirty="0"/>
              <a:t>Reflect</a:t>
            </a:r>
          </a:p>
        </p:txBody>
      </p:sp>
      <p:sp>
        <p:nvSpPr>
          <p:cNvPr id="2" name="Rectangle 2">
            <a:extLst>
              <a:ext uri="{FF2B5EF4-FFF2-40B4-BE49-F238E27FC236}">
                <a16:creationId xmlns:a16="http://schemas.microsoft.com/office/drawing/2014/main" id="{5DDE44A1-5856-0CCB-2605-2F12616CE60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152352" rIns="91440" bIns="50784"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A1980F67-943E-3167-EBB4-676942FFB423}"/>
              </a:ext>
            </a:extLst>
          </p:cNvPr>
          <p:cNvSpPr txBox="1"/>
          <p:nvPr/>
        </p:nvSpPr>
        <p:spPr>
          <a:xfrm>
            <a:off x="1025525" y="1270468"/>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Strategies to resolve conflict</a:t>
            </a:r>
          </a:p>
        </p:txBody>
      </p:sp>
      <p:sp>
        <p:nvSpPr>
          <p:cNvPr id="11" name="Rectangle 10">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4" name="TextBox 13"/>
          <p:cNvSpPr txBox="1"/>
          <p:nvPr/>
        </p:nvSpPr>
        <p:spPr>
          <a:xfrm>
            <a:off x="170473" y="818229"/>
            <a:ext cx="5207942" cy="584776"/>
          </a:xfrm>
          <a:prstGeom prst="rect">
            <a:avLst/>
          </a:prstGeom>
          <a:noFill/>
        </p:spPr>
        <p:txBody>
          <a:bodyPr wrap="square" rtlCol="0">
            <a:spAutoFit/>
          </a:bodyPr>
          <a:lstStyle/>
          <a:p>
            <a:r>
              <a:rPr lang="en-US" sz="1400" i="1" dirty="0"/>
              <a:t>Identify and </a:t>
            </a:r>
            <a:r>
              <a:rPr lang="en-US" sz="1400" i="1" dirty="0" err="1"/>
              <a:t>practise</a:t>
            </a:r>
            <a:r>
              <a:rPr lang="en-US" sz="1400" i="1" dirty="0"/>
              <a:t> strategies</a:t>
            </a:r>
          </a:p>
          <a:p>
            <a:endParaRPr lang="en-US" dirty="0"/>
          </a:p>
        </p:txBody>
      </p:sp>
    </p:spTree>
    <p:extLst>
      <p:ext uri="{BB962C8B-B14F-4D97-AF65-F5344CB8AC3E}">
        <p14:creationId xmlns:p14="http://schemas.microsoft.com/office/powerpoint/2010/main" val="1182360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C9A86-3CB7-0ED7-CD25-C18934B5DA2F}"/>
              </a:ext>
            </a:extLst>
          </p:cNvPr>
          <p:cNvSpPr txBox="1"/>
          <p:nvPr/>
        </p:nvSpPr>
        <p:spPr>
          <a:xfrm>
            <a:off x="1025525" y="1247845"/>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Apply what you’ve learned</a:t>
            </a:r>
          </a:p>
        </p:txBody>
      </p:sp>
      <p:sp>
        <p:nvSpPr>
          <p:cNvPr id="3" name="TextBox 2">
            <a:extLst>
              <a:ext uri="{FF2B5EF4-FFF2-40B4-BE49-F238E27FC236}">
                <a16:creationId xmlns:a16="http://schemas.microsoft.com/office/drawing/2014/main" id="{FB166E68-8D1A-AFB2-6AC9-14C7BEA82C77}"/>
              </a:ext>
            </a:extLst>
          </p:cNvPr>
          <p:cNvSpPr txBox="1"/>
          <p:nvPr/>
        </p:nvSpPr>
        <p:spPr>
          <a:xfrm>
            <a:off x="524449" y="2415612"/>
            <a:ext cx="8016948" cy="1384995"/>
          </a:xfrm>
          <a:prstGeom prst="rect">
            <a:avLst/>
          </a:prstGeom>
          <a:noFill/>
        </p:spPr>
        <p:txBody>
          <a:bodyPr wrap="square" rtlCol="0">
            <a:spAutoFit/>
          </a:bodyPr>
          <a:lstStyle/>
          <a:p>
            <a:endParaRPr lang="en-CA" sz="2800">
              <a:latin typeface="Century Gothic" panose="020B0502020202020204" pitchFamily="34" charset="0"/>
            </a:endParaRPr>
          </a:p>
          <a:p>
            <a:endParaRPr lang="en-CA" sz="2800">
              <a:latin typeface="Century Gothic" panose="020B0502020202020204" pitchFamily="34" charset="0"/>
            </a:endParaRPr>
          </a:p>
          <a:p>
            <a:r>
              <a:rPr lang="en-CA" sz="2800">
                <a:latin typeface="Century Gothic" panose="020B0502020202020204" pitchFamily="34" charset="0"/>
              </a:rPr>
              <a:t> </a:t>
            </a:r>
            <a:endParaRPr lang="en-CA" sz="2800">
              <a:effectLst/>
              <a:latin typeface="Century Gothic" panose="020B0502020202020204" pitchFamily="34" charset="0"/>
              <a:ea typeface="Yu Gothic Light" panose="020B0300000000000000" pitchFamily="34" charset="-128"/>
            </a:endParaRPr>
          </a:p>
        </p:txBody>
      </p:sp>
      <p:sp>
        <p:nvSpPr>
          <p:cNvPr id="9" name="TextBox 8">
            <a:extLst>
              <a:ext uri="{FF2B5EF4-FFF2-40B4-BE49-F238E27FC236}">
                <a16:creationId xmlns:a16="http://schemas.microsoft.com/office/drawing/2014/main" id="{EC1B8112-365B-CEF3-5D00-5517831251C9}"/>
              </a:ext>
            </a:extLst>
          </p:cNvPr>
          <p:cNvSpPr txBox="1"/>
          <p:nvPr/>
        </p:nvSpPr>
        <p:spPr>
          <a:xfrm>
            <a:off x="1025525" y="2117930"/>
            <a:ext cx="9567002" cy="1569660"/>
          </a:xfrm>
          <a:prstGeom prst="rect">
            <a:avLst/>
          </a:prstGeom>
          <a:noFill/>
        </p:spPr>
        <p:txBody>
          <a:bodyPr wrap="square" lIns="91440" tIns="45720" rIns="91440" bIns="45720" anchor="t">
            <a:spAutoFit/>
          </a:bodyPr>
          <a:lstStyle/>
          <a:p>
            <a:r>
              <a:rPr lang="en-US" sz="3200" dirty="0"/>
              <a:t>Now that you know more about how to collaborate, how would you handle the situations described in your workbook on page 53?</a:t>
            </a:r>
          </a:p>
        </p:txBody>
      </p:sp>
      <p:sp>
        <p:nvSpPr>
          <p:cNvPr id="7" name="Rectangle 6">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Amanda’s story</a:t>
            </a:r>
          </a:p>
        </p:txBody>
      </p:sp>
      <p:sp>
        <p:nvSpPr>
          <p:cNvPr id="11" name="TextBox 10"/>
          <p:cNvSpPr txBox="1"/>
          <p:nvPr/>
        </p:nvSpPr>
        <p:spPr>
          <a:xfrm>
            <a:off x="170473" y="818229"/>
            <a:ext cx="5207942" cy="584776"/>
          </a:xfrm>
          <a:prstGeom prst="rect">
            <a:avLst/>
          </a:prstGeom>
          <a:noFill/>
        </p:spPr>
        <p:txBody>
          <a:bodyPr wrap="square" rtlCol="0">
            <a:spAutoFit/>
          </a:bodyPr>
          <a:lstStyle/>
          <a:p>
            <a:r>
              <a:rPr lang="en-US" sz="1400" i="1" dirty="0"/>
              <a:t>Apply what you’ve learned</a:t>
            </a:r>
          </a:p>
          <a:p>
            <a:endParaRPr lang="en-US" dirty="0"/>
          </a:p>
        </p:txBody>
      </p:sp>
    </p:spTree>
    <p:extLst>
      <p:ext uri="{BB962C8B-B14F-4D97-AF65-F5344CB8AC3E}">
        <p14:creationId xmlns:p14="http://schemas.microsoft.com/office/powerpoint/2010/main" val="2381289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9" name="Rectangle 8">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37577" y="5196788"/>
            <a:ext cx="4739643" cy="400110"/>
          </a:xfrm>
          <a:prstGeom prst="rect">
            <a:avLst/>
          </a:prstGeom>
          <a:noFill/>
        </p:spPr>
        <p:txBody>
          <a:bodyPr wrap="square" rtlCol="0">
            <a:spAutoFit/>
          </a:bodyPr>
          <a:lstStyle/>
          <a:p>
            <a:pPr lvl="0"/>
            <a:r>
              <a:rPr lang="en-US" sz="2000" dirty="0"/>
              <a:t>Resolve conflicts in a calm manner</a:t>
            </a:r>
          </a:p>
        </p:txBody>
      </p:sp>
      <p:sp>
        <p:nvSpPr>
          <p:cNvPr id="12" name="TextBox 11"/>
          <p:cNvSpPr txBox="1"/>
          <p:nvPr/>
        </p:nvSpPr>
        <p:spPr>
          <a:xfrm>
            <a:off x="6237577" y="3919411"/>
            <a:ext cx="4772774" cy="400110"/>
          </a:xfrm>
          <a:prstGeom prst="rect">
            <a:avLst/>
          </a:prstGeom>
          <a:noFill/>
        </p:spPr>
        <p:txBody>
          <a:bodyPr wrap="square" rtlCol="0">
            <a:spAutoFit/>
          </a:bodyPr>
          <a:lstStyle/>
          <a:p>
            <a:pPr lvl="0"/>
            <a:r>
              <a:rPr lang="en-US" sz="2000" dirty="0"/>
              <a:t>Share household chores with family</a:t>
            </a:r>
          </a:p>
        </p:txBody>
      </p:sp>
      <p:sp>
        <p:nvSpPr>
          <p:cNvPr id="13" name="TextBox 12"/>
          <p:cNvSpPr txBox="1"/>
          <p:nvPr/>
        </p:nvSpPr>
        <p:spPr>
          <a:xfrm>
            <a:off x="6259664" y="2637901"/>
            <a:ext cx="4168059" cy="400110"/>
          </a:xfrm>
          <a:prstGeom prst="rect">
            <a:avLst/>
          </a:prstGeom>
          <a:noFill/>
        </p:spPr>
        <p:txBody>
          <a:bodyPr wrap="square" rtlCol="0">
            <a:spAutoFit/>
          </a:bodyPr>
          <a:lstStyle/>
          <a:p>
            <a:pPr lvl="0"/>
            <a:r>
              <a:rPr lang="en-US" sz="2000" dirty="0"/>
              <a:t>Work with program staff</a:t>
            </a:r>
          </a:p>
        </p:txBody>
      </p:sp>
      <p:sp>
        <p:nvSpPr>
          <p:cNvPr id="14" name="TextBox 13"/>
          <p:cNvSpPr txBox="1"/>
          <p:nvPr/>
        </p:nvSpPr>
        <p:spPr>
          <a:xfrm>
            <a:off x="6237577" y="1346926"/>
            <a:ext cx="4168059" cy="400110"/>
          </a:xfrm>
          <a:prstGeom prst="rect">
            <a:avLst/>
          </a:prstGeom>
          <a:noFill/>
        </p:spPr>
        <p:txBody>
          <a:bodyPr wrap="square" rtlCol="0">
            <a:spAutoFit/>
          </a:bodyPr>
          <a:lstStyle/>
          <a:p>
            <a:pPr lvl="0"/>
            <a:r>
              <a:rPr lang="en-US" sz="2000" dirty="0"/>
              <a:t>Meet program requirements</a:t>
            </a:r>
          </a:p>
        </p:txBody>
      </p:sp>
      <p:sp>
        <p:nvSpPr>
          <p:cNvPr id="15" name="Rounded Rectangle 14"/>
          <p:cNvSpPr/>
          <p:nvPr/>
        </p:nvSpPr>
        <p:spPr>
          <a:xfrm>
            <a:off x="5928687" y="1346892"/>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950774" y="264319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928687" y="3908939"/>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928687" y="5192665"/>
            <a:ext cx="5015139" cy="451731"/>
          </a:xfrm>
          <a:prstGeom prst="roundRect">
            <a:avLst/>
          </a:prstGeom>
          <a:noFill/>
          <a:ln w="28575" cmpd="sng">
            <a:solidFill>
              <a:srgbClr val="316094">
                <a:alpha val="6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F4242F0-9CC0-8E7C-A9B4-5750574BA707}"/>
              </a:ext>
            </a:extLst>
          </p:cNvPr>
          <p:cNvSpPr/>
          <p:nvPr/>
        </p:nvSpPr>
        <p:spPr>
          <a:xfrm>
            <a:off x="325432" y="1168636"/>
            <a:ext cx="3372808" cy="1938992"/>
          </a:xfrm>
          <a:prstGeom prst="rect">
            <a:avLst/>
          </a:prstGeom>
          <a:noFill/>
        </p:spPr>
        <p:txBody>
          <a:bodyPr wrap="square" lIns="91440" tIns="45720" rIns="91440" bIns="45720">
            <a:spAutoFit/>
          </a:bodyPr>
          <a:lstStyle/>
          <a:p>
            <a:r>
              <a:rPr lang="en-US" sz="4000" b="1" dirty="0">
                <a:solidFill>
                  <a:schemeClr val="bg1"/>
                </a:solidFill>
              </a:rPr>
              <a:t>Collaborating to prepare for employment</a:t>
            </a:r>
          </a:p>
        </p:txBody>
      </p:sp>
      <p:sp>
        <p:nvSpPr>
          <p:cNvPr id="25" name="Connector 24"/>
          <p:cNvSpPr/>
          <p:nvPr/>
        </p:nvSpPr>
        <p:spPr>
          <a:xfrm>
            <a:off x="5052322" y="932442"/>
            <a:ext cx="1114798" cy="1114798"/>
          </a:xfrm>
          <a:prstGeom prst="flowChartConnector">
            <a:avLst/>
          </a:prstGeom>
          <a:blipFill>
            <a:blip r:embed="rId3" cstate="hq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7" name="Oval 26" descr="Two people collaborating over books"/>
          <p:cNvSpPr/>
          <p:nvPr/>
        </p:nvSpPr>
        <p:spPr>
          <a:xfrm>
            <a:off x="5049344" y="2250264"/>
            <a:ext cx="1112696" cy="1112696"/>
          </a:xfrm>
          <a:prstGeom prst="ellipse">
            <a:avLst/>
          </a:prstGeom>
          <a:blipFill>
            <a:blip r:embed="rId4"/>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29" name="Oval 28" descr="Laundry space with washing machines and piles of clothes"/>
          <p:cNvSpPr/>
          <p:nvPr/>
        </p:nvSpPr>
        <p:spPr>
          <a:xfrm>
            <a:off x="4988647" y="3576319"/>
            <a:ext cx="1112433" cy="1112433"/>
          </a:xfrm>
          <a:prstGeom prst="ellipse">
            <a:avLst/>
          </a:prstGeom>
          <a:blipFill>
            <a:blip r:embed="rId5"/>
            <a:srcRect/>
            <a:stretch>
              <a:fillRect l="-20000" r="-20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31" name="Oval 30" descr="Group discussing"/>
          <p:cNvSpPr/>
          <p:nvPr/>
        </p:nvSpPr>
        <p:spPr>
          <a:xfrm>
            <a:off x="4992469" y="4866640"/>
            <a:ext cx="1108611" cy="1108611"/>
          </a:xfrm>
          <a:prstGeom prst="ellipse">
            <a:avLst/>
          </a:prstGeom>
          <a:blipFill>
            <a:blip r:embed="rId6"/>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81000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DD235E-DFBA-06E8-425B-09749130978C}"/>
              </a:ext>
            </a:extLst>
          </p:cNvPr>
          <p:cNvSpPr txBox="1"/>
          <p:nvPr/>
        </p:nvSpPr>
        <p:spPr>
          <a:xfrm>
            <a:off x="360041" y="140341"/>
            <a:ext cx="10304659" cy="769441"/>
          </a:xfrm>
          <a:prstGeom prst="rect">
            <a:avLst/>
          </a:prstGeom>
          <a:noFill/>
        </p:spPr>
        <p:txBody>
          <a:bodyPr wrap="square">
            <a:spAutoFit/>
          </a:bodyPr>
          <a:lstStyle/>
          <a:p>
            <a:r>
              <a:rPr lang="en-CA" sz="4400" b="1">
                <a:solidFill>
                  <a:schemeClr val="bg1"/>
                </a:solidFill>
              </a:rPr>
              <a:t>What’s next?</a:t>
            </a:r>
          </a:p>
        </p:txBody>
      </p:sp>
      <p:sp>
        <p:nvSpPr>
          <p:cNvPr id="8" name="TextBox 7">
            <a:extLst>
              <a:ext uri="{FF2B5EF4-FFF2-40B4-BE49-F238E27FC236}">
                <a16:creationId xmlns:a16="http://schemas.microsoft.com/office/drawing/2014/main" id="{DDBF410D-B923-B635-BCF5-0BA2CAAF2A0A}"/>
              </a:ext>
            </a:extLst>
          </p:cNvPr>
          <p:cNvSpPr txBox="1"/>
          <p:nvPr/>
        </p:nvSpPr>
        <p:spPr>
          <a:xfrm>
            <a:off x="1025525" y="1981954"/>
            <a:ext cx="10485882" cy="3647153"/>
          </a:xfrm>
          <a:prstGeom prst="rect">
            <a:avLst/>
          </a:prstGeom>
          <a:noFill/>
        </p:spPr>
        <p:txBody>
          <a:bodyPr wrap="square" lIns="91440" tIns="45720" rIns="91440" bIns="45720" anchor="t">
            <a:spAutoFit/>
          </a:bodyPr>
          <a:lstStyle/>
          <a:p>
            <a:pPr>
              <a:spcAft>
                <a:spcPts val="600"/>
              </a:spcAft>
            </a:pPr>
            <a:r>
              <a:rPr lang="en-US" sz="2800" b="1" dirty="0"/>
              <a:t>Sharing stories at interviews</a:t>
            </a:r>
          </a:p>
          <a:p>
            <a:pPr marL="274320" indent="-274320">
              <a:spcAft>
                <a:spcPts val="600"/>
              </a:spcAft>
              <a:buFont typeface="Arial" panose="020B0604020202020204" pitchFamily="34" charset="0"/>
              <a:buChar char="•"/>
            </a:pPr>
            <a:r>
              <a:rPr lang="en-US" sz="2800" dirty="0"/>
              <a:t>Can you describe a time when you resolved a conflict with your teammate? </a:t>
            </a:r>
          </a:p>
          <a:p>
            <a:pPr marL="274320" indent="-274320">
              <a:spcAft>
                <a:spcPts val="600"/>
              </a:spcAft>
              <a:buFont typeface="Arial" panose="020B0604020202020204" pitchFamily="34" charset="0"/>
              <a:buChar char="•"/>
            </a:pPr>
            <a:r>
              <a:rPr lang="en-US" sz="2800" dirty="0"/>
              <a:t>Tell me about a time when you contributed to your team.</a:t>
            </a:r>
          </a:p>
          <a:p>
            <a:pPr marL="274320" indent="-274320">
              <a:spcAft>
                <a:spcPts val="1200"/>
              </a:spcAft>
              <a:buFont typeface="Arial" panose="020B0604020202020204" pitchFamily="34" charset="0"/>
              <a:buChar char="•"/>
            </a:pPr>
            <a:r>
              <a:rPr lang="en-US" sz="2800" dirty="0"/>
              <a:t>Give an example of a time when you responded to feedback.</a:t>
            </a:r>
          </a:p>
          <a:p>
            <a:pPr>
              <a:spcAft>
                <a:spcPts val="1200"/>
              </a:spcAft>
            </a:pPr>
            <a:r>
              <a:rPr lang="en-US" sz="2800" b="1" dirty="0"/>
              <a:t>Do task 1 on page 54-55</a:t>
            </a:r>
          </a:p>
          <a:p>
            <a:pPr>
              <a:spcAft>
                <a:spcPts val="1200"/>
              </a:spcAft>
            </a:pPr>
            <a:r>
              <a:rPr lang="en-US" sz="2800" b="1" dirty="0"/>
              <a:t>Do task 2 on page 55</a:t>
            </a:r>
            <a:r>
              <a:rPr lang="en-US" sz="2800" dirty="0"/>
              <a:t> </a:t>
            </a:r>
            <a:endParaRPr lang="en-US" sz="2800" b="1" dirty="0">
              <a:cs typeface="Calibri"/>
            </a:endParaRPr>
          </a:p>
        </p:txBody>
      </p:sp>
      <p:sp>
        <p:nvSpPr>
          <p:cNvPr id="5" name="TextBox 4">
            <a:extLst>
              <a:ext uri="{FF2B5EF4-FFF2-40B4-BE49-F238E27FC236}">
                <a16:creationId xmlns:a16="http://schemas.microsoft.com/office/drawing/2014/main" id="{A1CC9A86-3CB7-0ED7-CD25-C18934B5DA2F}"/>
              </a:ext>
            </a:extLst>
          </p:cNvPr>
          <p:cNvSpPr txBox="1"/>
          <p:nvPr/>
        </p:nvSpPr>
        <p:spPr>
          <a:xfrm>
            <a:off x="1025525" y="1235344"/>
            <a:ext cx="10304659" cy="707886"/>
          </a:xfrm>
          <a:prstGeom prst="rect">
            <a:avLst/>
          </a:prstGeom>
          <a:noFill/>
        </p:spPr>
        <p:txBody>
          <a:bodyPr wrap="square">
            <a:spAutoFit/>
          </a:bodyPr>
          <a:lstStyle/>
          <a:p>
            <a:pPr>
              <a:spcBef>
                <a:spcPts val="600"/>
              </a:spcBef>
              <a:spcAft>
                <a:spcPts val="600"/>
              </a:spcAft>
            </a:pPr>
            <a:r>
              <a:rPr lang="en-US" sz="4000" b="1" dirty="0">
                <a:solidFill>
                  <a:srgbClr val="316094"/>
                </a:solidFill>
                <a:effectLst/>
                <a:ea typeface="Times New Roman" panose="02020603050405020304" pitchFamily="18" charset="0"/>
                <a:cs typeface="Calibri" panose="020F0502020204030204" pitchFamily="34" charset="0"/>
              </a:rPr>
              <a:t>What’s next</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31372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a:solidFill>
                  <a:schemeClr val="bg1"/>
                </a:solidFill>
              </a:rPr>
              <a:t>What’s next</a:t>
            </a:r>
          </a:p>
        </p:txBody>
      </p:sp>
    </p:spTree>
    <p:extLst>
      <p:ext uri="{BB962C8B-B14F-4D97-AF65-F5344CB8AC3E}">
        <p14:creationId xmlns:p14="http://schemas.microsoft.com/office/powerpoint/2010/main" val="30406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14" name="Rectangle 13">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D2FB900-77ED-4558-3383-FB03401742CB}"/>
              </a:ext>
            </a:extLst>
          </p:cNvPr>
          <p:cNvSpPr txBox="1"/>
          <p:nvPr/>
        </p:nvSpPr>
        <p:spPr>
          <a:xfrm>
            <a:off x="450423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17" name="Rectangle 16">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pic>
        <p:nvPicPr>
          <p:cNvPr id="19" name="Picture 18" descr="Collaboration-Unit-1-self-ev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780" y="2209800"/>
            <a:ext cx="7372380" cy="2311400"/>
          </a:xfrm>
          <a:prstGeom prst="rect">
            <a:avLst/>
          </a:prstGeom>
        </p:spPr>
      </p:pic>
    </p:spTree>
    <p:extLst>
      <p:ext uri="{BB962C8B-B14F-4D97-AF65-F5344CB8AC3E}">
        <p14:creationId xmlns:p14="http://schemas.microsoft.com/office/powerpoint/2010/main" val="425156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D2FB900-77ED-4558-3383-FB03401742CB}"/>
              </a:ext>
            </a:extLst>
          </p:cNvPr>
          <p:cNvSpPr txBox="1"/>
          <p:nvPr/>
        </p:nvSpPr>
        <p:spPr>
          <a:xfrm>
            <a:off x="4504237" y="1383648"/>
            <a:ext cx="6096000" cy="726267"/>
          </a:xfrm>
          <a:prstGeom prst="rect">
            <a:avLst/>
          </a:prstGeom>
          <a:noFill/>
        </p:spPr>
        <p:txBody>
          <a:bodyPr wrap="square">
            <a:spAutoFit/>
          </a:bodyPr>
          <a:lstStyle/>
          <a:p>
            <a:pPr>
              <a:lnSpc>
                <a:spcPts val="2500"/>
              </a:lnSpc>
            </a:pPr>
            <a:r>
              <a:rPr lang="en-CA" sz="2800" b="1" dirty="0">
                <a:solidFill>
                  <a:srgbClr val="000000"/>
                </a:solidFill>
                <a:effectLst/>
                <a:latin typeface="Calibri" panose="020F0502020204030204" pitchFamily="34" charset="0"/>
                <a:ea typeface="Yu Gothic Light" panose="020B0300000000000000" pitchFamily="34" charset="-128"/>
                <a:cs typeface="Calibri" panose="020F0502020204030204" pitchFamily="34" charset="0"/>
              </a:rPr>
              <a:t>Self-evaluation </a:t>
            </a:r>
          </a:p>
          <a:p>
            <a:pPr>
              <a:lnSpc>
                <a:spcPts val="2500"/>
              </a:lnSpc>
            </a:pPr>
            <a:r>
              <a:rPr lang="en-CA" sz="1800" dirty="0">
                <a:solidFill>
                  <a:srgbClr val="000000"/>
                </a:solidFill>
                <a:effectLst/>
                <a:latin typeface="Calibri" panose="020F0502020204030204" pitchFamily="34" charset="0"/>
                <a:ea typeface="Yu Gothic Light" panose="020B0300000000000000" pitchFamily="34" charset="-128"/>
              </a:rPr>
              <a:t>How well can you do these activities?</a:t>
            </a:r>
          </a:p>
        </p:txBody>
      </p:sp>
      <p:sp>
        <p:nvSpPr>
          <p:cNvPr id="15" name="Rectangle 14">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a:solidFill>
                  <a:schemeClr val="bg1"/>
                </a:solidFill>
              </a:rPr>
              <a:t>Self-evaluation</a:t>
            </a:r>
          </a:p>
        </p:txBody>
      </p:sp>
      <p:sp>
        <p:nvSpPr>
          <p:cNvPr id="16" name="Rectangle 15">
            <a:extLst>
              <a:ext uri="{FF2B5EF4-FFF2-40B4-BE49-F238E27FC236}">
                <a16:creationId xmlns:a16="http://schemas.microsoft.com/office/drawing/2014/main" id="{5B9B9152-8210-A0C3-E165-91BA7A595928}"/>
              </a:ext>
            </a:extLst>
          </p:cNvPr>
          <p:cNvSpPr/>
          <p:nvPr/>
        </p:nvSpPr>
        <p:spPr>
          <a:xfrm>
            <a:off x="335360" y="1941526"/>
            <a:ext cx="3304234" cy="3097258"/>
          </a:xfrm>
          <a:prstGeom prst="rect">
            <a:avLst/>
          </a:prstGeom>
          <a:noFill/>
        </p:spPr>
        <p:txBody>
          <a:bodyPr wrap="square" lIns="91440" tIns="45720" rIns="91440" bIns="45720">
            <a:spAutoFit/>
          </a:bodyPr>
          <a:lstStyle/>
          <a:p>
            <a:pPr>
              <a:lnSpc>
                <a:spcPct val="113000"/>
              </a:lnSpc>
            </a:pPr>
            <a:r>
              <a:rPr lang="en-CA" sz="2000" dirty="0">
                <a:solidFill>
                  <a:schemeClr val="bg1"/>
                </a:solidFill>
                <a:ea typeface="Times New Roman" panose="02020603050405020304" pitchFamily="18" charset="0"/>
              </a:rPr>
              <a:t>This will help your instructor target the lesson material to your needs. That is why you should answer the questions as honestly as you can. </a:t>
            </a:r>
            <a:endParaRPr lang="en-US" sz="2000" dirty="0">
              <a:solidFill>
                <a:schemeClr val="bg1"/>
              </a:solidFill>
              <a:ea typeface="Times New Roman" panose="02020603050405020304" pitchFamily="18" charset="0"/>
            </a:endParaRPr>
          </a:p>
          <a:p>
            <a:pPr>
              <a:lnSpc>
                <a:spcPct val="115000"/>
              </a:lnSpc>
              <a:spcAft>
                <a:spcPts val="800"/>
              </a:spcAft>
            </a:pPr>
            <a:r>
              <a:rPr lang="en-CA" sz="2400" dirty="0">
                <a:solidFill>
                  <a:srgbClr val="000000"/>
                </a:solidFill>
                <a:effectLst/>
                <a:ea typeface="Times New Roman" panose="02020603050405020304" pitchFamily="18" charset="0"/>
              </a:rPr>
              <a:t> </a:t>
            </a:r>
            <a:endParaRPr lang="en-US" sz="2400" dirty="0">
              <a:solidFill>
                <a:srgbClr val="000000"/>
              </a:solidFill>
              <a:effectLst/>
              <a:ea typeface="Times New Roman" panose="02020603050405020304" pitchFamily="18" charset="0"/>
            </a:endParaRPr>
          </a:p>
          <a:p>
            <a:endParaRPr lang="en-US" sz="4800" b="1" cap="none" spc="0"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Picture 1" descr="Collaboration-Unit-1-self-ev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780" y="2209800"/>
            <a:ext cx="7372380" cy="2311400"/>
          </a:xfrm>
          <a:prstGeom prst="rect">
            <a:avLst/>
          </a:prstGeom>
        </p:spPr>
      </p:pic>
    </p:spTree>
    <p:extLst>
      <p:ext uri="{BB962C8B-B14F-4D97-AF65-F5344CB8AC3E}">
        <p14:creationId xmlns:p14="http://schemas.microsoft.com/office/powerpoint/2010/main" val="9876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3DA02-2D12-5D4E-ADF7-9DB84E0E0027}"/>
              </a:ext>
            </a:extLst>
          </p:cNvPr>
          <p:cNvSpPr txBox="1"/>
          <p:nvPr/>
        </p:nvSpPr>
        <p:spPr>
          <a:xfrm>
            <a:off x="1562973" y="1026540"/>
            <a:ext cx="3468370" cy="707886"/>
          </a:xfrm>
          <a:prstGeom prst="rect">
            <a:avLst/>
          </a:prstGeom>
          <a:noFill/>
        </p:spPr>
        <p:txBody>
          <a:bodyPr wrap="square">
            <a:spAutoFit/>
          </a:bodyPr>
          <a:lstStyle/>
          <a:p>
            <a:pPr marL="0" indent="0">
              <a:buNone/>
            </a:pPr>
            <a:r>
              <a:rPr lang="en-CA" sz="4000" b="1">
                <a:solidFill>
                  <a:srgbClr val="316094"/>
                </a:solidFill>
                <a:cs typeface="Calibri" panose="020F0502020204030204"/>
              </a:rPr>
              <a:t>Oluwa’s story</a:t>
            </a:r>
          </a:p>
        </p:txBody>
      </p:sp>
      <p:sp>
        <p:nvSpPr>
          <p:cNvPr id="4" name="TextBox 3">
            <a:extLst>
              <a:ext uri="{FF2B5EF4-FFF2-40B4-BE49-F238E27FC236}">
                <a16:creationId xmlns:a16="http://schemas.microsoft.com/office/drawing/2014/main" id="{C8910ECA-86E8-B5F6-AD96-FE5917F6C80B}"/>
              </a:ext>
            </a:extLst>
          </p:cNvPr>
          <p:cNvSpPr txBox="1"/>
          <p:nvPr/>
        </p:nvSpPr>
        <p:spPr>
          <a:xfrm>
            <a:off x="7160659" y="1026540"/>
            <a:ext cx="3468370" cy="707886"/>
          </a:xfrm>
          <a:prstGeom prst="rect">
            <a:avLst/>
          </a:prstGeom>
          <a:noFill/>
        </p:spPr>
        <p:txBody>
          <a:bodyPr wrap="square">
            <a:spAutoFit/>
          </a:bodyPr>
          <a:lstStyle/>
          <a:p>
            <a:pPr marL="0" indent="0">
              <a:buNone/>
            </a:pPr>
            <a:r>
              <a:rPr lang="en-CA" sz="4000" b="1">
                <a:solidFill>
                  <a:srgbClr val="316094"/>
                </a:solidFill>
                <a:cs typeface="Calibri" panose="020F0502020204030204"/>
              </a:rPr>
              <a:t>Amanda’s story</a:t>
            </a:r>
          </a:p>
        </p:txBody>
      </p:sp>
      <p:pic>
        <p:nvPicPr>
          <p:cNvPr id="6" name="Picture 5">
            <a:extLst>
              <a:ext uri="{FF2B5EF4-FFF2-40B4-BE49-F238E27FC236}">
                <a16:creationId xmlns:a16="http://schemas.microsoft.com/office/drawing/2014/main" id="{BF58D0E6-3A23-8B79-7A78-CE23121D2F0E}"/>
              </a:ext>
            </a:extLst>
          </p:cNvPr>
          <p:cNvPicPr/>
          <p:nvPr/>
        </p:nvPicPr>
        <p:blipFill>
          <a:blip r:embed="rId3">
            <a:extLst>
              <a:ext uri="{28A0092B-C50C-407E-A947-70E740481C1C}">
                <a14:useLocalDpi xmlns:a14="http://schemas.microsoft.com/office/drawing/2010/main" val="0"/>
              </a:ext>
            </a:extLst>
          </a:blip>
          <a:stretch>
            <a:fillRect/>
          </a:stretch>
        </p:blipFill>
        <p:spPr>
          <a:xfrm>
            <a:off x="954652" y="1898905"/>
            <a:ext cx="4379913" cy="4425695"/>
          </a:xfrm>
          <a:prstGeom prst="rect">
            <a:avLst/>
          </a:prstGeom>
          <a:noFill/>
          <a:ln>
            <a:noFill/>
          </a:ln>
        </p:spPr>
      </p:pic>
      <p:pic>
        <p:nvPicPr>
          <p:cNvPr id="7" name="Picture 6">
            <a:extLst>
              <a:ext uri="{FF2B5EF4-FFF2-40B4-BE49-F238E27FC236}">
                <a16:creationId xmlns:a16="http://schemas.microsoft.com/office/drawing/2014/main" id="{ED45CB5C-BFA7-7604-1308-91AE9F4BF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991" y="1703183"/>
            <a:ext cx="4269042" cy="4697617"/>
          </a:xfrm>
          <a:prstGeom prst="rect">
            <a:avLst/>
          </a:prstGeom>
        </p:spPr>
      </p:pic>
      <p:sp>
        <p:nvSpPr>
          <p:cNvPr id="8" name="Rectangle 7">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724471"/>
            <a:ext cx="12192000" cy="0"/>
          </a:xfrm>
          <a:prstGeom prst="line">
            <a:avLst/>
          </a:prstGeom>
          <a:ln w="76200" cmpd="sng">
            <a:solidFill>
              <a:srgbClr val="6B1664">
                <a:alpha val="55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889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84A62-8C38-5C88-446F-560F639F70F8}"/>
              </a:ext>
            </a:extLst>
          </p:cNvPr>
          <p:cNvSpPr/>
          <p:nvPr/>
        </p:nvSpPr>
        <p:spPr>
          <a:xfrm rot="16200000">
            <a:off x="-1511181" y="1511176"/>
            <a:ext cx="6857999" cy="3835638"/>
          </a:xfrm>
          <a:prstGeom prst="rect">
            <a:avLst/>
          </a:prstGeom>
          <a:solidFill>
            <a:srgbClr val="AB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8E22"/>
              </a:solidFill>
            </a:endParaRP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F4242F0-9CC0-8E7C-A9B4-5750574BA707}"/>
              </a:ext>
            </a:extLst>
          </p:cNvPr>
          <p:cNvSpPr/>
          <p:nvPr/>
        </p:nvSpPr>
        <p:spPr>
          <a:xfrm>
            <a:off x="325432" y="1168636"/>
            <a:ext cx="3872456" cy="707886"/>
          </a:xfrm>
          <a:prstGeom prst="rect">
            <a:avLst/>
          </a:prstGeom>
          <a:noFill/>
        </p:spPr>
        <p:txBody>
          <a:bodyPr wrap="square" lIns="91440" tIns="45720" rIns="91440" bIns="45720">
            <a:spAutoFit/>
          </a:bodyPr>
          <a:lstStyle/>
          <a:p>
            <a:r>
              <a:rPr lang="en-US" sz="4000" b="1" dirty="0" err="1">
                <a:solidFill>
                  <a:schemeClr val="bg1"/>
                </a:solidFill>
              </a:rPr>
              <a:t>Oluwa’s</a:t>
            </a:r>
            <a:r>
              <a:rPr lang="en-US" sz="4000" b="1" dirty="0">
                <a:solidFill>
                  <a:schemeClr val="bg1"/>
                </a:solidFill>
              </a:rPr>
              <a:t> story</a:t>
            </a:r>
          </a:p>
        </p:txBody>
      </p:sp>
      <p:pic>
        <p:nvPicPr>
          <p:cNvPr id="3" name="Picture 2" descr="Oluwas-sto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0" y="955040"/>
            <a:ext cx="5354827" cy="5089895"/>
          </a:xfrm>
          <a:prstGeom prst="rect">
            <a:avLst/>
          </a:prstGeom>
        </p:spPr>
      </p:pic>
    </p:spTree>
    <p:extLst>
      <p:ext uri="{BB962C8B-B14F-4D97-AF65-F5344CB8AC3E}">
        <p14:creationId xmlns:p14="http://schemas.microsoft.com/office/powerpoint/2010/main" val="105343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F68D4A-7DCB-65F2-DD47-1C11F752FDC8}"/>
              </a:ext>
            </a:extLst>
          </p:cNvPr>
          <p:cNvSpPr txBox="1"/>
          <p:nvPr/>
        </p:nvSpPr>
        <p:spPr>
          <a:xfrm>
            <a:off x="1047750" y="1178960"/>
            <a:ext cx="10304659" cy="707886"/>
          </a:xfrm>
          <a:prstGeom prst="rect">
            <a:avLst/>
          </a:prstGeom>
          <a:noFill/>
        </p:spPr>
        <p:txBody>
          <a:bodyPr wrap="square">
            <a:spAutoFit/>
          </a:bodyPr>
          <a:lstStyle/>
          <a:p>
            <a:pPr>
              <a:spcBef>
                <a:spcPts val="600"/>
              </a:spcBef>
              <a:spcAft>
                <a:spcPts val="600"/>
              </a:spcAft>
            </a:pPr>
            <a:r>
              <a:rPr lang="en-CA" sz="4000" b="1" dirty="0">
                <a:solidFill>
                  <a:srgbClr val="316094"/>
                </a:solidFill>
                <a:effectLst/>
                <a:ea typeface="Times New Roman" panose="02020603050405020304" pitchFamily="18" charset="0"/>
                <a:cs typeface="Calibri" panose="020F0502020204030204" pitchFamily="34" charset="0"/>
              </a:rPr>
              <a:t>When to collaborate? Identify areas</a:t>
            </a:r>
            <a:endParaRPr lang="en-US" sz="4000" b="1" dirty="0">
              <a:solidFill>
                <a:srgbClr val="316094"/>
              </a:solidFill>
              <a:effectLst/>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09E9C882-7556-4B1E-AECA-851CDE71D09B}"/>
              </a:ext>
            </a:extLst>
          </p:cNvPr>
          <p:cNvSpPr txBox="1"/>
          <p:nvPr/>
        </p:nvSpPr>
        <p:spPr>
          <a:xfrm>
            <a:off x="1047750" y="2048192"/>
            <a:ext cx="9061450" cy="2831544"/>
          </a:xfrm>
          <a:prstGeom prst="rect">
            <a:avLst/>
          </a:prstGeom>
          <a:noFill/>
        </p:spPr>
        <p:txBody>
          <a:bodyPr wrap="square">
            <a:spAutoFit/>
          </a:bodyPr>
          <a:lstStyle/>
          <a:p>
            <a:pPr marL="0" indent="0">
              <a:spcAft>
                <a:spcPts val="1200"/>
              </a:spcAft>
              <a:buNone/>
            </a:pPr>
            <a:r>
              <a:rPr lang="en-US" sz="2800" dirty="0" err="1"/>
              <a:t>Oluwa</a:t>
            </a:r>
            <a:r>
              <a:rPr lang="en-US" sz="2800" dirty="0"/>
              <a:t> wants to learn new skills and get a job. To do this, </a:t>
            </a:r>
            <a:br>
              <a:rPr lang="en-US" sz="2800" dirty="0"/>
            </a:br>
            <a:r>
              <a:rPr lang="en-US" sz="2800" dirty="0"/>
              <a:t>she needs to collaborate with others. </a:t>
            </a:r>
            <a:endParaRPr lang="en-CA" sz="2800" dirty="0"/>
          </a:p>
          <a:p>
            <a:pPr marL="0" indent="0">
              <a:buNone/>
            </a:pPr>
            <a:r>
              <a:rPr lang="en-US" sz="2800" dirty="0"/>
              <a:t>What areas should </a:t>
            </a:r>
            <a:r>
              <a:rPr lang="en-US" sz="2800" dirty="0" err="1"/>
              <a:t>Oluwa</a:t>
            </a:r>
            <a:r>
              <a:rPr lang="en-US" sz="2800" dirty="0"/>
              <a:t> work on to improve her ability </a:t>
            </a:r>
            <a:br>
              <a:rPr lang="en-US" sz="2800" dirty="0"/>
            </a:br>
            <a:r>
              <a:rPr lang="en-US" sz="2800" dirty="0"/>
              <a:t>to collaborate? </a:t>
            </a:r>
            <a:endParaRPr lang="en-CA" sz="2800" b="1" dirty="0"/>
          </a:p>
          <a:p>
            <a:pPr marL="0" indent="0">
              <a:buNone/>
            </a:pPr>
            <a:endParaRPr lang="en-CA" sz="2800" b="1" dirty="0"/>
          </a:p>
          <a:p>
            <a:pPr marL="0" indent="0">
              <a:buNone/>
            </a:pPr>
            <a:r>
              <a:rPr lang="en-CA" sz="2800" b="1" dirty="0"/>
              <a:t>Do the task on page 6</a:t>
            </a:r>
          </a:p>
        </p:txBody>
      </p:sp>
      <p:sp>
        <p:nvSpPr>
          <p:cNvPr id="6" name="Rectangle 5">
            <a:extLst>
              <a:ext uri="{FF2B5EF4-FFF2-40B4-BE49-F238E27FC236}">
                <a16:creationId xmlns:a16="http://schemas.microsoft.com/office/drawing/2014/main" id="{28B1479F-C07C-01FB-96A0-C3F841F521FE}"/>
              </a:ext>
            </a:extLst>
          </p:cNvPr>
          <p:cNvSpPr/>
          <p:nvPr/>
        </p:nvSpPr>
        <p:spPr>
          <a:xfrm>
            <a:off x="0" y="6179338"/>
            <a:ext cx="12192000" cy="678662"/>
          </a:xfrm>
          <a:prstGeom prst="rect">
            <a:avLst/>
          </a:prstGeom>
          <a:solidFill>
            <a:srgbClr val="660066"/>
          </a:solidFill>
          <a:ln>
            <a:solidFill>
              <a:srgbClr val="6B1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0" y="724471"/>
            <a:ext cx="12192000" cy="0"/>
          </a:xfrm>
          <a:prstGeom prst="line">
            <a:avLst/>
          </a:prstGeom>
          <a:ln w="76200" cmpd="sng">
            <a:solidFill>
              <a:srgbClr val="660066">
                <a:alpha val="55000"/>
              </a:srgbClr>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323882"/>
            <a:ext cx="2661920" cy="434684"/>
          </a:xfrm>
          <a:prstGeom prst="rect">
            <a:avLst/>
          </a:prstGeom>
          <a:solidFill>
            <a:srgbClr val="AB0033"/>
          </a:solidFill>
          <a:ln>
            <a:noFill/>
          </a:ln>
        </p:spPr>
        <p:style>
          <a:lnRef idx="3">
            <a:schemeClr val="lt1"/>
          </a:lnRef>
          <a:fillRef idx="1">
            <a:schemeClr val="dk1"/>
          </a:fillRef>
          <a:effectRef idx="1">
            <a:schemeClr val="dk1"/>
          </a:effectRef>
          <a:fontRef idx="minor">
            <a:schemeClr val="lt1"/>
          </a:fontRef>
        </p:style>
        <p:txBody>
          <a:bodyPr rtlCol="0" anchor="ctr"/>
          <a:lstStyle/>
          <a:p>
            <a:pPr marL="169863"/>
            <a:r>
              <a:rPr lang="en-US" sz="1600" b="1" dirty="0" err="1">
                <a:solidFill>
                  <a:schemeClr val="bg1"/>
                </a:solidFill>
              </a:rPr>
              <a:t>Oluwa’s</a:t>
            </a:r>
            <a:r>
              <a:rPr lang="en-US" sz="1600" b="1" dirty="0">
                <a:solidFill>
                  <a:schemeClr val="bg1"/>
                </a:solidFill>
              </a:rPr>
              <a:t> story</a:t>
            </a:r>
          </a:p>
        </p:txBody>
      </p:sp>
    </p:spTree>
    <p:extLst>
      <p:ext uri="{BB962C8B-B14F-4D97-AF65-F5344CB8AC3E}">
        <p14:creationId xmlns:p14="http://schemas.microsoft.com/office/powerpoint/2010/main" val="36051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46a6df-154b-404c-8a42-7dc1d7b25b39" xsi:nil="true"/>
    <lcf76f155ced4ddcb4097134ff3c332f xmlns="e0ff7233-e4a0-4a23-942e-b8815643f1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2DD73C7195CB4B9679A0102360115E" ma:contentTypeVersion="13" ma:contentTypeDescription="Create a new document." ma:contentTypeScope="" ma:versionID="deb339d0c658246f4310c448cac8c665">
  <xsd:schema xmlns:xsd="http://www.w3.org/2001/XMLSchema" xmlns:xs="http://www.w3.org/2001/XMLSchema" xmlns:p="http://schemas.microsoft.com/office/2006/metadata/properties" xmlns:ns2="e0ff7233-e4a0-4a23-942e-b8815643f119" xmlns:ns3="8746a6df-154b-404c-8a42-7dc1d7b25b39" targetNamespace="http://schemas.microsoft.com/office/2006/metadata/properties" ma:root="true" ma:fieldsID="4761bf4546cbeecfaaeb1bb314b654cd" ns2:_="" ns3:_="">
    <xsd:import namespace="e0ff7233-e4a0-4a23-942e-b8815643f119"/>
    <xsd:import namespace="8746a6df-154b-404c-8a42-7dc1d7b25b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ff7233-e4a0-4a23-942e-b8815643f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5199c21-43e2-4070-8e53-beaa8ac237b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46a6df-154b-404c-8a42-7dc1d7b25b3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9e40f1-008b-4087-8bfa-795f73d28242}" ma:internalName="TaxCatchAll" ma:showField="CatchAllData" ma:web="8746a6df-154b-404c-8a42-7dc1d7b25b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AB4436-8268-49E0-A13B-D99F4983247A}">
  <ds:schemaRefs>
    <ds:schemaRef ds:uri="http://purl.org/dc/terms/"/>
    <ds:schemaRef ds:uri="http://schemas.openxmlformats.org/package/2006/metadata/core-properties"/>
    <ds:schemaRef ds:uri="http://purl.org/dc/dcmitype/"/>
    <ds:schemaRef ds:uri="8746a6df-154b-404c-8a42-7dc1d7b25b39"/>
    <ds:schemaRef ds:uri="e0ff7233-e4a0-4a23-942e-b8815643f119"/>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384B98C4-D804-4B8E-86F2-0B1C58B85492}">
  <ds:schemaRefs>
    <ds:schemaRef ds:uri="http://schemas.microsoft.com/sharepoint/v3/contenttype/forms"/>
  </ds:schemaRefs>
</ds:datastoreItem>
</file>

<file path=customXml/itemProps3.xml><?xml version="1.0" encoding="utf-8"?>
<ds:datastoreItem xmlns:ds="http://schemas.openxmlformats.org/officeDocument/2006/customXml" ds:itemID="{B2019217-7A56-4273-A9C9-6A3400C53BBE}">
  <ds:schemaRefs>
    <ds:schemaRef ds:uri="8746a6df-154b-404c-8a42-7dc1d7b25b39"/>
    <ds:schemaRef ds:uri="e0ff7233-e4a0-4a23-942e-b8815643f1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2265</TotalTime>
  <Words>8420</Words>
  <Application>Microsoft Office PowerPoint</Application>
  <PresentationFormat>Widescreen</PresentationFormat>
  <Paragraphs>1082</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Yu Gothic Light</vt:lpstr>
      <vt:lpstr>Arial</vt:lpstr>
      <vt:lpstr>Calibri</vt:lpstr>
      <vt:lpstr>Calibri Light</vt:lpstr>
      <vt:lpstr>Century Gothic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Jorgic</dc:creator>
  <cp:lastModifiedBy>Heather Paterson</cp:lastModifiedBy>
  <cp:revision>131</cp:revision>
  <dcterms:created xsi:type="dcterms:W3CDTF">2023-01-11T21:19:47Z</dcterms:created>
  <dcterms:modified xsi:type="dcterms:W3CDTF">2024-06-17T18:40:24Z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0x010100432DD73C7195CB4B9679A0102360115E</vt:lpwstr>
  </property>
  <property fmtid="{D5CDD505-2E9C-101B-9397-08002B2CF9AE}" pid="3" name="MediaServiceImageTags">
    <vt:lpwstr/>
  </property>
</Properties>
</file>