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comments/modernComment_15D_2A5EB16E.xml" ContentType="application/vnd.ms-powerpoint.comments+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58" r:id="rId7"/>
    <p:sldId id="259" r:id="rId8"/>
    <p:sldId id="261" r:id="rId9"/>
    <p:sldId id="264" r:id="rId10"/>
    <p:sldId id="265" r:id="rId11"/>
    <p:sldId id="267" r:id="rId12"/>
    <p:sldId id="268" r:id="rId13"/>
    <p:sldId id="269" r:id="rId14"/>
    <p:sldId id="270" r:id="rId15"/>
    <p:sldId id="271" r:id="rId16"/>
    <p:sldId id="272" r:id="rId17"/>
    <p:sldId id="273" r:id="rId18"/>
    <p:sldId id="274" r:id="rId19"/>
    <p:sldId id="276" r:id="rId20"/>
    <p:sldId id="277" r:id="rId21"/>
    <p:sldId id="339" r:id="rId22"/>
    <p:sldId id="340" r:id="rId23"/>
    <p:sldId id="341" r:id="rId24"/>
    <p:sldId id="342" r:id="rId25"/>
    <p:sldId id="343" r:id="rId26"/>
    <p:sldId id="344" r:id="rId27"/>
    <p:sldId id="345" r:id="rId28"/>
    <p:sldId id="325" r:id="rId29"/>
    <p:sldId id="346" r:id="rId30"/>
    <p:sldId id="347" r:id="rId31"/>
    <p:sldId id="348" r:id="rId32"/>
    <p:sldId id="351" r:id="rId33"/>
    <p:sldId id="349" r:id="rId34"/>
    <p:sldId id="326" r:id="rId35"/>
    <p:sldId id="350" r:id="rId36"/>
    <p:sldId id="315" r:id="rId37"/>
    <p:sldId id="319" r:id="rId38"/>
    <p:sldId id="322"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4">
          <p15:clr>
            <a:srgbClr val="A4A3A4"/>
          </p15:clr>
        </p15:guide>
        <p15:guide id="2" pos="6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D3001-7022-7C61-6637-2CE2559DD278}" name="Trudy Kennell" initials="TK" userId="60226b6baa546a7a" providerId="Windows Live"/>
  <p188:author id="{980D9D55-DDDF-30AD-A496-7549C5617988}" name="Heather Paterson" initials="HP" userId="S::heatherp@ptp.ca::33bbc818-99da-46c7-b386-7d63c9c6ffe2" providerId="AD"/>
  <p188:author id="{D9DC2D73-443B-E5AB-0B95-14A5DDAA2500}" name="Tamara Jorgic" initials="TJ" userId="S::tamara@awes.ca::477189fc-ea64-4397-b69e-e5cc815b2749" providerId="AD"/>
  <p188:author id="{B35207D9-0F65-7A30-090B-94B057BCC1AF}" name="Arpine Petrosyan" initials="AP" userId="S::arpine@awes.ca::4ef9d0bf-d300-45ff-8e11-6742411177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E22"/>
    <a:srgbClr val="F18A00"/>
    <a:srgbClr val="316094"/>
    <a:srgbClr val="AB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645" autoAdjust="0"/>
  </p:normalViewPr>
  <p:slideViewPr>
    <p:cSldViewPr snapToGrid="0">
      <p:cViewPr varScale="1">
        <p:scale>
          <a:sx n="65" d="100"/>
          <a:sy n="65" d="100"/>
        </p:scale>
        <p:origin x="2316" y="78"/>
      </p:cViewPr>
      <p:guideLst>
        <p:guide orient="horz" pos="1074"/>
        <p:guide pos="6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Paterson" userId="33bbc818-99da-46c7-b386-7d63c9c6ffe2" providerId="ADAL" clId="{28582CEC-58D5-4827-87D8-ED6FCCA3C16D}"/>
    <pc:docChg chg="modSld sldOrd">
      <pc:chgData name="Heather Paterson" userId="33bbc818-99da-46c7-b386-7d63c9c6ffe2" providerId="ADAL" clId="{28582CEC-58D5-4827-87D8-ED6FCCA3C16D}" dt="2024-06-18T16:39:58.511" v="105" actId="20577"/>
      <pc:docMkLst>
        <pc:docMk/>
      </pc:docMkLst>
      <pc:sldChg chg="modNotesTx">
        <pc:chgData name="Heather Paterson" userId="33bbc818-99da-46c7-b386-7d63c9c6ffe2" providerId="ADAL" clId="{28582CEC-58D5-4827-87D8-ED6FCCA3C16D}" dt="2024-06-18T16:24:12.414" v="1" actId="20577"/>
        <pc:sldMkLst>
          <pc:docMk/>
          <pc:sldMk cId="98768218" sldId="265"/>
        </pc:sldMkLst>
      </pc:sldChg>
      <pc:sldChg chg="modSp mod">
        <pc:chgData name="Heather Paterson" userId="33bbc818-99da-46c7-b386-7d63c9c6ffe2" providerId="ADAL" clId="{28582CEC-58D5-4827-87D8-ED6FCCA3C16D}" dt="2024-06-18T16:32:32.095" v="36" actId="20577"/>
        <pc:sldMkLst>
          <pc:docMk/>
          <pc:sldMk cId="3605198589" sldId="268"/>
        </pc:sldMkLst>
        <pc:spChg chg="mod">
          <ac:chgData name="Heather Paterson" userId="33bbc818-99da-46c7-b386-7d63c9c6ffe2" providerId="ADAL" clId="{28582CEC-58D5-4827-87D8-ED6FCCA3C16D}" dt="2024-06-18T16:32:32.095" v="36" actId="20577"/>
          <ac:spMkLst>
            <pc:docMk/>
            <pc:sldMk cId="3605198589" sldId="268"/>
            <ac:spMk id="12" creationId="{09E9C882-7556-4B1E-AECA-851CDE71D09B}"/>
          </ac:spMkLst>
        </pc:spChg>
      </pc:sldChg>
      <pc:sldChg chg="ord">
        <pc:chgData name="Heather Paterson" userId="33bbc818-99da-46c7-b386-7d63c9c6ffe2" providerId="ADAL" clId="{28582CEC-58D5-4827-87D8-ED6FCCA3C16D}" dt="2024-06-18T16:25:31.283" v="3"/>
        <pc:sldMkLst>
          <pc:docMk/>
          <pc:sldMk cId="3947715267" sldId="269"/>
        </pc:sldMkLst>
      </pc:sldChg>
      <pc:sldChg chg="modSp mod">
        <pc:chgData name="Heather Paterson" userId="33bbc818-99da-46c7-b386-7d63c9c6ffe2" providerId="ADAL" clId="{28582CEC-58D5-4827-87D8-ED6FCCA3C16D}" dt="2024-06-18T16:32:39.783" v="37" actId="20577"/>
        <pc:sldMkLst>
          <pc:docMk/>
          <pc:sldMk cId="2402063333" sldId="270"/>
        </pc:sldMkLst>
        <pc:spChg chg="mod">
          <ac:chgData name="Heather Paterson" userId="33bbc818-99da-46c7-b386-7d63c9c6ffe2" providerId="ADAL" clId="{28582CEC-58D5-4827-87D8-ED6FCCA3C16D}" dt="2024-06-18T16:32:39.783" v="37" actId="20577"/>
          <ac:spMkLst>
            <pc:docMk/>
            <pc:sldMk cId="2402063333" sldId="270"/>
            <ac:spMk id="12" creationId="{09E9C882-7556-4B1E-AECA-851CDE71D09B}"/>
          </ac:spMkLst>
        </pc:spChg>
      </pc:sldChg>
      <pc:sldChg chg="modSp mod">
        <pc:chgData name="Heather Paterson" userId="33bbc818-99da-46c7-b386-7d63c9c6ffe2" providerId="ADAL" clId="{28582CEC-58D5-4827-87D8-ED6FCCA3C16D}" dt="2024-06-18T16:32:47.623" v="38" actId="20577"/>
        <pc:sldMkLst>
          <pc:docMk/>
          <pc:sldMk cId="1151294256" sldId="273"/>
        </pc:sldMkLst>
        <pc:spChg chg="mod">
          <ac:chgData name="Heather Paterson" userId="33bbc818-99da-46c7-b386-7d63c9c6ffe2" providerId="ADAL" clId="{28582CEC-58D5-4827-87D8-ED6FCCA3C16D}" dt="2024-06-18T16:32:47.623" v="38" actId="20577"/>
          <ac:spMkLst>
            <pc:docMk/>
            <pc:sldMk cId="1151294256" sldId="273"/>
            <ac:spMk id="3" creationId="{FB166E68-8D1A-AFB2-6AC9-14C7BEA82C77}"/>
          </ac:spMkLst>
        </pc:spChg>
      </pc:sldChg>
      <pc:sldChg chg="modNotesTx">
        <pc:chgData name="Heather Paterson" userId="33bbc818-99da-46c7-b386-7d63c9c6ffe2" providerId="ADAL" clId="{28582CEC-58D5-4827-87D8-ED6FCCA3C16D}" dt="2024-06-18T16:28:35.439" v="8" actId="20577"/>
        <pc:sldMkLst>
          <pc:docMk/>
          <pc:sldMk cId="2005820643" sldId="276"/>
        </pc:sldMkLst>
      </pc:sldChg>
      <pc:sldChg chg="modSp mod modNotesTx">
        <pc:chgData name="Heather Paterson" userId="33bbc818-99da-46c7-b386-7d63c9c6ffe2" providerId="ADAL" clId="{28582CEC-58D5-4827-87D8-ED6FCCA3C16D}" dt="2024-06-18T16:39:58.511" v="105" actId="20577"/>
        <pc:sldMkLst>
          <pc:docMk/>
          <pc:sldMk cId="3040635909" sldId="319"/>
        </pc:sldMkLst>
        <pc:spChg chg="mod">
          <ac:chgData name="Heather Paterson" userId="33bbc818-99da-46c7-b386-7d63c9c6ffe2" providerId="ADAL" clId="{28582CEC-58D5-4827-87D8-ED6FCCA3C16D}" dt="2024-06-18T16:39:32.160" v="94" actId="20577"/>
          <ac:spMkLst>
            <pc:docMk/>
            <pc:sldMk cId="3040635909" sldId="319"/>
            <ac:spMk id="11" creationId="{6348219E-32B7-6651-7082-E1C0AE630C95}"/>
          </ac:spMkLst>
        </pc:spChg>
      </pc:sldChg>
      <pc:sldChg chg="modSp mod modNotesTx">
        <pc:chgData name="Heather Paterson" userId="33bbc818-99da-46c7-b386-7d63c9c6ffe2" providerId="ADAL" clId="{28582CEC-58D5-4827-87D8-ED6FCCA3C16D}" dt="2024-06-18T16:34:22.871" v="54" actId="20577"/>
        <pc:sldMkLst>
          <pc:docMk/>
          <pc:sldMk cId="1531857167" sldId="325"/>
        </pc:sldMkLst>
        <pc:spChg chg="mod">
          <ac:chgData name="Heather Paterson" userId="33bbc818-99da-46c7-b386-7d63c9c6ffe2" providerId="ADAL" clId="{28582CEC-58D5-4827-87D8-ED6FCCA3C16D}" dt="2024-06-18T16:34:11.068" v="51" actId="14100"/>
          <ac:spMkLst>
            <pc:docMk/>
            <pc:sldMk cId="1531857167" sldId="325"/>
            <ac:spMk id="9" creationId="{8FD7FC5C-7B0A-6AB6-9379-AD66F25C8CD8}"/>
          </ac:spMkLst>
        </pc:spChg>
      </pc:sldChg>
      <pc:sldChg chg="modSp mod">
        <pc:chgData name="Heather Paterson" userId="33bbc818-99da-46c7-b386-7d63c9c6ffe2" providerId="ADAL" clId="{28582CEC-58D5-4827-87D8-ED6FCCA3C16D}" dt="2024-06-18T16:29:26.416" v="23" actId="6549"/>
        <pc:sldMkLst>
          <pc:docMk/>
          <pc:sldMk cId="732834645" sldId="339"/>
        </pc:sldMkLst>
        <pc:spChg chg="mod">
          <ac:chgData name="Heather Paterson" userId="33bbc818-99da-46c7-b386-7d63c9c6ffe2" providerId="ADAL" clId="{28582CEC-58D5-4827-87D8-ED6FCCA3C16D}" dt="2024-06-18T16:29:26.416" v="23" actId="6549"/>
          <ac:spMkLst>
            <pc:docMk/>
            <pc:sldMk cId="732834645" sldId="339"/>
            <ac:spMk id="3" creationId="{72AB0A0F-FF80-2B52-E2FD-A82910B56123}"/>
          </ac:spMkLst>
        </pc:spChg>
      </pc:sldChg>
      <pc:sldChg chg="modSp mod">
        <pc:chgData name="Heather Paterson" userId="33bbc818-99da-46c7-b386-7d63c9c6ffe2" providerId="ADAL" clId="{28582CEC-58D5-4827-87D8-ED6FCCA3C16D}" dt="2024-06-18T16:33:05.904" v="40" actId="20577"/>
        <pc:sldMkLst>
          <pc:docMk/>
          <pc:sldMk cId="22300011" sldId="341"/>
        </pc:sldMkLst>
        <pc:spChg chg="mod">
          <ac:chgData name="Heather Paterson" userId="33bbc818-99da-46c7-b386-7d63c9c6ffe2" providerId="ADAL" clId="{28582CEC-58D5-4827-87D8-ED6FCCA3C16D}" dt="2024-06-18T16:33:05.904" v="40" actId="20577"/>
          <ac:spMkLst>
            <pc:docMk/>
            <pc:sldMk cId="22300011" sldId="341"/>
            <ac:spMk id="3" creationId="{72AB0A0F-FF80-2B52-E2FD-A82910B56123}"/>
          </ac:spMkLst>
        </pc:spChg>
      </pc:sldChg>
      <pc:sldChg chg="modSp mod">
        <pc:chgData name="Heather Paterson" userId="33bbc818-99da-46c7-b386-7d63c9c6ffe2" providerId="ADAL" clId="{28582CEC-58D5-4827-87D8-ED6FCCA3C16D}" dt="2024-06-18T16:32:08.895" v="35" actId="20577"/>
        <pc:sldMkLst>
          <pc:docMk/>
          <pc:sldMk cId="2376681460" sldId="345"/>
        </pc:sldMkLst>
        <pc:spChg chg="mod">
          <ac:chgData name="Heather Paterson" userId="33bbc818-99da-46c7-b386-7d63c9c6ffe2" providerId="ADAL" clId="{28582CEC-58D5-4827-87D8-ED6FCCA3C16D}" dt="2024-06-18T16:32:08.895" v="35" actId="20577"/>
          <ac:spMkLst>
            <pc:docMk/>
            <pc:sldMk cId="2376681460" sldId="345"/>
            <ac:spMk id="11" creationId="{F1F41081-139E-1656-CA87-6327D10EA6DF}"/>
          </ac:spMkLst>
        </pc:spChg>
      </pc:sldChg>
      <pc:sldChg chg="modNotesTx">
        <pc:chgData name="Heather Paterson" userId="33bbc818-99da-46c7-b386-7d63c9c6ffe2" providerId="ADAL" clId="{28582CEC-58D5-4827-87D8-ED6FCCA3C16D}" dt="2024-06-18T16:36:28.717" v="63" actId="20577"/>
        <pc:sldMkLst>
          <pc:docMk/>
          <pc:sldMk cId="3331262636" sldId="348"/>
        </pc:sldMkLst>
      </pc:sldChg>
      <pc:sldChg chg="modSp mod modNotesTx">
        <pc:chgData name="Heather Paterson" userId="33bbc818-99da-46c7-b386-7d63c9c6ffe2" providerId="ADAL" clId="{28582CEC-58D5-4827-87D8-ED6FCCA3C16D}" dt="2024-06-18T16:38:11.680" v="86" actId="20577"/>
        <pc:sldMkLst>
          <pc:docMk/>
          <pc:sldMk cId="710848878" sldId="349"/>
        </pc:sldMkLst>
        <pc:spChg chg="mod">
          <ac:chgData name="Heather Paterson" userId="33bbc818-99da-46c7-b386-7d63c9c6ffe2" providerId="ADAL" clId="{28582CEC-58D5-4827-87D8-ED6FCCA3C16D}" dt="2024-06-18T16:37:44.456" v="76" actId="20577"/>
          <ac:spMkLst>
            <pc:docMk/>
            <pc:sldMk cId="710848878" sldId="349"/>
            <ac:spMk id="11" creationId="{E07557CE-A0A4-2191-44B4-1001434CD780}"/>
          </ac:spMkLst>
        </pc:spChg>
      </pc:sldChg>
      <pc:sldChg chg="modNotesTx">
        <pc:chgData name="Heather Paterson" userId="33bbc818-99da-46c7-b386-7d63c9c6ffe2" providerId="ADAL" clId="{28582CEC-58D5-4827-87D8-ED6FCCA3C16D}" dt="2024-06-18T16:35:21.968" v="61" actId="20577"/>
        <pc:sldMkLst>
          <pc:docMk/>
          <pc:sldMk cId="3412825992" sldId="351"/>
        </pc:sldMkLst>
      </pc:sldChg>
    </pc:docChg>
  </pc:docChgLst>
</pc:chgInfo>
</file>

<file path=ppt/comments/modernComment_15D_2A5EB16E.xml><?xml version="1.0" encoding="utf-8"?>
<p188:cmLst xmlns:a="http://schemas.openxmlformats.org/drawingml/2006/main" xmlns:r="http://schemas.openxmlformats.org/officeDocument/2006/relationships" xmlns:p188="http://schemas.microsoft.com/office/powerpoint/2018/8/main">
  <p188:cm id="{90FA81FC-0AA3-4E50-B36D-3085D8FC9396}" authorId="{6D6D3001-7022-7C61-6637-2CE2559DD278}" created="2023-09-25T19:41:21.643">
    <ac:deMkLst xmlns:ac="http://schemas.microsoft.com/office/drawing/2013/main/command">
      <pc:docMk xmlns:pc="http://schemas.microsoft.com/office/powerpoint/2013/main/command"/>
      <pc:sldMk xmlns:pc="http://schemas.microsoft.com/office/powerpoint/2013/main/command" cId="710848878" sldId="349"/>
      <ac:spMk id="4" creationId="{51974213-F185-CDA0-7E15-090777400CA0}"/>
    </ac:deMkLst>
    <p188:replyLst>
      <p188:reply id="{6B7B5A8A-1A91-45FF-A8CA-A974DFD75530}" authorId="{D9DC2D73-443B-E5AB-0B95-14A5DDAA2500}" created="2023-12-07T22:35:38.029">
        <p188:txBody>
          <a:bodyPr/>
          <a:lstStyle/>
          <a:p>
            <a:r>
              <a:rPr lang="en-CA"/>
              <a:t>revised</a:t>
            </a:r>
          </a:p>
        </p188:txBody>
      </p188:reply>
    </p188:replyLst>
    <p188:txBody>
      <a:bodyPr/>
      <a:lstStyle/>
      <a:p>
        <a:r>
          <a:rPr lang="en-CA"/>
          <a:t>Change to Practise</a:t>
        </a:r>
      </a:p>
    </p188:txBody>
  </p188:cm>
  <p188:cm id="{37EFC3F5-7478-47CF-8304-9CDC8CA0B1E8}" authorId="{6D6D3001-7022-7C61-6637-2CE2559DD278}" created="2023-09-25T20:20:54.538">
    <pc:sldMkLst xmlns:pc="http://schemas.microsoft.com/office/powerpoint/2013/main/command">
      <pc:docMk/>
      <pc:sldMk cId="710848878" sldId="349"/>
    </pc:sldMkLst>
    <p188:replyLst>
      <p188:reply id="{EC01A700-064B-47A6-B8F8-1AEC278752DB}" authorId="{D9DC2D73-443B-E5AB-0B95-14A5DDAA2500}" created="2023-12-07T22:36:56.372">
        <p188:txBody>
          <a:bodyPr/>
          <a:lstStyle/>
          <a:p>
            <a:r>
              <a:rPr lang="en-CA"/>
              <a:t>revised</a:t>
            </a:r>
          </a:p>
        </p188:txBody>
      </p188:reply>
    </p188:replyLst>
    <p188:txBody>
      <a:bodyPr/>
      <a:lstStyle/>
      <a:p>
        <a:r>
          <a:rPr lang="en-CA"/>
          <a:t>In Notes, change page 28 in third line of first paragraph to "page 30". 
Change page 29 in second line under Task to "page 31".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FEE5B-04A4-47F7-A872-742A5B7B4CD9}"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1D258-4312-4579-B35D-5408F216C435}" type="slidenum">
              <a:rPr lang="en-US" smtClean="0"/>
              <a:t>‹#›</a:t>
            </a:fld>
            <a:endParaRPr lang="en-US"/>
          </a:p>
        </p:txBody>
      </p:sp>
    </p:spTree>
    <p:extLst>
      <p:ext uri="{BB962C8B-B14F-4D97-AF65-F5344CB8AC3E}">
        <p14:creationId xmlns:p14="http://schemas.microsoft.com/office/powerpoint/2010/main" val="57033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p>
        </p:txBody>
      </p:sp>
      <p:sp>
        <p:nvSpPr>
          <p:cNvPr id="4" name="Slide Number Placeholder 3"/>
          <p:cNvSpPr>
            <a:spLocks noGrp="1"/>
          </p:cNvSpPr>
          <p:nvPr>
            <p:ph type="sldNum" sz="quarter" idx="5"/>
          </p:nvPr>
        </p:nvSpPr>
        <p:spPr/>
        <p:txBody>
          <a:bodyPr/>
          <a:lstStyle/>
          <a:p>
            <a:fld id="{F7A1D258-4312-4579-B35D-5408F216C435}" type="slidenum">
              <a:rPr lang="en-US" smtClean="0"/>
              <a:t>1</a:t>
            </a:fld>
            <a:endParaRPr lang="en-US"/>
          </a:p>
        </p:txBody>
      </p:sp>
    </p:spTree>
    <p:extLst>
      <p:ext uri="{BB962C8B-B14F-4D97-AF65-F5344CB8AC3E}">
        <p14:creationId xmlns:p14="http://schemas.microsoft.com/office/powerpoint/2010/main" val="31354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a:t>
            </a:r>
          </a:p>
          <a:p>
            <a:endParaRPr lang="en-US"/>
          </a:p>
          <a:p>
            <a:r>
              <a:rPr lang="en-US"/>
              <a:t>Workbook, page 7</a:t>
            </a:r>
          </a:p>
          <a:p>
            <a:endParaRPr lang="en-US"/>
          </a:p>
          <a:p>
            <a:r>
              <a:rPr lang="en-US"/>
              <a:t>Vocabulary: </a:t>
            </a:r>
          </a:p>
          <a:p>
            <a:r>
              <a:rPr lang="en-US"/>
              <a:t>Check to see if learners understand the word “reflect” and what they should be doing when asked to “reflect on” something</a:t>
            </a:r>
          </a:p>
          <a:p>
            <a:endParaRPr lang="en-US"/>
          </a:p>
          <a:p>
            <a:r>
              <a:rPr lang="en-US"/>
              <a:t>Click to show the reflection questions.</a:t>
            </a:r>
          </a:p>
          <a:p>
            <a:endParaRPr lang="en-US"/>
          </a:p>
          <a:p>
            <a:r>
              <a:rPr lang="en-US" b="1"/>
              <a:t>Reflect</a:t>
            </a:r>
          </a:p>
          <a:p>
            <a:r>
              <a:rPr lang="en-US"/>
              <a:t>Ask learners to think about their goals.</a:t>
            </a:r>
          </a:p>
          <a:p>
            <a:r>
              <a:rPr lang="en-US"/>
              <a:t>Click to show reflection questions.</a:t>
            </a:r>
          </a:p>
          <a:p>
            <a:r>
              <a:rPr lang="en-US"/>
              <a:t>Allow the learners 5 minutes to reflect on the questions. Then ask them to work in pairs and discuss their answers.</a:t>
            </a:r>
          </a:p>
          <a:p>
            <a:r>
              <a:rPr lang="en-US"/>
              <a:t>They can use the space in the workbook to write down their answers/ideas.</a:t>
            </a:r>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10</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8</a:t>
            </a:r>
          </a:p>
          <a:p>
            <a:endParaRPr lang="en-US"/>
          </a:p>
          <a:p>
            <a:pPr>
              <a:lnSpc>
                <a:spcPct val="115000"/>
              </a:lnSpc>
              <a:spcAft>
                <a:spcPts val="800"/>
              </a:spcAft>
            </a:pPr>
            <a:r>
              <a:rPr lang="en-CA" b="1"/>
              <a:t>Task</a:t>
            </a:r>
          </a:p>
          <a:p>
            <a:pPr>
              <a:lnSpc>
                <a:spcPct val="115000"/>
              </a:lnSpc>
              <a:spcAft>
                <a:spcPts val="800"/>
              </a:spcAft>
            </a:pPr>
            <a:endParaRPr lang="en-CA" b="1"/>
          </a:p>
          <a:p>
            <a:pPr>
              <a:lnSpc>
                <a:spcPct val="115000"/>
              </a:lnSpc>
              <a:spcAft>
                <a:spcPts val="800"/>
              </a:spcAft>
            </a:pPr>
            <a:r>
              <a:rPr lang="en-CA" b="0"/>
              <a:t>Ask a learner to read the instructions for the task. Then a</a:t>
            </a:r>
            <a:r>
              <a:rPr lang="en-CA"/>
              <a:t>sk them what they need to do, to check if they understood the instructions. </a:t>
            </a:r>
            <a:r>
              <a:rPr lang="en-CA" sz="1200">
                <a:solidFill>
                  <a:srgbClr val="000000"/>
                </a:solidFill>
                <a:effectLst/>
                <a:latin typeface="Calibri" panose="020F0502020204030204" pitchFamily="34" charset="0"/>
                <a:ea typeface="Times New Roman" panose="02020603050405020304" pitchFamily="18" charset="0"/>
              </a:rPr>
              <a:t>Point out the example done.</a:t>
            </a:r>
            <a:endParaRPr lang="en-US" sz="1200">
              <a:solidFill>
                <a:srgbClr val="000000"/>
              </a:solidFill>
              <a:effectLst/>
              <a:latin typeface="Calibri" panose="020F0502020204030204" pitchFamily="34" charset="0"/>
              <a:ea typeface="Times New Roman" panose="02020603050405020304" pitchFamily="18" charset="0"/>
            </a:endParaRPr>
          </a:p>
          <a:p>
            <a:r>
              <a:rPr lang="en-US"/>
              <a:t>Allow the learners 3-5 minutes to complete the task. Ask them to share their answers in pairs or as a class.</a:t>
            </a:r>
          </a:p>
          <a:p>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11</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a:t>
            </a:r>
          </a:p>
          <a:p>
            <a:endParaRPr lang="en-US"/>
          </a:p>
          <a:p>
            <a:r>
              <a:rPr lang="en-US"/>
              <a:t>Workbook, page 8 </a:t>
            </a:r>
          </a:p>
          <a:p>
            <a:endParaRPr lang="en-US"/>
          </a:p>
          <a:p>
            <a:r>
              <a:rPr lang="en-US" b="1"/>
              <a:t>Reflect</a:t>
            </a:r>
          </a:p>
          <a:p>
            <a:endParaRPr lang="en-US" b="0"/>
          </a:p>
          <a:p>
            <a:r>
              <a:rPr lang="en-US" b="0"/>
              <a:t>Click to show the questions of the reflection activity.</a:t>
            </a:r>
          </a:p>
          <a:p>
            <a:r>
              <a:rPr lang="en-US" b="0"/>
              <a:t>Ask the learners to reflect on the questions. Remind them that they have already thought about their goals and the three areas where they need to adapt in previous reflection activity. </a:t>
            </a:r>
          </a:p>
          <a:p>
            <a:r>
              <a:rPr lang="en-US" b="0"/>
              <a:t>Ask learners to now think of the actions they need to take to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Learners can use the space in the workbook to write down their answers/ideas.</a:t>
            </a:r>
          </a:p>
          <a:p>
            <a:r>
              <a:rPr lang="en-US"/>
              <a:t>When they have completed, ask them to discuss their answers in pairs.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12</a:t>
            </a:fld>
            <a:endParaRPr lang="en-US"/>
          </a:p>
        </p:txBody>
      </p:sp>
    </p:spTree>
    <p:extLst>
      <p:ext uri="{BB962C8B-B14F-4D97-AF65-F5344CB8AC3E}">
        <p14:creationId xmlns:p14="http://schemas.microsoft.com/office/powerpoint/2010/main" val="376398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Workbook, page 9</a:t>
            </a:r>
          </a:p>
          <a:p>
            <a:endParaRPr lang="en-US"/>
          </a:p>
          <a:p>
            <a:r>
              <a:rPr lang="en-US"/>
              <a:t>To elicit prior knowledge and understanding, ask the learners:</a:t>
            </a:r>
          </a:p>
          <a:p>
            <a:pPr marL="171450" indent="-171450">
              <a:buFont typeface="Arial" panose="020B0604020202020204" pitchFamily="34" charset="0"/>
              <a:buChar char="•"/>
            </a:pPr>
            <a:r>
              <a:rPr lang="en-US"/>
              <a:t>Why is thriving at work important? Why should you learn how to adapt to thrive at work?</a:t>
            </a:r>
          </a:p>
          <a:p>
            <a:pPr marL="0" indent="0">
              <a:buFont typeface="Arial" panose="020B0604020202020204" pitchFamily="34" charset="0"/>
              <a:buNone/>
            </a:pPr>
            <a:r>
              <a:rPr lang="en-US"/>
              <a:t>Discuss with the whole class or in groups.</a:t>
            </a:r>
          </a:p>
          <a:p>
            <a:pPr marL="0" indent="0">
              <a:buFont typeface="Arial" panose="020B0604020202020204" pitchFamily="34" charset="0"/>
              <a:buNone/>
            </a:pPr>
            <a:endParaRPr lang="en-US"/>
          </a:p>
          <a:p>
            <a:pPr marL="0" indent="0">
              <a:buFont typeface="Arial" panose="020B0604020202020204" pitchFamily="34" charset="0"/>
              <a:buNone/>
            </a:pPr>
            <a:r>
              <a:rPr lang="en-US"/>
              <a:t>Click to show the paragraph.</a:t>
            </a:r>
          </a:p>
          <a:p>
            <a:pPr marL="0" indent="0">
              <a:buFont typeface="Arial" panose="020B0604020202020204" pitchFamily="34" charset="0"/>
              <a:buNone/>
            </a:pPr>
            <a:r>
              <a:rPr lang="en-US"/>
              <a:t>Ask a volunteer to read it out.</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13</a:t>
            </a:fld>
            <a:endParaRPr lang="en-US"/>
          </a:p>
        </p:txBody>
      </p:sp>
    </p:spTree>
    <p:extLst>
      <p:ext uri="{BB962C8B-B14F-4D97-AF65-F5344CB8AC3E}">
        <p14:creationId xmlns:p14="http://schemas.microsoft.com/office/powerpoint/2010/main" val="208843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Workbook, pages 9 and 10</a:t>
            </a:r>
          </a:p>
          <a:p>
            <a:pPr marL="0" indent="0">
              <a:buFontTx/>
              <a:buNone/>
            </a:pPr>
            <a:endParaRPr lang="en-CA"/>
          </a:p>
          <a:p>
            <a:pPr marL="0" indent="0">
              <a:buFontTx/>
              <a:buNone/>
            </a:pPr>
            <a:r>
              <a:rPr lang="en-CA" b="1"/>
              <a:t>Task </a:t>
            </a:r>
          </a:p>
          <a:p>
            <a:pPr marL="0" indent="0">
              <a:buFontTx/>
              <a:buNone/>
            </a:pPr>
            <a:r>
              <a:rPr lang="en-CA" b="0"/>
              <a:t>Ask a learner to read the instructions for the task. Then a</a:t>
            </a:r>
            <a:r>
              <a:rPr lang="en-CA"/>
              <a:t>sk the learners what they need to do, to check if they understood the instructions. Point out the first sentence that has been done as an example. Or give the learners 1 minute to read it to themselves. </a:t>
            </a:r>
          </a:p>
          <a:p>
            <a:pPr marL="0" indent="0">
              <a:buFontTx/>
              <a:buNone/>
            </a:pPr>
            <a:endParaRPr lang="en-CA"/>
          </a:p>
          <a:p>
            <a:pPr marL="0" indent="0">
              <a:buFontTx/>
              <a:buNone/>
            </a:pPr>
            <a:r>
              <a:rPr lang="en-CA"/>
              <a:t>Allow them 5-6 minutes to complete the task. </a:t>
            </a:r>
          </a:p>
          <a:p>
            <a:pPr marL="0" indent="0">
              <a:buFontTx/>
              <a:buNone/>
            </a:pPr>
            <a:endParaRPr lang="en-CA"/>
          </a:p>
          <a:p>
            <a:pPr marL="0" indent="0">
              <a:buFontTx/>
              <a:buNone/>
            </a:pPr>
            <a:r>
              <a:rPr lang="en-CA"/>
              <a:t>When the learners complete the task, ask them to share their ideas as a class or in pairs. </a:t>
            </a:r>
          </a:p>
          <a:p>
            <a:pPr marL="0" indent="0">
              <a:buFontTx/>
              <a:buNone/>
            </a:pPr>
            <a:endParaRPr lang="en-CA"/>
          </a:p>
          <a:p>
            <a:pPr marL="0" indent="0">
              <a:buFontTx/>
              <a:buNone/>
            </a:pPr>
            <a:r>
              <a:rPr lang="en-CA" b="1"/>
              <a:t>Reflect</a:t>
            </a:r>
            <a:endParaRPr lang="en-CA"/>
          </a:p>
          <a:p>
            <a:pPr marL="0" indent="0">
              <a:buFontTx/>
              <a:buNone/>
            </a:pPr>
            <a:endParaRPr lang="en-CA"/>
          </a:p>
          <a:p>
            <a:r>
              <a:rPr lang="en-US"/>
              <a:t>Allow the learners 5 minutes to reflect on the questions on page 10. Then ask them to work in pairs and discuss their answers.</a:t>
            </a:r>
          </a:p>
          <a:p>
            <a:r>
              <a:rPr lang="en-US"/>
              <a:t>They can use space in the workbook to write down their answers/ideas.</a:t>
            </a:r>
          </a:p>
          <a:p>
            <a:pPr marL="0" indent="0">
              <a:buFontTx/>
              <a:buNone/>
            </a:pPr>
            <a:endParaRPr lang="en-CA"/>
          </a:p>
          <a:p>
            <a:pPr marL="0" indent="0">
              <a:buFontTx/>
              <a:buNone/>
            </a:pPr>
            <a:endParaRPr lang="en-CA"/>
          </a:p>
        </p:txBody>
      </p:sp>
      <p:sp>
        <p:nvSpPr>
          <p:cNvPr id="4" name="Slide Number Placeholder 3"/>
          <p:cNvSpPr>
            <a:spLocks noGrp="1"/>
          </p:cNvSpPr>
          <p:nvPr>
            <p:ph type="sldNum" sz="quarter" idx="5"/>
          </p:nvPr>
        </p:nvSpPr>
        <p:spPr/>
        <p:txBody>
          <a:bodyPr/>
          <a:lstStyle/>
          <a:p>
            <a:fld id="{F7A1D258-4312-4579-B35D-5408F216C435}" type="slidenum">
              <a:rPr lang="en-US" smtClean="0"/>
              <a:t>14</a:t>
            </a:fld>
            <a:endParaRPr lang="en-US"/>
          </a:p>
        </p:txBody>
      </p:sp>
    </p:spTree>
    <p:extLst>
      <p:ext uri="{BB962C8B-B14F-4D97-AF65-F5344CB8AC3E}">
        <p14:creationId xmlns:p14="http://schemas.microsoft.com/office/powerpoint/2010/main" val="128411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a:t>
            </a:r>
          </a:p>
          <a:p>
            <a:pPr marL="0" indent="0">
              <a:buFontTx/>
              <a:buNone/>
            </a:pPr>
            <a:endParaRPr lang="en-CA"/>
          </a:p>
          <a:p>
            <a:pPr marL="0" indent="0">
              <a:buFontTx/>
              <a:buNone/>
            </a:pPr>
            <a:r>
              <a:rPr lang="en-CA"/>
              <a:t>Workbook, page 11</a:t>
            </a:r>
          </a:p>
          <a:p>
            <a:pPr marL="0" indent="0">
              <a:buFontTx/>
              <a:buNone/>
            </a:pPr>
            <a:endParaRPr lang="en-CA"/>
          </a:p>
          <a:p>
            <a:pPr marL="0" indent="0">
              <a:buFontTx/>
              <a:buNone/>
            </a:pPr>
            <a:r>
              <a:rPr lang="en-CA"/>
              <a:t>Check your learners’ understanding by asking:</a:t>
            </a:r>
          </a:p>
          <a:p>
            <a:pPr marL="171450" indent="-171450">
              <a:buFontTx/>
              <a:buChar char="-"/>
            </a:pPr>
            <a:r>
              <a:rPr lang="en-CA"/>
              <a:t>What is a strategy?</a:t>
            </a:r>
          </a:p>
          <a:p>
            <a:pPr marL="0" indent="0">
              <a:buFontTx/>
              <a:buNone/>
            </a:pPr>
            <a:r>
              <a:rPr lang="en-CA"/>
              <a:t>If you have done previous units on Adaptability or Collaboration you can use this opportunity to review what learners remember about strategies.</a:t>
            </a:r>
          </a:p>
          <a:p>
            <a:pPr marL="0" indent="0">
              <a:buFontTx/>
              <a:buNone/>
            </a:pPr>
            <a:endParaRPr lang="en-CA"/>
          </a:p>
          <a:p>
            <a:pPr marL="0" indent="0">
              <a:buFontTx/>
              <a:buNone/>
            </a:pPr>
            <a:endParaRPr lang="en-CA" b="1"/>
          </a:p>
          <a:p>
            <a:pPr marL="0" indent="0">
              <a:buFontTx/>
              <a:buNone/>
            </a:pPr>
            <a:r>
              <a:rPr lang="en-CA" b="1"/>
              <a:t>Reflect</a:t>
            </a:r>
          </a:p>
          <a:p>
            <a:pPr marL="0" indent="0">
              <a:buFontTx/>
              <a:buNone/>
            </a:pPr>
            <a:r>
              <a:rPr lang="en-CA" b="0"/>
              <a:t>Allow the learners 5 minutes to reflect on the questions.</a:t>
            </a:r>
          </a:p>
          <a:p>
            <a:pPr marL="0" indent="0">
              <a:buFontTx/>
              <a:buNone/>
            </a:pPr>
            <a:r>
              <a:rPr lang="en-CA" b="0"/>
              <a:t>Remind learners that they can find the answer the first question in Jaspreet’s story on page 5 in their workbooks.</a:t>
            </a:r>
          </a:p>
          <a:p>
            <a:pPr marL="0" indent="0">
              <a:buFontTx/>
              <a:buNone/>
            </a:pPr>
            <a:r>
              <a:rPr lang="en-CA" b="0"/>
              <a:t>Ask the learners to share their thoughts as a class or in pairs. </a:t>
            </a:r>
          </a:p>
          <a:p>
            <a:pPr marL="0" indent="0">
              <a:buFontTx/>
              <a:buNone/>
            </a:pPr>
            <a:r>
              <a:rPr lang="en-CA" b="0"/>
              <a:t>Learners can use space provided in the workbook to write down their ideas.</a:t>
            </a:r>
          </a:p>
          <a:p>
            <a:pPr marL="0" indent="0">
              <a:buFontTx/>
              <a:buNone/>
            </a:pPr>
            <a:endParaRPr lang="en-CA" b="0"/>
          </a:p>
          <a:p>
            <a:pPr marL="0" indent="0">
              <a:buFontTx/>
              <a:buNone/>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15</a:t>
            </a:fld>
            <a:endParaRPr lang="en-US"/>
          </a:p>
        </p:txBody>
      </p:sp>
    </p:spTree>
    <p:extLst>
      <p:ext uri="{BB962C8B-B14F-4D97-AF65-F5344CB8AC3E}">
        <p14:creationId xmlns:p14="http://schemas.microsoft.com/office/powerpoint/2010/main" val="372004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12-35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plan for your career</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b="0" dirty="0"/>
              <a:t>(page 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talk about your goals</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b="0" dirty="0"/>
              <a:t>(page 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cover the cost of training </a:t>
            </a:r>
            <a:r>
              <a:rPr lang="en-CA" sz="1200" dirty="0"/>
              <a:t>(page 26)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fit healthy habits into your schedule (page 32)</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ea typeface="Yu Gothic Light" panose="020B0300000000000000" pitchFamily="34" charset="-128"/>
              </a:rPr>
              <a:t>There are many strategies that can help you adapt more easily. You can choose the ones that work for you. Experts recommend you use different types of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ea typeface="Yu Gothic Light" panose="020B0300000000000000" pitchFamily="34" charset="-128"/>
              </a:rPr>
              <a:t>Ask learners to share some of the strategies to adapt they know or they have used in the past. If the learners did previous units on Adaptability, you can use this as a review and ask them to think back on what they have learned in previous units on Adaptability.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solidFill>
                <a:srgbClr val="000000"/>
              </a:solidFill>
              <a:effectLst/>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ea typeface="Yu Gothic Light" panose="020B0300000000000000" pitchFamily="34" charset="-128"/>
              </a:rPr>
              <a:t>Allow some time for sharing, then click to show the strategies you will be working on in this lesson:</a:t>
            </a:r>
            <a:endParaRPr lang="en-CA" b="0" dirty="0"/>
          </a:p>
          <a:p>
            <a:pPr marL="0" indent="0">
              <a:buFontTx/>
              <a:buNone/>
            </a:pPr>
            <a:r>
              <a:rPr lang="en-CA" b="0" dirty="0"/>
              <a:t>Say: </a:t>
            </a:r>
          </a:p>
          <a:p>
            <a:pPr marL="171450" indent="-171450">
              <a:buFontTx/>
              <a:buChar char="-"/>
            </a:pPr>
            <a:r>
              <a:rPr lang="en-CA" b="0" dirty="0"/>
              <a:t>These are the strategies we will explore and practice in this section:</a:t>
            </a:r>
          </a:p>
          <a:p>
            <a:pPr marL="171450" indent="-171450">
              <a:buFont typeface="Arial" panose="020B0604020202020204" pitchFamily="34" charset="0"/>
              <a:buChar char="•"/>
            </a:pPr>
            <a:r>
              <a:rPr lang="en-CA" b="0" dirty="0"/>
              <a:t>Click to show the first set: </a:t>
            </a:r>
            <a:r>
              <a:rPr lang="en-US" sz="1200" dirty="0"/>
              <a:t>Strategies to plan for your career</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second set: </a:t>
            </a:r>
            <a:r>
              <a:rPr lang="en-US" sz="1200" dirty="0"/>
              <a:t>Strategies to talk about your goals</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third set: </a:t>
            </a:r>
            <a:r>
              <a:rPr lang="en-US" sz="1200" dirty="0"/>
              <a:t>Strategies to cover the cost of training </a:t>
            </a:r>
          </a:p>
          <a:p>
            <a:pPr marL="171450" indent="-171450">
              <a:buFont typeface="Arial" panose="020B0604020202020204" pitchFamily="34" charset="0"/>
              <a:buChar char="•"/>
            </a:pPr>
            <a:r>
              <a:rPr lang="en-US" sz="1200" b="0" dirty="0"/>
              <a:t>Click to show the fourth set: </a:t>
            </a:r>
            <a:r>
              <a:rPr lang="en-US" sz="1200" dirty="0"/>
              <a:t>Strategies to fit healthy habits into your schedule </a:t>
            </a:r>
            <a:endParaRPr lang="en-CA" b="0" dirty="0"/>
          </a:p>
          <a:p>
            <a:pPr marL="0" indent="0">
              <a:buFontTx/>
              <a:buNone/>
            </a:pPr>
            <a:endParaRPr lang="en-CA" b="0" dirty="0"/>
          </a:p>
          <a:p>
            <a:pPr marL="171450" indent="-171450">
              <a:buFontTx/>
              <a:buChar char="-"/>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16</a:t>
            </a:fld>
            <a:endParaRPr lang="en-US"/>
          </a:p>
        </p:txBody>
      </p:sp>
    </p:spTree>
    <p:extLst>
      <p:ext uri="{BB962C8B-B14F-4D97-AF65-F5344CB8AC3E}">
        <p14:creationId xmlns:p14="http://schemas.microsoft.com/office/powerpoint/2010/main" val="146991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r>
              <a:rPr lang="en-CA"/>
              <a:t>Workbook, page 12</a:t>
            </a:r>
          </a:p>
          <a:p>
            <a:pPr marL="0" indent="0">
              <a:buFontTx/>
              <a:buNone/>
            </a:pPr>
            <a:endParaRPr lang="en-CA" b="0"/>
          </a:p>
          <a:p>
            <a:pPr marL="0" indent="0">
              <a:buFontTx/>
              <a:buNone/>
            </a:pPr>
            <a:r>
              <a:rPr lang="en-CA" b="0"/>
              <a:t>Ask different learners to read the strategies on page 12 one by one. Click to show the strategies on the slide one by 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a:t>Alternatively, give the learners 3-5 minutes to read the strategies to themselves. </a:t>
            </a:r>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17</a:t>
            </a:fld>
            <a:endParaRPr lang="en-US"/>
          </a:p>
        </p:txBody>
      </p:sp>
    </p:spTree>
    <p:extLst>
      <p:ext uri="{BB962C8B-B14F-4D97-AF65-F5344CB8AC3E}">
        <p14:creationId xmlns:p14="http://schemas.microsoft.com/office/powerpoint/2010/main" val="102035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 13 - 14</a:t>
            </a:r>
          </a:p>
          <a:p>
            <a:pPr marL="0" indent="0">
              <a:buFontTx/>
              <a:buNone/>
            </a:pPr>
            <a:endParaRPr lang="en-CA" b="0"/>
          </a:p>
          <a:p>
            <a:pPr marL="0" indent="0">
              <a:buFontTx/>
              <a:buNone/>
            </a:pPr>
            <a:r>
              <a:rPr lang="en-CA" b="0"/>
              <a:t>Give learners time to read the information in the two text boxes in the workbook. </a:t>
            </a:r>
          </a:p>
          <a:p>
            <a:pPr marL="0" indent="0">
              <a:buFontTx/>
              <a:buNone/>
            </a:pPr>
            <a:r>
              <a:rPr lang="en-CA" b="0"/>
              <a:t>Discuss the vocabulary if needed to make sure learners understand the terms:</a:t>
            </a:r>
          </a:p>
          <a:p>
            <a:pPr marL="0" indent="0">
              <a:buFontTx/>
              <a:buNone/>
            </a:pPr>
            <a:r>
              <a:rPr lang="en-CA" b="0"/>
              <a:t>Skills, qualifications, transferrable skills, abilities, experience</a:t>
            </a:r>
          </a:p>
          <a:p>
            <a:pPr marL="0" indent="0">
              <a:buFontTx/>
              <a:buNone/>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Ask learners to answer questions 1 and 2 in their workbooks (pages 13 and 14).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a:t>Discuss  as a class what skills and qualifications Jaspreet has. </a:t>
            </a:r>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18</a:t>
            </a:fld>
            <a:endParaRPr lang="en-US"/>
          </a:p>
        </p:txBody>
      </p:sp>
    </p:spTree>
    <p:extLst>
      <p:ext uri="{BB962C8B-B14F-4D97-AF65-F5344CB8AC3E}">
        <p14:creationId xmlns:p14="http://schemas.microsoft.com/office/powerpoint/2010/main" val="861666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endParaRPr lang="en-CA"/>
          </a:p>
          <a:p>
            <a:pPr marL="0" indent="0">
              <a:buFontTx/>
              <a:buNone/>
            </a:pPr>
            <a:r>
              <a:rPr lang="en-CA"/>
              <a:t>Workbook, page 14</a:t>
            </a:r>
          </a:p>
          <a:p>
            <a:pPr marL="0" indent="0">
              <a:buFontTx/>
              <a:buNone/>
            </a:pPr>
            <a:endParaRPr lang="en-CA" b="0"/>
          </a:p>
          <a:p>
            <a:pPr marL="0" indent="0">
              <a:buFontTx/>
              <a:buNone/>
            </a:pPr>
            <a:r>
              <a:rPr lang="en-CA" b="0"/>
              <a:t>Say:</a:t>
            </a:r>
          </a:p>
          <a:p>
            <a:pPr marL="171450" indent="-171450">
              <a:buFontTx/>
              <a:buChar char="-"/>
            </a:pPr>
            <a:r>
              <a:rPr lang="en-CA" b="0"/>
              <a:t>When thinking about choosing a training program to improve your skills and get qualifications so that you can thrive at work, pay attention to these three areas: time, cost, and format and schedule.</a:t>
            </a:r>
          </a:p>
          <a:p>
            <a:pPr marL="171450" indent="-171450">
              <a:buFontTx/>
              <a:buChar char="-"/>
            </a:pPr>
            <a:endParaRPr lang="en-CA" b="0"/>
          </a:p>
          <a:p>
            <a:pPr marL="0" indent="0">
              <a:buFontTx/>
              <a:buNone/>
            </a:pPr>
            <a:r>
              <a:rPr lang="en-CA" b="0"/>
              <a:t>Ask learners what type of questions they should be asking when it comes to “time” .</a:t>
            </a:r>
          </a:p>
          <a:p>
            <a:pPr marL="0" indent="0">
              <a:buFontTx/>
              <a:buNone/>
            </a:pPr>
            <a:r>
              <a:rPr lang="en-CA" b="0"/>
              <a:t>Allow a few minutes for the whole class discussion.</a:t>
            </a:r>
          </a:p>
          <a:p>
            <a:pPr marL="0" indent="0">
              <a:buFontTx/>
              <a:buNone/>
            </a:pPr>
            <a:r>
              <a:rPr lang="en-CA" b="0"/>
              <a:t>Then click to show suggested questions.</a:t>
            </a:r>
          </a:p>
          <a:p>
            <a:pPr marL="0" indent="0">
              <a:buFontTx/>
              <a:buNone/>
            </a:pPr>
            <a:endParaRPr lang="en-CA" b="0"/>
          </a:p>
          <a:p>
            <a:pPr marL="0" indent="0">
              <a:buFontTx/>
              <a:buNone/>
            </a:pPr>
            <a:r>
              <a:rPr lang="en-CA" b="0"/>
              <a:t>Repeat the same steps for “cost” and “format and schedule”.</a:t>
            </a:r>
          </a:p>
          <a:p>
            <a:pPr marL="0" indent="0">
              <a:buFontTx/>
              <a:buNone/>
            </a:pPr>
            <a:endParaRPr lang="en-CA" b="0"/>
          </a:p>
          <a:p>
            <a:pPr marL="0" indent="0">
              <a:buFontTx/>
              <a:buNone/>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19</a:t>
            </a:fld>
            <a:endParaRPr lang="en-US"/>
          </a:p>
        </p:txBody>
      </p:sp>
    </p:spTree>
    <p:extLst>
      <p:ext uri="{BB962C8B-B14F-4D97-AF65-F5344CB8AC3E}">
        <p14:creationId xmlns:p14="http://schemas.microsoft.com/office/powerpoint/2010/main" val="291651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7A1D258-4312-4579-B35D-5408F216C435}" type="slidenum">
              <a:rPr lang="en-US" smtClean="0"/>
              <a:t>2</a:t>
            </a:fld>
            <a:endParaRPr lang="en-US"/>
          </a:p>
        </p:txBody>
      </p:sp>
    </p:spTree>
    <p:extLst>
      <p:ext uri="{BB962C8B-B14F-4D97-AF65-F5344CB8AC3E}">
        <p14:creationId xmlns:p14="http://schemas.microsoft.com/office/powerpoint/2010/main" val="261412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pages 15 - 18</a:t>
            </a:r>
          </a:p>
          <a:p>
            <a:pPr marL="0" indent="0">
              <a:buFontTx/>
              <a:buNone/>
            </a:pPr>
            <a:endParaRPr lang="en-CA" b="0"/>
          </a:p>
          <a:p>
            <a:pPr marL="0" indent="0">
              <a:buFontTx/>
              <a:buNone/>
            </a:pPr>
            <a:r>
              <a:rPr lang="en-CA" b="1"/>
              <a:t>Task 2</a:t>
            </a:r>
          </a:p>
          <a:p>
            <a:pPr marL="0" indent="0">
              <a:buFontTx/>
              <a:buNone/>
            </a:pPr>
            <a:r>
              <a:rPr lang="en-CA" b="0"/>
              <a:t>Read the instructions for task 2.</a:t>
            </a:r>
          </a:p>
          <a:p>
            <a:pPr marL="0" indent="0">
              <a:buFontTx/>
              <a:buNone/>
            </a:pPr>
            <a:r>
              <a:rPr lang="en-CA" b="0"/>
              <a:t>Ask learners to repeat what they need to do. </a:t>
            </a:r>
          </a:p>
          <a:p>
            <a:pPr marL="0" indent="0">
              <a:buFontTx/>
              <a:buNone/>
            </a:pPr>
            <a:r>
              <a:rPr lang="en-CA" b="0"/>
              <a:t>Answer the first two questions together as a class to make sure everyone understands what to do. </a:t>
            </a:r>
          </a:p>
          <a:p>
            <a:pPr marL="0" indent="0">
              <a:buFont typeface="Arial" panose="020B0604020202020204" pitchFamily="34" charset="0"/>
              <a:buNone/>
            </a:pPr>
            <a:r>
              <a:rPr lang="en-CA" b="0"/>
              <a:t>Point out the numeracy tip: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Yu Gothic Light" panose="020B0300000000000000" pitchFamily="34" charset="-128"/>
              </a:rPr>
              <a:t>To calculate the total, add all the amounts.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Yu Gothic Light" panose="020B0300000000000000" pitchFamily="34" charset="-128"/>
              </a:rPr>
              <a:t>Ask learners to explain what numbers they need to include to be able to provide answer for the “total cost” of each program. </a:t>
            </a:r>
          </a:p>
          <a:p>
            <a:pPr marL="0" indent="0">
              <a:buFontTx/>
              <a:buNone/>
            </a:pPr>
            <a:endParaRPr lang="en-CA" b="0"/>
          </a:p>
          <a:p>
            <a:pPr marL="0" indent="0">
              <a:buFontTx/>
              <a:buNone/>
            </a:pPr>
            <a:r>
              <a:rPr lang="en-CA" b="0"/>
              <a:t>Allow time for learners to do the task.</a:t>
            </a:r>
          </a:p>
          <a:p>
            <a:pPr marL="0" indent="0">
              <a:buFontTx/>
              <a:buNone/>
            </a:pPr>
            <a:r>
              <a:rPr lang="en-CA" b="0"/>
              <a:t>Check answers as a class.</a:t>
            </a:r>
          </a:p>
          <a:p>
            <a:pPr marL="0" indent="0">
              <a:buFontTx/>
              <a:buNone/>
            </a:pPr>
            <a:endParaRPr lang="en-CA" b="0"/>
          </a:p>
          <a:p>
            <a:pPr marL="0" indent="0">
              <a:buFontTx/>
              <a:buNone/>
            </a:pPr>
            <a:r>
              <a:rPr lang="en-CA" b="1"/>
              <a:t>Task 3</a:t>
            </a:r>
          </a:p>
          <a:p>
            <a:pPr marL="0" indent="0">
              <a:buFontTx/>
              <a:buNone/>
            </a:pPr>
            <a:r>
              <a:rPr lang="en-CA" b="0"/>
              <a:t>Note: decision making was practiced in Adaptability Unit 2. If you did this unit in class, remind learners about it. If you have not done it, you can introduce practice/activities from that unit to build skills for decision making.</a:t>
            </a:r>
          </a:p>
          <a:p>
            <a:pPr marL="0" indent="0">
              <a:buFontTx/>
              <a:buNone/>
            </a:pPr>
            <a:endParaRPr lang="en-CA" b="0"/>
          </a:p>
          <a:p>
            <a:pPr marL="0" indent="0">
              <a:buFontTx/>
              <a:buNone/>
            </a:pPr>
            <a:r>
              <a:rPr lang="en-CA" b="0"/>
              <a:t>Ask learners to read the instructions. Ask a volunteer to explain what needs to be done. Make sure learners understand what “advantages” and “disadvantages” mean.</a:t>
            </a:r>
          </a:p>
          <a:p>
            <a:pPr marL="0" indent="0">
              <a:buFontTx/>
              <a:buNone/>
            </a:pPr>
            <a:r>
              <a:rPr lang="en-CA" b="0"/>
              <a:t>Ask learners to work in pairs.</a:t>
            </a:r>
          </a:p>
          <a:p>
            <a:pPr marL="0" indent="0">
              <a:buFontTx/>
              <a:buNone/>
            </a:pPr>
            <a:r>
              <a:rPr lang="en-CA" b="0"/>
              <a:t>Discuss a few answers regarding “Jaspreet’s decision” together as a class. </a:t>
            </a:r>
          </a:p>
          <a:p>
            <a:pPr marL="0" indent="0">
              <a:buFontTx/>
              <a:buNone/>
            </a:pPr>
            <a:r>
              <a:rPr lang="en-CA" b="0"/>
              <a:t>Ask:</a:t>
            </a:r>
          </a:p>
          <a:p>
            <a:pPr marL="171450" indent="-171450">
              <a:buFontTx/>
              <a:buChar char="-"/>
            </a:pPr>
            <a:r>
              <a:rPr lang="en-CA" b="0"/>
              <a:t>Why do you think this is the right course for Jaspreet?</a:t>
            </a:r>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20</a:t>
            </a:fld>
            <a:endParaRPr lang="en-US"/>
          </a:p>
        </p:txBody>
      </p:sp>
    </p:spTree>
    <p:extLst>
      <p:ext uri="{BB962C8B-B14F-4D97-AF65-F5344CB8AC3E}">
        <p14:creationId xmlns:p14="http://schemas.microsoft.com/office/powerpoint/2010/main" val="75374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 18</a:t>
            </a:r>
          </a:p>
          <a:p>
            <a:pPr marL="0" indent="0">
              <a:buFontTx/>
              <a:buNone/>
            </a:pPr>
            <a:endParaRPr lang="en-CA" b="0"/>
          </a:p>
          <a:p>
            <a:pPr marL="0" indent="0">
              <a:buFontTx/>
              <a:buNone/>
            </a:pPr>
            <a:r>
              <a:rPr lang="en-CA" b="0"/>
              <a:t>Ask learners to think again about their goals and to answer the questions.</a:t>
            </a:r>
          </a:p>
          <a:p>
            <a:pPr marL="0" indent="0">
              <a:buFontTx/>
              <a:buNone/>
            </a:pPr>
            <a:r>
              <a:rPr lang="en-CA" b="0"/>
              <a:t>Allow for 3-5 minutes for the task.</a:t>
            </a:r>
          </a:p>
          <a:p>
            <a:pPr marL="0" indent="0">
              <a:buFontTx/>
              <a:buNone/>
            </a:pPr>
            <a:r>
              <a:rPr lang="en-CA" b="0"/>
              <a:t>Ask learners to share their answers in pairs or small groups.</a:t>
            </a:r>
          </a:p>
        </p:txBody>
      </p:sp>
      <p:sp>
        <p:nvSpPr>
          <p:cNvPr id="4" name="Slide Number Placeholder 3"/>
          <p:cNvSpPr>
            <a:spLocks noGrp="1"/>
          </p:cNvSpPr>
          <p:nvPr>
            <p:ph type="sldNum" sz="quarter" idx="5"/>
          </p:nvPr>
        </p:nvSpPr>
        <p:spPr/>
        <p:txBody>
          <a:bodyPr/>
          <a:lstStyle/>
          <a:p>
            <a:fld id="{F7A1D258-4312-4579-B35D-5408F216C435}" type="slidenum">
              <a:rPr lang="en-US" smtClean="0"/>
              <a:t>21</a:t>
            </a:fld>
            <a:endParaRPr lang="en-US"/>
          </a:p>
        </p:txBody>
      </p:sp>
    </p:spTree>
    <p:extLst>
      <p:ext uri="{BB962C8B-B14F-4D97-AF65-F5344CB8AC3E}">
        <p14:creationId xmlns:p14="http://schemas.microsoft.com/office/powerpoint/2010/main" val="126310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endParaRPr lang="en-CA"/>
          </a:p>
          <a:p>
            <a:pPr marL="0" indent="0">
              <a:buFontTx/>
              <a:buNone/>
            </a:pPr>
            <a:r>
              <a:rPr lang="en-CA"/>
              <a:t>Workbook, page 19</a:t>
            </a:r>
          </a:p>
          <a:p>
            <a:pPr marL="0" indent="0">
              <a:buFontTx/>
              <a:buNone/>
            </a:pPr>
            <a:endParaRPr lang="en-CA" b="0"/>
          </a:p>
          <a:p>
            <a:pPr marL="0" indent="0">
              <a:buFontTx/>
              <a:buNone/>
            </a:pPr>
            <a:r>
              <a:rPr lang="en-CA" b="0"/>
              <a:t>Read the questions on the slide:</a:t>
            </a:r>
          </a:p>
          <a:p>
            <a:pPr marL="171450" indent="-171450">
              <a:buFontTx/>
              <a:buChar char="-"/>
            </a:pPr>
            <a:r>
              <a:rPr lang="en-CA" b="0"/>
              <a:t>What is an organizational chart?</a:t>
            </a:r>
          </a:p>
          <a:p>
            <a:pPr marL="0" indent="0">
              <a:buFontTx/>
              <a:buNone/>
            </a:pPr>
            <a:r>
              <a:rPr lang="en-CA" b="0"/>
              <a:t>Allow the class to share their ideas.</a:t>
            </a:r>
          </a:p>
          <a:p>
            <a:pPr marL="0" indent="0">
              <a:buFontTx/>
              <a:buNone/>
            </a:pPr>
            <a:endParaRPr lang="en-CA" b="0"/>
          </a:p>
          <a:p>
            <a:pPr marL="0" indent="0">
              <a:buFontTx/>
              <a:buNone/>
            </a:pPr>
            <a:r>
              <a:rPr lang="en-CA" b="0"/>
              <a:t>Click to show the answer. Read it out loud.</a:t>
            </a:r>
          </a:p>
          <a:p>
            <a:pPr marL="0" indent="0">
              <a:buFontTx/>
              <a:buNone/>
            </a:pPr>
            <a:r>
              <a:rPr lang="en-CA" b="0"/>
              <a:t>Click to show the chart. Say: This is an example of what an organizational chart looks like.</a:t>
            </a:r>
          </a:p>
          <a:p>
            <a:pPr marL="0" indent="0">
              <a:buFontTx/>
              <a:buNone/>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22</a:t>
            </a:fld>
            <a:endParaRPr lang="en-US"/>
          </a:p>
        </p:txBody>
      </p:sp>
    </p:spTree>
    <p:extLst>
      <p:ext uri="{BB962C8B-B14F-4D97-AF65-F5344CB8AC3E}">
        <p14:creationId xmlns:p14="http://schemas.microsoft.com/office/powerpoint/2010/main" val="754185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endParaRPr lang="en-CA"/>
          </a:p>
          <a:p>
            <a:pPr marL="0" indent="0">
              <a:buFontTx/>
              <a:buNone/>
            </a:pPr>
            <a:r>
              <a:rPr lang="en-CA"/>
              <a:t>Workbook, page 20</a:t>
            </a:r>
          </a:p>
          <a:p>
            <a:pPr marL="0" indent="0">
              <a:buFontTx/>
              <a:buNone/>
            </a:pPr>
            <a:endParaRPr lang="en-CA" b="0"/>
          </a:p>
          <a:p>
            <a:pPr marL="0" indent="0">
              <a:buFontTx/>
              <a:buNone/>
            </a:pPr>
            <a:r>
              <a:rPr lang="en-CA" b="0"/>
              <a:t>Ask learners to use the chart in their workbooks to follow along.</a:t>
            </a:r>
          </a:p>
          <a:p>
            <a:pPr marL="0" indent="0">
              <a:buFontTx/>
              <a:buNone/>
            </a:pPr>
            <a:endParaRPr lang="en-CA" b="0"/>
          </a:p>
          <a:p>
            <a:pPr marL="0" indent="0">
              <a:buFontTx/>
              <a:buNone/>
            </a:pPr>
            <a:r>
              <a:rPr lang="en-CA" b="0"/>
              <a:t>Click to show the first sentence. Ask a learner to read it out  loud. Use the chart on the slide </a:t>
            </a:r>
            <a:r>
              <a:rPr lang="en-CA" b="0">
                <a:highlight>
                  <a:srgbClr val="00FFFF"/>
                </a:highlight>
              </a:rPr>
              <a:t>and</a:t>
            </a:r>
            <a:r>
              <a:rPr lang="en-CA" b="0"/>
              <a:t> point to the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Click to show the second sentence. Ask a learner to read it out  loud. Use the chart on the slide </a:t>
            </a:r>
            <a:r>
              <a:rPr lang="en-CA" b="0">
                <a:highlight>
                  <a:srgbClr val="00FFFF"/>
                </a:highlight>
              </a:rPr>
              <a:t>and</a:t>
            </a:r>
            <a:r>
              <a:rPr lang="en-CA" b="0"/>
              <a:t> point to the top box. Tell the learners who the head of the organization is in this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Click to show the third sentence. Ask a learner to read it out  loud. Use the chart on the slide </a:t>
            </a:r>
            <a:r>
              <a:rPr lang="en-CA" b="0">
                <a:highlight>
                  <a:srgbClr val="00FFFF"/>
                </a:highlight>
              </a:rPr>
              <a:t>and</a:t>
            </a:r>
            <a:r>
              <a:rPr lang="en-CA" b="0"/>
              <a:t> point to the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Click to show the fourth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Discuss vocabulary:</a:t>
            </a:r>
          </a:p>
          <a:p>
            <a:pPr>
              <a:lnSpc>
                <a:spcPct val="115000"/>
              </a:lnSpc>
              <a:spcAft>
                <a:spcPts val="800"/>
              </a:spcAft>
            </a:pPr>
            <a:endParaRPr lang="en-CA" sz="1800" b="1">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b="1">
                <a:solidFill>
                  <a:srgbClr val="000000"/>
                </a:solidFill>
                <a:effectLst/>
                <a:latin typeface="Calibri" panose="020F0502020204030204" pitchFamily="34" charset="0"/>
                <a:ea typeface="Yu Gothic Light" panose="020B0300000000000000" pitchFamily="34" charset="-128"/>
              </a:rPr>
              <a:t>Report to:</a:t>
            </a:r>
            <a:r>
              <a:rPr lang="en-CA" sz="1200">
                <a:solidFill>
                  <a:srgbClr val="000000"/>
                </a:solidFill>
                <a:effectLst/>
                <a:latin typeface="Calibri" panose="020F0502020204030204" pitchFamily="34" charset="0"/>
                <a:ea typeface="Yu Gothic Light" panose="020B0300000000000000" pitchFamily="34" charset="-128"/>
              </a:rPr>
              <a:t> work under someone’s supervision </a:t>
            </a:r>
            <a:endParaRPr lang="en-US" sz="120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a:solidFill>
                  <a:srgbClr val="000000"/>
                </a:solidFill>
                <a:effectLst/>
                <a:latin typeface="Calibri" panose="020F0502020204030204" pitchFamily="34" charset="0"/>
                <a:ea typeface="Yu Gothic Light" panose="020B0300000000000000" pitchFamily="34" charset="-128"/>
              </a:rPr>
              <a:t>You report to your manager or supervisor, and they oversee your work. </a:t>
            </a:r>
            <a:endParaRPr lang="en-US" sz="120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a:p>
          <a:p>
            <a:pPr marL="0" indent="0">
              <a:buFontTx/>
              <a:buNone/>
            </a:pPr>
            <a:r>
              <a:rPr lang="en-CA" b="0"/>
              <a:t>Ask a few questions about who supervises who and who reports to whom to see if the learners understand the layout and the relationships in the chart.</a:t>
            </a:r>
          </a:p>
          <a:p>
            <a:pPr marL="0" indent="0">
              <a:buFontTx/>
              <a:buNone/>
            </a:pPr>
            <a:endParaRPr lang="en-CA" b="0"/>
          </a:p>
          <a:p>
            <a:pPr marL="0" indent="0">
              <a:buFontTx/>
              <a:buNone/>
            </a:pPr>
            <a:r>
              <a:rPr lang="en-CA" b="0"/>
              <a:t>Ask learners to do the task on page 20.</a:t>
            </a:r>
          </a:p>
          <a:p>
            <a:pPr marL="0" indent="0">
              <a:buFontTx/>
              <a:buNone/>
            </a:pPr>
            <a:endParaRPr lang="en-CA" b="0"/>
          </a:p>
          <a:p>
            <a:pPr marL="0" indent="0">
              <a:buFontTx/>
              <a:buNone/>
            </a:pPr>
            <a:r>
              <a:rPr lang="en-CA" b="0"/>
              <a:t>Check the answers together with the whole class.</a:t>
            </a:r>
          </a:p>
        </p:txBody>
      </p:sp>
      <p:sp>
        <p:nvSpPr>
          <p:cNvPr id="4" name="Slide Number Placeholder 3"/>
          <p:cNvSpPr>
            <a:spLocks noGrp="1"/>
          </p:cNvSpPr>
          <p:nvPr>
            <p:ph type="sldNum" sz="quarter" idx="5"/>
          </p:nvPr>
        </p:nvSpPr>
        <p:spPr/>
        <p:txBody>
          <a:bodyPr/>
          <a:lstStyle/>
          <a:p>
            <a:fld id="{F7A1D258-4312-4579-B35D-5408F216C435}" type="slidenum">
              <a:rPr lang="en-US" smtClean="0"/>
              <a:t>23</a:t>
            </a:fld>
            <a:endParaRPr lang="en-US"/>
          </a:p>
        </p:txBody>
      </p:sp>
    </p:spTree>
    <p:extLst>
      <p:ext uri="{BB962C8B-B14F-4D97-AF65-F5344CB8AC3E}">
        <p14:creationId xmlns:p14="http://schemas.microsoft.com/office/powerpoint/2010/main" val="3811098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 21</a:t>
            </a:r>
          </a:p>
          <a:p>
            <a:pPr marL="0" indent="0">
              <a:buFontTx/>
              <a:buNone/>
            </a:pPr>
            <a:endParaRPr lang="en-CA"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Ask the learners to read the paragraph on page 21 under the heading </a:t>
            </a:r>
            <a:r>
              <a:rPr lang="en-CA" sz="1200" b="0"/>
              <a:t>“</a:t>
            </a:r>
            <a:r>
              <a:rPr lang="en-CA" sz="1200" b="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How can an organizational chart help you with your career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Then tell them to look at the chart and occupations listed and to think about Jaspreet and her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Ask learners to do the task on page 21.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Remind them to use the chart to answer the questions.</a:t>
            </a:r>
            <a:endParaRPr lang="en-US" sz="1200" b="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indent="0">
              <a:buFontTx/>
              <a:buNone/>
            </a:pPr>
            <a:r>
              <a:rPr lang="en-CA" b="0"/>
              <a:t>Discuss the answers as class.</a:t>
            </a:r>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24</a:t>
            </a:fld>
            <a:endParaRPr lang="en-US"/>
          </a:p>
        </p:txBody>
      </p:sp>
    </p:spTree>
    <p:extLst>
      <p:ext uri="{BB962C8B-B14F-4D97-AF65-F5344CB8AC3E}">
        <p14:creationId xmlns:p14="http://schemas.microsoft.com/office/powerpoint/2010/main" val="247037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22-24</a:t>
            </a:r>
          </a:p>
          <a:p>
            <a:pPr marL="0" indent="0">
              <a:buFontTx/>
              <a:buNone/>
            </a:pPr>
            <a:endParaRPr lang="en-CA" b="0" dirty="0"/>
          </a:p>
          <a:p>
            <a:pPr marL="0" indent="0">
              <a:buFontTx/>
              <a:buNone/>
            </a:pPr>
            <a:r>
              <a:rPr lang="en-CA" b="0" dirty="0"/>
              <a:t>Ask different learners to read the strategies on page 23 one by one. Click to show the strategies on the slide one by 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endParaRPr lang="en-CA" b="0" dirty="0"/>
          </a:p>
          <a:p>
            <a:pPr marL="0" indent="0">
              <a:buFontTx/>
              <a:buNone/>
            </a:pPr>
            <a:r>
              <a:rPr lang="en-CA" b="0" dirty="0"/>
              <a:t>Vocabulary:</a:t>
            </a:r>
          </a:p>
          <a:p>
            <a:pPr>
              <a:lnSpc>
                <a:spcPct val="115000"/>
              </a:lnSpc>
              <a:spcAft>
                <a:spcPts val="800"/>
              </a:spcAft>
            </a:pPr>
            <a:r>
              <a:rPr lang="en-CA" sz="1200" b="1" dirty="0">
                <a:solidFill>
                  <a:srgbClr val="000000"/>
                </a:solidFill>
                <a:effectLst/>
                <a:latin typeface="Calibri" panose="020F0502020204030204" pitchFamily="34" charset="0"/>
                <a:ea typeface="Yu Gothic Light" panose="020B0300000000000000" pitchFamily="34" charset="-128"/>
              </a:rPr>
              <a:t>Prioritize tasks: </a:t>
            </a:r>
            <a:r>
              <a:rPr lang="en-CA" sz="1200" dirty="0">
                <a:solidFill>
                  <a:srgbClr val="000000"/>
                </a:solidFill>
                <a:effectLst/>
                <a:latin typeface="Calibri" panose="020F0502020204030204" pitchFamily="34" charset="0"/>
                <a:ea typeface="Yu Gothic Light" panose="020B0300000000000000" pitchFamily="34" charset="-128"/>
              </a:rPr>
              <a:t>understand which tasks are more important and do them first</a:t>
            </a:r>
          </a:p>
          <a:p>
            <a:pPr marL="0" marR="0" lvl="0" indent="0" algn="l" defTabSz="914400" rtl="0" eaLnBrk="1" fontAlgn="auto" latinLnBrk="0" hangingPunct="1">
              <a:lnSpc>
                <a:spcPct val="115000"/>
              </a:lnSpc>
              <a:spcBef>
                <a:spcPts val="0"/>
              </a:spcBef>
              <a:spcAft>
                <a:spcPts val="800"/>
              </a:spcAft>
              <a:buClrTx/>
              <a:buSzTx/>
              <a:buFontTx/>
              <a:buNone/>
              <a:tabLst/>
              <a:defRPr/>
            </a:pPr>
            <a:r>
              <a:rPr lang="en-CA" sz="1200" b="1" dirty="0">
                <a:solidFill>
                  <a:srgbClr val="000000"/>
                </a:solidFill>
                <a:effectLst/>
                <a:latin typeface="Calibri" panose="020F0502020204030204" pitchFamily="34" charset="0"/>
                <a:ea typeface="Yu Gothic Light" panose="020B0300000000000000" pitchFamily="34" charset="-128"/>
              </a:rPr>
              <a:t>Job shadow: </a:t>
            </a:r>
            <a:r>
              <a:rPr lang="en-CA" sz="1200" dirty="0">
                <a:solidFill>
                  <a:srgbClr val="000000"/>
                </a:solidFill>
                <a:effectLst/>
                <a:latin typeface="Calibri" panose="020F0502020204030204" pitchFamily="34" charset="0"/>
                <a:ea typeface="Yu Gothic Light" panose="020B0300000000000000" pitchFamily="34" charset="-128"/>
              </a:rPr>
              <a:t>watch a co-worker do their job and learn from them</a:t>
            </a:r>
          </a:p>
          <a:p>
            <a:pPr marL="171450" indent="-171450">
              <a:buFontTx/>
              <a:buChar char="-"/>
            </a:pPr>
            <a:endParaRPr lang="en-CA" b="0" dirty="0"/>
          </a:p>
          <a:p>
            <a:pPr marL="0" indent="0">
              <a:buFontTx/>
              <a:buNone/>
            </a:pPr>
            <a:r>
              <a:rPr lang="en-CA" b="1" dirty="0"/>
              <a:t>Task 1  </a:t>
            </a:r>
            <a:r>
              <a:rPr lang="en-CA" b="0" dirty="0"/>
              <a:t>(page 23)</a:t>
            </a:r>
          </a:p>
          <a:p>
            <a:pPr marL="0" indent="0">
              <a:buFontTx/>
              <a:buNone/>
            </a:pPr>
            <a:r>
              <a:rPr lang="en-CA" b="0" dirty="0"/>
              <a:t>Do the first example of this task with the class to make sure learners understand what they need to do.</a:t>
            </a:r>
          </a:p>
          <a:p>
            <a:pPr marL="0" indent="0">
              <a:buFontTx/>
              <a:buNone/>
            </a:pPr>
            <a:r>
              <a:rPr lang="en-CA" b="0" dirty="0"/>
              <a:t>Ask learners to write the answers to the mini scenarios in their workbooks.</a:t>
            </a:r>
          </a:p>
          <a:p>
            <a:pPr marL="0" indent="0">
              <a:buFontTx/>
              <a:buNone/>
            </a:pPr>
            <a:r>
              <a:rPr lang="en-CA" b="0" dirty="0"/>
              <a:t>Invite a few volunteers to share their answers with the class.</a:t>
            </a:r>
          </a:p>
          <a:p>
            <a:pPr marL="0" indent="0">
              <a:buFontTx/>
              <a:buNone/>
            </a:pPr>
            <a:endParaRPr lang="en-CA" b="0" dirty="0"/>
          </a:p>
          <a:p>
            <a:pPr marL="0" indent="0">
              <a:buFontTx/>
              <a:buNone/>
            </a:pPr>
            <a:r>
              <a:rPr lang="en-CA" b="1" dirty="0"/>
              <a:t>Task 2 </a:t>
            </a:r>
            <a:r>
              <a:rPr lang="en-CA" b="0" dirty="0"/>
              <a:t>(page 24)</a:t>
            </a:r>
          </a:p>
          <a:p>
            <a:pPr marL="0" indent="0">
              <a:buFontTx/>
              <a:buNone/>
            </a:pPr>
            <a:r>
              <a:rPr lang="en-CA" b="0" dirty="0"/>
              <a:t>Ask learners to read the instructions and do the task.</a:t>
            </a:r>
          </a:p>
          <a:p>
            <a:pPr marL="0" indent="0">
              <a:buFontTx/>
              <a:buNone/>
            </a:pPr>
            <a:r>
              <a:rPr lang="en-CA" b="0" dirty="0"/>
              <a:t>Check answers with the class.</a:t>
            </a:r>
          </a:p>
          <a:p>
            <a:pPr marL="0" indent="0">
              <a:buFontTx/>
              <a:buNone/>
            </a:pPr>
            <a:endParaRPr lang="en-CA" b="0" dirty="0"/>
          </a:p>
          <a:p>
            <a:pPr marL="0" indent="0">
              <a:buFontTx/>
              <a:buNone/>
            </a:pPr>
            <a:r>
              <a:rPr lang="en-CA" b="1" dirty="0"/>
              <a:t>Task 3 </a:t>
            </a:r>
            <a:r>
              <a:rPr lang="en-CA" b="0" dirty="0"/>
              <a:t>(page 24-25)</a:t>
            </a:r>
          </a:p>
          <a:p>
            <a:pPr marL="0" indent="0">
              <a:buFontTx/>
              <a:buNone/>
            </a:pPr>
            <a:r>
              <a:rPr lang="en-CA" b="0" dirty="0"/>
              <a:t>Ask learners to work in pairs, read the mini scenarios and answer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Invite a few volunteers to share with the class.</a:t>
            </a:r>
          </a:p>
          <a:p>
            <a:pPr marL="0" indent="0">
              <a:buFontTx/>
              <a:buNone/>
            </a:pPr>
            <a:endParaRPr lang="en-CA" b="1" dirty="0"/>
          </a:p>
          <a:p>
            <a:pPr marL="0" indent="0">
              <a:buFontTx/>
              <a:buNone/>
            </a:pPr>
            <a:r>
              <a:rPr lang="en-CA" b="1" dirty="0"/>
              <a:t>Reflect </a:t>
            </a:r>
            <a:r>
              <a:rPr lang="en-CA" b="0" dirty="0"/>
              <a:t>(page 25)</a:t>
            </a:r>
          </a:p>
          <a:p>
            <a:pPr marL="0" indent="0">
              <a:buFontTx/>
              <a:buNone/>
            </a:pPr>
            <a:r>
              <a:rPr lang="en-CA" b="0" dirty="0"/>
              <a:t>Ask learners to answer the questions in the reflection activity on page 25.</a:t>
            </a:r>
          </a:p>
          <a:p>
            <a:pPr marL="0" indent="0">
              <a:buFontTx/>
              <a:buNone/>
            </a:pPr>
            <a:r>
              <a:rPr lang="en-CA" b="0" dirty="0"/>
              <a:t>Ask learners to share the answers in pairs or small groups.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25</a:t>
            </a:fld>
            <a:endParaRPr lang="en-US"/>
          </a:p>
        </p:txBody>
      </p:sp>
    </p:spTree>
    <p:extLst>
      <p:ext uri="{BB962C8B-B14F-4D97-AF65-F5344CB8AC3E}">
        <p14:creationId xmlns:p14="http://schemas.microsoft.com/office/powerpoint/2010/main" val="840146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endParaRPr lang="en-CA"/>
          </a:p>
          <a:p>
            <a:pPr marL="0" indent="0">
              <a:buFontTx/>
              <a:buNone/>
            </a:pPr>
            <a:r>
              <a:rPr lang="en-CA"/>
              <a:t>Workbook, page 26</a:t>
            </a:r>
          </a:p>
          <a:p>
            <a:pPr marL="0" indent="0">
              <a:buFontTx/>
              <a:buNone/>
            </a:pPr>
            <a:endParaRPr lang="en-CA" b="0"/>
          </a:p>
          <a:p>
            <a:pPr marL="0" indent="0">
              <a:buFontTx/>
              <a:buNone/>
            </a:pPr>
            <a:r>
              <a:rPr lang="en-CA" b="0"/>
              <a:t>Ask different learners to read the strategies on page 26 one by one. Click to show the strategies on the slide one by 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a:t>Alternatively, give the learners 3-5 minutes to read the strategies to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indent="0">
              <a:buFontTx/>
              <a:buNone/>
            </a:pPr>
            <a:r>
              <a:rPr lang="en-CA" b="0"/>
              <a:t>Click to show the tip:</a:t>
            </a:r>
          </a:p>
          <a:p>
            <a:pPr>
              <a:lnSpc>
                <a:spcPct val="115000"/>
              </a:lnSpc>
              <a:spcAft>
                <a:spcPts val="400"/>
              </a:spcAft>
            </a:pPr>
            <a:endParaRPr lang="en-CA" sz="1800" b="1">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400"/>
              </a:spcAft>
            </a:pPr>
            <a:r>
              <a:rPr lang="en-CA" sz="1200" b="1">
                <a:solidFill>
                  <a:srgbClr val="000000"/>
                </a:solidFill>
                <a:effectLst/>
                <a:latin typeface="Calibri" panose="020F0502020204030204" pitchFamily="34" charset="0"/>
                <a:ea typeface="Yu Gothic Light" panose="020B0300000000000000" pitchFamily="34" charset="-128"/>
              </a:rPr>
              <a:t>Self-care tip</a:t>
            </a:r>
            <a:endParaRPr lang="en-US" sz="120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a:solidFill>
                  <a:srgbClr val="000000"/>
                </a:solidFill>
                <a:effectLst/>
                <a:latin typeface="Calibri" panose="020F0502020204030204" pitchFamily="34" charset="0"/>
                <a:ea typeface="Yu Gothic Light" panose="020B0300000000000000" pitchFamily="34" charset="-128"/>
              </a:rPr>
              <a:t>If you work extra hours, make sure that you still have time to take care of yourself. </a:t>
            </a:r>
            <a:endParaRPr lang="en-US" sz="1200">
              <a:solidFill>
                <a:srgbClr val="000000"/>
              </a:solidFill>
              <a:effectLst/>
              <a:latin typeface="Calibri" panose="020F0502020204030204" pitchFamily="34" charset="0"/>
              <a:ea typeface="Yu Gothic Light" panose="020B0300000000000000" pitchFamily="34" charset="-128"/>
            </a:endParaRPr>
          </a:p>
          <a:p>
            <a:pPr marL="0" indent="0">
              <a:buFontTx/>
              <a:buNone/>
            </a:pPr>
            <a:r>
              <a:rPr lang="en-CA" b="0"/>
              <a:t>Talk with the learners about what this means.</a:t>
            </a:r>
          </a:p>
          <a:p>
            <a:pPr marL="0" indent="0">
              <a:buFontTx/>
              <a:buNone/>
            </a:pPr>
            <a:endParaRPr lang="en-CA" b="0"/>
          </a:p>
          <a:p>
            <a:pPr marL="0" indent="0">
              <a:buFontTx/>
              <a:buNone/>
            </a:pPr>
            <a:r>
              <a:rPr lang="en-CA" b="0"/>
              <a:t>Ask</a:t>
            </a:r>
          </a:p>
          <a:p>
            <a:pPr marL="171450" indent="-171450">
              <a:buFontTx/>
              <a:buChar char="-"/>
            </a:pPr>
            <a:r>
              <a:rPr lang="en-CA" b="0"/>
              <a:t>Which strategy did you already know and use?</a:t>
            </a:r>
          </a:p>
          <a:p>
            <a:pPr marL="171450" indent="-171450">
              <a:buFontTx/>
              <a:buChar char="-"/>
            </a:pPr>
            <a:r>
              <a:rPr lang="en-CA" b="0"/>
              <a:t>Which strategy did you not know about?</a:t>
            </a:r>
          </a:p>
          <a:p>
            <a:pPr marL="171450" indent="-171450">
              <a:buFontTx/>
              <a:buChar char="-"/>
            </a:pPr>
            <a:r>
              <a:rPr lang="en-CA" b="0"/>
              <a:t>Which one will you start using?</a:t>
            </a:r>
          </a:p>
          <a:p>
            <a:pPr marL="171450" indent="-171450">
              <a:buFontTx/>
              <a:buChar char="-"/>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26</a:t>
            </a:fld>
            <a:endParaRPr lang="en-US"/>
          </a:p>
        </p:txBody>
      </p:sp>
    </p:spTree>
    <p:extLst>
      <p:ext uri="{BB962C8B-B14F-4D97-AF65-F5344CB8AC3E}">
        <p14:creationId xmlns:p14="http://schemas.microsoft.com/office/powerpoint/2010/main" val="2906628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 27</a:t>
            </a:r>
          </a:p>
          <a:p>
            <a:pPr marL="0" indent="0">
              <a:buFontTx/>
              <a:buNone/>
            </a:pPr>
            <a:endParaRPr lang="en-CA" b="0"/>
          </a:p>
          <a:p>
            <a:pPr marL="0" indent="0">
              <a:buFontTx/>
              <a:buNone/>
            </a:pPr>
            <a:r>
              <a:rPr lang="en-CA" b="0"/>
              <a:t>Ask learners to read information on page 27.</a:t>
            </a:r>
          </a:p>
          <a:p>
            <a:pPr marL="0" indent="0">
              <a:buFontTx/>
              <a:buNone/>
            </a:pPr>
            <a:r>
              <a:rPr lang="en-CA" b="0"/>
              <a:t>Ask:</a:t>
            </a:r>
          </a:p>
          <a:p>
            <a:pPr marL="171450" indent="-171450">
              <a:buFontTx/>
              <a:buChar char="-"/>
            </a:pPr>
            <a:r>
              <a:rPr lang="en-CA" b="0"/>
              <a:t>How much money did Jaspreet spend when she bought coffee from a coffee shop?</a:t>
            </a:r>
          </a:p>
          <a:p>
            <a:pPr marL="171450" indent="-171450">
              <a:buFontTx/>
              <a:buChar char="-"/>
            </a:pPr>
            <a:r>
              <a:rPr lang="en-CA" b="0"/>
              <a:t>How much money did Jaspreet spend when she made coffee at home?</a:t>
            </a:r>
          </a:p>
          <a:p>
            <a:pPr marL="171450" indent="-171450">
              <a:buFontTx/>
              <a:buChar char="-"/>
            </a:pPr>
            <a:r>
              <a:rPr lang="en-CA" b="0"/>
              <a:t>How much did she save?</a:t>
            </a:r>
          </a:p>
          <a:p>
            <a:pPr marL="171450" indent="-171450">
              <a:buFontTx/>
              <a:buChar char="-"/>
            </a:pPr>
            <a:endParaRPr lang="en-CA" b="0"/>
          </a:p>
          <a:p>
            <a:pPr marL="0" indent="0">
              <a:buFontTx/>
              <a:buNone/>
            </a:pPr>
            <a:r>
              <a:rPr lang="en-CA" b="0"/>
              <a:t>Allow the class to share their answers. Ask them how they know how much she saved.</a:t>
            </a:r>
          </a:p>
          <a:p>
            <a:pPr marL="0" indent="0">
              <a:buFontTx/>
              <a:buNone/>
            </a:pPr>
            <a:r>
              <a:rPr lang="en-CA" b="0"/>
              <a:t>If they say they read it in the workbook, ask them how they would calculate the savings on their own.</a:t>
            </a:r>
          </a:p>
          <a:p>
            <a:pPr marL="0" indent="0">
              <a:buFontTx/>
              <a:buNone/>
            </a:pPr>
            <a:r>
              <a:rPr lang="en-CA" b="0"/>
              <a:t>Point out the numeracy tip. </a:t>
            </a:r>
          </a:p>
          <a:p>
            <a:pPr marL="0" indent="0">
              <a:buFontTx/>
              <a:buNone/>
            </a:pPr>
            <a:endParaRPr lang="en-CA" b="0"/>
          </a:p>
          <a:p>
            <a:pPr>
              <a:lnSpc>
                <a:spcPct val="115000"/>
              </a:lnSpc>
              <a:spcAft>
                <a:spcPts val="400"/>
              </a:spcAft>
            </a:pPr>
            <a:r>
              <a:rPr lang="en-CA" sz="1200" b="1">
                <a:solidFill>
                  <a:srgbClr val="000000"/>
                </a:solidFill>
                <a:effectLst/>
                <a:latin typeface="Calibri" panose="020F0502020204030204" pitchFamily="34" charset="0"/>
                <a:ea typeface="Yu Gothic Light" panose="020B0300000000000000" pitchFamily="34" charset="-128"/>
              </a:rPr>
              <a:t>Numeracy tip</a:t>
            </a:r>
            <a:endParaRPr lang="en-US" sz="120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1200">
                <a:solidFill>
                  <a:srgbClr val="000000"/>
                </a:solidFill>
                <a:effectLst/>
                <a:latin typeface="Calibri" panose="020F0502020204030204" pitchFamily="34" charset="0"/>
                <a:ea typeface="Yu Gothic Light" panose="020B0300000000000000" pitchFamily="34" charset="-128"/>
              </a:rPr>
              <a:t>To calculate the difference, subtract the smaller amount from the bigger. </a:t>
            </a:r>
            <a:endParaRPr lang="en-US" sz="120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a:p>
          <a:p>
            <a:pPr marL="171450" indent="-171450">
              <a:buFontTx/>
              <a:buChar char="-"/>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27</a:t>
            </a:fld>
            <a:endParaRPr lang="en-US"/>
          </a:p>
        </p:txBody>
      </p:sp>
    </p:spTree>
    <p:extLst>
      <p:ext uri="{BB962C8B-B14F-4D97-AF65-F5344CB8AC3E}">
        <p14:creationId xmlns:p14="http://schemas.microsoft.com/office/powerpoint/2010/main" val="2551586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28 </a:t>
            </a:r>
          </a:p>
          <a:p>
            <a:pPr marL="0" indent="0">
              <a:buFontTx/>
              <a:buNone/>
            </a:pPr>
            <a:endParaRPr lang="en-CA" b="0" dirty="0"/>
          </a:p>
          <a:p>
            <a:pPr marL="0" indent="0">
              <a:buFontTx/>
              <a:buNone/>
            </a:pPr>
            <a:r>
              <a:rPr lang="en-CA" b="1" dirty="0"/>
              <a:t>Task </a:t>
            </a:r>
            <a:r>
              <a:rPr lang="en-CA" b="0" dirty="0"/>
              <a:t>(page 28)</a:t>
            </a:r>
          </a:p>
          <a:p>
            <a:pPr marL="0" indent="0">
              <a:buFontTx/>
              <a:buNone/>
            </a:pPr>
            <a:r>
              <a:rPr lang="en-CA" b="0" dirty="0"/>
              <a:t>Ask learners to calculate how much Jaspreet spent on lunch this pay period. </a:t>
            </a:r>
          </a:p>
          <a:p>
            <a:pPr marL="0" indent="0">
              <a:buFontTx/>
              <a:buNone/>
            </a:pPr>
            <a:r>
              <a:rPr lang="en-CA" b="0" dirty="0"/>
              <a:t>Check answers with the whole class. </a:t>
            </a:r>
          </a:p>
          <a:p>
            <a:pPr marL="0" indent="0">
              <a:buFontTx/>
              <a:buNone/>
            </a:pPr>
            <a:endParaRPr lang="en-CA" b="0" dirty="0"/>
          </a:p>
          <a:p>
            <a:pPr marL="0" indent="0">
              <a:buFontTx/>
              <a:buNone/>
            </a:pPr>
            <a:r>
              <a:rPr lang="en-CA" b="0" dirty="0"/>
              <a:t>Ask learners to calculate how much Jaspreet saved on lunch this pay period. </a:t>
            </a:r>
          </a:p>
          <a:p>
            <a:pPr marL="0" indent="0">
              <a:buFontTx/>
              <a:buNone/>
            </a:pPr>
            <a:r>
              <a:rPr lang="en-CA" b="0" dirty="0"/>
              <a:t>Remind them how to calculate the difference if necessary. </a:t>
            </a:r>
          </a:p>
          <a:p>
            <a:pPr marL="0" indent="0">
              <a:buFontTx/>
              <a:buNone/>
            </a:pPr>
            <a:endParaRPr lang="en-CA" b="0" dirty="0"/>
          </a:p>
          <a:p>
            <a:pPr marL="171450" indent="-171450">
              <a:buFontTx/>
              <a:buChar char="-"/>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28</a:t>
            </a:fld>
            <a:endParaRPr lang="en-US"/>
          </a:p>
        </p:txBody>
      </p:sp>
    </p:spTree>
    <p:extLst>
      <p:ext uri="{BB962C8B-B14F-4D97-AF65-F5344CB8AC3E}">
        <p14:creationId xmlns:p14="http://schemas.microsoft.com/office/powerpoint/2010/main" val="912640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 29</a:t>
            </a:r>
          </a:p>
          <a:p>
            <a:pPr marL="0" indent="0">
              <a:buFontTx/>
              <a:buNone/>
            </a:pPr>
            <a:endParaRPr lang="en-CA" b="0" dirty="0"/>
          </a:p>
          <a:p>
            <a:pPr marL="0" indent="0">
              <a:buFontTx/>
              <a:buNone/>
            </a:pPr>
            <a:endParaRPr lang="en-CA" sz="1800" b="0" dirty="0">
              <a:solidFill>
                <a:srgbClr val="000000"/>
              </a:solidFill>
              <a:effectLst/>
              <a:latin typeface="Calibri" panose="020F0502020204030204" pitchFamily="34" charset="0"/>
              <a:ea typeface="Yu Gothic Light" panose="020B0300000000000000" pitchFamily="34" charset="-128"/>
            </a:endParaRPr>
          </a:p>
          <a:p>
            <a:pPr marL="0" indent="0">
              <a:buFontTx/>
              <a:buNone/>
            </a:pPr>
            <a:r>
              <a:rPr lang="en-US" sz="1200" b="1" dirty="0">
                <a:solidFill>
                  <a:srgbClr val="000000"/>
                </a:solidFill>
                <a:effectLst/>
                <a:latin typeface="Calibri" panose="020F0502020204030204" pitchFamily="34" charset="0"/>
                <a:ea typeface="Yu Gothic Light" panose="020B0300000000000000" pitchFamily="34" charset="-128"/>
              </a:rPr>
              <a:t>Reflect </a:t>
            </a:r>
            <a:r>
              <a:rPr lang="en-US" sz="1200" b="0" dirty="0">
                <a:solidFill>
                  <a:srgbClr val="000000"/>
                </a:solidFill>
                <a:effectLst/>
                <a:latin typeface="Calibri" panose="020F0502020204030204" pitchFamily="34" charset="0"/>
                <a:ea typeface="Yu Gothic Light" panose="020B0300000000000000" pitchFamily="34" charset="-128"/>
              </a:rPr>
              <a:t>(page 29)</a:t>
            </a:r>
          </a:p>
          <a:p>
            <a:pPr marL="0" indent="0">
              <a:buFontTx/>
              <a:buNone/>
            </a:pPr>
            <a:r>
              <a:rPr lang="en-CA" b="0" dirty="0"/>
              <a:t>Ask learners to think about their own goals and answer the reflection questions.</a:t>
            </a:r>
          </a:p>
          <a:p>
            <a:pPr marL="0" indent="0">
              <a:buFontTx/>
              <a:buNone/>
            </a:pPr>
            <a:r>
              <a:rPr lang="en-CA" b="0" dirty="0"/>
              <a:t>Ask learners to share their answers in pairs or small groups.</a:t>
            </a:r>
          </a:p>
          <a:p>
            <a:pPr marL="171450" indent="-171450">
              <a:buFontTx/>
              <a:buChar char="-"/>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29</a:t>
            </a:fld>
            <a:endParaRPr lang="en-US"/>
          </a:p>
        </p:txBody>
      </p:sp>
    </p:spTree>
    <p:extLst>
      <p:ext uri="{BB962C8B-B14F-4D97-AF65-F5344CB8AC3E}">
        <p14:creationId xmlns:p14="http://schemas.microsoft.com/office/powerpoint/2010/main" val="229468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has animation. </a:t>
            </a:r>
          </a:p>
          <a:p>
            <a:endParaRPr lang="en-US"/>
          </a:p>
          <a:p>
            <a:r>
              <a:rPr lang="en-US"/>
              <a:t>Workbook, page 2</a:t>
            </a:r>
          </a:p>
          <a:p>
            <a:endParaRPr lang="en-US"/>
          </a:p>
          <a:p>
            <a:r>
              <a:rPr lang="en-US"/>
              <a:t>Determine prior knowledge by asking learners: “What is adaptability?”</a:t>
            </a:r>
          </a:p>
          <a:p>
            <a:r>
              <a:rPr lang="en-US"/>
              <a:t>If you have completed previous units on </a:t>
            </a:r>
            <a:r>
              <a:rPr lang="en-US">
                <a:highlight>
                  <a:srgbClr val="00FFFF"/>
                </a:highlight>
              </a:rPr>
              <a:t>adaptability</a:t>
            </a:r>
            <a:r>
              <a:rPr lang="en-US"/>
              <a:t>, you can use this as review and discuss </a:t>
            </a:r>
            <a:r>
              <a:rPr lang="en-US">
                <a:highlight>
                  <a:srgbClr val="00FFFF"/>
                </a:highlight>
              </a:rPr>
              <a:t>adaptability</a:t>
            </a:r>
            <a:r>
              <a:rPr lang="en-US"/>
              <a:t> in the context of thriving at work.</a:t>
            </a:r>
          </a:p>
          <a:p>
            <a:r>
              <a:rPr lang="en-US"/>
              <a:t>Allow them 2-3 minutes to brainstorm and share ideas as a class. </a:t>
            </a:r>
            <a:endParaRPr lang="en-US">
              <a:highlight>
                <a:srgbClr val="FFFF00"/>
              </a:highlight>
            </a:endParaRPr>
          </a:p>
          <a:p>
            <a:endParaRPr lang="en-US"/>
          </a:p>
          <a:p>
            <a:r>
              <a:rPr lang="en-US"/>
              <a:t>Click to show the definition on the slide.</a:t>
            </a:r>
          </a:p>
          <a:p>
            <a:endParaRPr lang="en-US"/>
          </a:p>
          <a:p>
            <a:r>
              <a:rPr lang="en-US"/>
              <a:t>Let learners know they will be learning about strategies for thriving in the workplace.</a:t>
            </a:r>
          </a:p>
          <a:p>
            <a:endParaRPr lang="en-US"/>
          </a:p>
          <a:p>
            <a:r>
              <a:rPr lang="en-US"/>
              <a:t>Explain vocabulary if needed:</a:t>
            </a:r>
          </a:p>
          <a:p>
            <a:pPr>
              <a:lnSpc>
                <a:spcPct val="115000"/>
              </a:lnSpc>
              <a:spcAft>
                <a:spcPts val="800"/>
              </a:spcAft>
            </a:pPr>
            <a:r>
              <a:rPr lang="en-CA" sz="1200" b="1">
                <a:solidFill>
                  <a:srgbClr val="000000"/>
                </a:solidFill>
                <a:effectLst/>
                <a:latin typeface="Calibri" panose="020F0502020204030204" pitchFamily="34" charset="0"/>
                <a:ea typeface="Yu Gothic Light" panose="020B0300000000000000" pitchFamily="34" charset="-128"/>
              </a:rPr>
              <a:t>Thrive: </a:t>
            </a:r>
            <a:r>
              <a:rPr lang="en-CA" sz="1200">
                <a:solidFill>
                  <a:srgbClr val="000000"/>
                </a:solidFill>
                <a:effectLst/>
                <a:latin typeface="Calibri" panose="020F0502020204030204" pitchFamily="34" charset="0"/>
                <a:ea typeface="Yu Gothic Light" panose="020B0300000000000000" pitchFamily="34" charset="-128"/>
              </a:rPr>
              <a:t>become better, grow, do very well</a:t>
            </a:r>
            <a:endParaRPr lang="en-US" sz="1200">
              <a:solidFill>
                <a:srgbClr val="000000"/>
              </a:solidFill>
              <a:effectLst/>
              <a:latin typeface="Calibri" panose="020F0502020204030204" pitchFamily="34" charset="0"/>
              <a:ea typeface="Yu Gothic Light" panose="020B0300000000000000" pitchFamily="34" charset="-128"/>
            </a:endParaRPr>
          </a:p>
          <a:p>
            <a:r>
              <a:rPr lang="en-CA" sz="1200" b="1">
                <a:solidFill>
                  <a:srgbClr val="000000"/>
                </a:solidFill>
                <a:effectLst/>
                <a:latin typeface="Calibri" panose="020F0502020204030204" pitchFamily="34" charset="0"/>
                <a:ea typeface="Yu Gothic Light" panose="020B0300000000000000" pitchFamily="34" charset="-128"/>
              </a:rPr>
              <a:t>Career:</a:t>
            </a:r>
            <a:r>
              <a:rPr lang="en-CA" sz="1200">
                <a:solidFill>
                  <a:srgbClr val="000000"/>
                </a:solidFill>
                <a:effectLst/>
                <a:latin typeface="Calibri" panose="020F0502020204030204" pitchFamily="34" charset="0"/>
                <a:ea typeface="Yu Gothic Light" panose="020B0300000000000000" pitchFamily="34" charset="-128"/>
              </a:rPr>
              <a:t> the path you follow and progress you make in a specific area of work. It includes your jobs, training, and experience.</a:t>
            </a:r>
            <a:endParaRPr lang="en-US" sz="1200"/>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3</a:t>
            </a:fld>
            <a:endParaRPr lang="en-US"/>
          </a:p>
        </p:txBody>
      </p:sp>
    </p:spTree>
    <p:extLst>
      <p:ext uri="{BB962C8B-B14F-4D97-AF65-F5344CB8AC3E}">
        <p14:creationId xmlns:p14="http://schemas.microsoft.com/office/powerpoint/2010/main" val="109753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30-31</a:t>
            </a:r>
          </a:p>
          <a:p>
            <a:pPr marL="0" indent="0">
              <a:buFontTx/>
              <a:buNone/>
            </a:pPr>
            <a:endParaRPr lang="en-CA" b="0" dirty="0"/>
          </a:p>
          <a:p>
            <a:pPr marL="0" indent="0">
              <a:buFontTx/>
              <a:buNone/>
            </a:pPr>
            <a:r>
              <a:rPr lang="en-CA" b="0" dirty="0"/>
              <a:t>Ask learners what an expense form is and when they would use it.</a:t>
            </a:r>
          </a:p>
          <a:p>
            <a:pPr marL="0" indent="0">
              <a:buFontTx/>
              <a:buNone/>
            </a:pPr>
            <a:r>
              <a:rPr lang="en-CA" b="0" dirty="0"/>
              <a:t>Let them know they can find the answers to that in their workbooks on page 30.</a:t>
            </a:r>
          </a:p>
          <a:p>
            <a:pPr marL="0" indent="0">
              <a:buFontTx/>
              <a:buNone/>
            </a:pPr>
            <a:endParaRPr lang="en-CA" b="0" dirty="0"/>
          </a:p>
          <a:p>
            <a:pPr marL="0" indent="0">
              <a:buFontTx/>
              <a:buNone/>
            </a:pPr>
            <a:r>
              <a:rPr lang="en-CA" b="0" dirty="0"/>
              <a:t>Discuss the layout of the form and the key information that needs to be written on the form.</a:t>
            </a:r>
          </a:p>
          <a:p>
            <a:pPr marL="0" indent="0">
              <a:buFontTx/>
              <a:buNone/>
            </a:pPr>
            <a:r>
              <a:rPr lang="en-CA" b="0" dirty="0"/>
              <a:t>Ask learners to identify on the slide or in their workbooks where each type of information is entered. </a:t>
            </a:r>
          </a:p>
          <a:p>
            <a:pPr marL="0" indent="0">
              <a:buFontTx/>
              <a:buNone/>
            </a:pPr>
            <a:endParaRPr lang="en-CA" b="0" dirty="0"/>
          </a:p>
          <a:p>
            <a:pPr marL="0" indent="0">
              <a:buFontTx/>
              <a:buNone/>
            </a:pPr>
            <a:r>
              <a:rPr lang="en-CA" b="1" dirty="0"/>
              <a:t>Task</a:t>
            </a:r>
            <a:r>
              <a:rPr lang="en-CA" b="0" dirty="0"/>
              <a:t> (page 31)</a:t>
            </a:r>
          </a:p>
          <a:p>
            <a:pPr marL="0" indent="0">
              <a:buFontTx/>
              <a:buNone/>
            </a:pPr>
            <a:r>
              <a:rPr lang="en-CA" b="0" dirty="0"/>
              <a:t>Ask learners to use the information in the short scenario to fill out the form on page 31.</a:t>
            </a:r>
          </a:p>
          <a:p>
            <a:pPr marL="0" indent="0">
              <a:buFontTx/>
              <a:buNone/>
            </a:pPr>
            <a:r>
              <a:rPr lang="en-CA" b="0" dirty="0"/>
              <a:t>Go around the class to monitor the progress and offer help when/if needed.</a:t>
            </a:r>
          </a:p>
          <a:p>
            <a:pPr marL="0" indent="0">
              <a:buFontTx/>
              <a:buNone/>
            </a:pPr>
            <a:r>
              <a:rPr lang="en-CA" b="0" dirty="0"/>
              <a:t>Ask the learners to share their answers in pairs or small groups.</a:t>
            </a: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30</a:t>
            </a:fld>
            <a:endParaRPr lang="en-US"/>
          </a:p>
        </p:txBody>
      </p:sp>
    </p:spTree>
    <p:extLst>
      <p:ext uri="{BB962C8B-B14F-4D97-AF65-F5344CB8AC3E}">
        <p14:creationId xmlns:p14="http://schemas.microsoft.com/office/powerpoint/2010/main" val="2635732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NOTE: This slide has animations.</a:t>
            </a:r>
          </a:p>
          <a:p>
            <a:pPr marL="0" indent="0">
              <a:buFontTx/>
              <a:buNone/>
            </a:pPr>
            <a:endParaRPr lang="en-CA"/>
          </a:p>
          <a:p>
            <a:pPr marL="0" indent="0">
              <a:buFontTx/>
              <a:buNone/>
            </a:pPr>
            <a:r>
              <a:rPr lang="en-CA"/>
              <a:t>Workbook, pages 32 and 33</a:t>
            </a:r>
          </a:p>
          <a:p>
            <a:pPr marL="0" indent="0">
              <a:buFontTx/>
              <a:buNone/>
            </a:pPr>
            <a:endParaRPr lang="en-CA" b="0"/>
          </a:p>
          <a:p>
            <a:pPr marL="0" indent="0">
              <a:buFontTx/>
              <a:buNone/>
            </a:pPr>
            <a:r>
              <a:rPr lang="en-CA" b="0"/>
              <a:t>Ask different learners to read the strategies on page 32 one by one. Click to show the strategies on the slide one by 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a:t>Alternatively, give the learners 3-5 minutes to read the strategies to themselves. </a:t>
            </a:r>
          </a:p>
          <a:p>
            <a:pPr marL="0" indent="0">
              <a:buFontTx/>
              <a:buNone/>
            </a:pPr>
            <a:endParaRPr lang="en-CA" b="0"/>
          </a:p>
          <a:p>
            <a:pPr marL="0" indent="0">
              <a:buFontTx/>
              <a:buNone/>
            </a:pPr>
            <a:r>
              <a:rPr lang="en-CA" b="0"/>
              <a:t>Ask</a:t>
            </a:r>
          </a:p>
          <a:p>
            <a:pPr marL="171450" indent="-171450">
              <a:buFontTx/>
              <a:buChar char="-"/>
            </a:pPr>
            <a:r>
              <a:rPr lang="en-CA" b="0"/>
              <a:t>Which strategy did you already know and use?</a:t>
            </a:r>
          </a:p>
          <a:p>
            <a:pPr marL="171450" indent="-171450">
              <a:buFontTx/>
              <a:buChar char="-"/>
            </a:pPr>
            <a:r>
              <a:rPr lang="en-CA" b="0"/>
              <a:t>Which strategy did you not know about?</a:t>
            </a:r>
          </a:p>
          <a:p>
            <a:pPr marL="0" indent="0">
              <a:buFontTx/>
              <a:buNone/>
            </a:pPr>
            <a:endParaRPr lang="en-CA" b="0"/>
          </a:p>
          <a:p>
            <a:pPr marL="0" indent="0">
              <a:buFontTx/>
              <a:buNone/>
            </a:pPr>
            <a:endParaRPr lang="en-CA" b="1"/>
          </a:p>
          <a:p>
            <a:pPr marL="0" indent="0">
              <a:buFontTx/>
              <a:buNone/>
            </a:pPr>
            <a:r>
              <a:rPr lang="en-CA" b="1"/>
              <a:t>Reflect </a:t>
            </a:r>
            <a:r>
              <a:rPr lang="en-CA" b="0"/>
              <a:t>(page 33)</a:t>
            </a:r>
          </a:p>
          <a:p>
            <a:pPr marL="0" indent="0">
              <a:buFontTx/>
              <a:buNone/>
            </a:pPr>
            <a:r>
              <a:rPr lang="en-CA" b="0"/>
              <a:t>Ask learners to answer the questions in the reflection activity on page 33.</a:t>
            </a:r>
          </a:p>
          <a:p>
            <a:pPr marL="0" indent="0">
              <a:buFontTx/>
              <a:buNone/>
            </a:pPr>
            <a:r>
              <a:rPr lang="en-CA" b="0"/>
              <a:t>Ask a few volunteers to share their self-care strategies in pairs or small groups.</a:t>
            </a:r>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31</a:t>
            </a:fld>
            <a:endParaRPr lang="en-US"/>
          </a:p>
        </p:txBody>
      </p:sp>
    </p:spTree>
    <p:extLst>
      <p:ext uri="{BB962C8B-B14F-4D97-AF65-F5344CB8AC3E}">
        <p14:creationId xmlns:p14="http://schemas.microsoft.com/office/powerpoint/2010/main" val="150943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pages 34 and 35</a:t>
            </a:r>
          </a:p>
          <a:p>
            <a:pPr marL="0" indent="0">
              <a:buFontTx/>
              <a:buNone/>
            </a:pPr>
            <a:endParaRPr lang="en-CA" b="0"/>
          </a:p>
          <a:p>
            <a:pPr marL="0" indent="0">
              <a:buFontTx/>
              <a:buNone/>
            </a:pPr>
            <a:r>
              <a:rPr lang="en-CA" b="0"/>
              <a:t>Ask learners what a time-off form is and when they would use it.</a:t>
            </a:r>
          </a:p>
          <a:p>
            <a:pPr marL="0" indent="0">
              <a:buFontTx/>
              <a:buNone/>
            </a:pPr>
            <a:r>
              <a:rPr lang="en-CA" b="0"/>
              <a:t>Let them know they can find the answers to that in their workbooks on page 34.</a:t>
            </a:r>
          </a:p>
          <a:p>
            <a:pPr marL="0" indent="0">
              <a:buFontTx/>
              <a:buNone/>
            </a:pPr>
            <a:endParaRPr lang="en-CA" b="0"/>
          </a:p>
          <a:p>
            <a:pPr marL="0" indent="0">
              <a:buFontTx/>
              <a:buNone/>
            </a:pPr>
            <a:r>
              <a:rPr lang="en-CA" b="0"/>
              <a:t>Discuss the layout of the form and the key information that needs to be written on the form.</a:t>
            </a:r>
          </a:p>
          <a:p>
            <a:pPr marL="0" indent="0">
              <a:buFontTx/>
              <a:buNone/>
            </a:pPr>
            <a:r>
              <a:rPr lang="en-CA" b="0"/>
              <a:t>Ask learners to identify on the slide or in their workbooks where each type of information is entered. You can use the slide to point out the parts.</a:t>
            </a:r>
          </a:p>
          <a:p>
            <a:pPr marL="0" indent="0">
              <a:buFontTx/>
              <a:buNone/>
            </a:pPr>
            <a:endParaRPr lang="en-CA" b="0"/>
          </a:p>
          <a:p>
            <a:pPr marL="0" indent="0">
              <a:buFontTx/>
              <a:buNone/>
            </a:pPr>
            <a:r>
              <a:rPr lang="en-CA" b="0"/>
              <a:t>Discuss vocabulary that explains different types of leave. </a:t>
            </a:r>
          </a:p>
          <a:p>
            <a:pPr marL="0" indent="0">
              <a:buFontTx/>
              <a:buNone/>
            </a:pPr>
            <a:endParaRPr lang="en-CA" b="0"/>
          </a:p>
          <a:p>
            <a:pPr marL="0" indent="0">
              <a:buFontTx/>
              <a:buNone/>
            </a:pPr>
            <a:r>
              <a:rPr lang="en-CA" b="1"/>
              <a:t>Task</a:t>
            </a:r>
            <a:r>
              <a:rPr lang="en-CA" b="0"/>
              <a:t> (page 35)</a:t>
            </a:r>
          </a:p>
          <a:p>
            <a:pPr marL="0" indent="0">
              <a:buFontTx/>
              <a:buNone/>
            </a:pPr>
            <a:r>
              <a:rPr lang="en-CA" b="0"/>
              <a:t>Ask learners to use the information in the short scenario to fill out the form on page 35.</a:t>
            </a:r>
          </a:p>
          <a:p>
            <a:pPr marL="0" indent="0">
              <a:buFontTx/>
              <a:buNone/>
            </a:pPr>
            <a:r>
              <a:rPr lang="en-CA" b="0"/>
              <a:t>Go around the class to monitor the progress and offer help when/if needed.</a:t>
            </a:r>
          </a:p>
          <a:p>
            <a:pPr marL="0" indent="0">
              <a:buFontTx/>
              <a:buNone/>
            </a:pPr>
            <a:endParaRPr lang="en-CA" b="0"/>
          </a:p>
          <a:p>
            <a:pPr marL="0" indent="0">
              <a:buFontTx/>
              <a:buNone/>
            </a:pPr>
            <a:endParaRPr lang="en-CA" b="0"/>
          </a:p>
        </p:txBody>
      </p:sp>
      <p:sp>
        <p:nvSpPr>
          <p:cNvPr id="4" name="Slide Number Placeholder 3"/>
          <p:cNvSpPr>
            <a:spLocks noGrp="1"/>
          </p:cNvSpPr>
          <p:nvPr>
            <p:ph type="sldNum" sz="quarter" idx="5"/>
          </p:nvPr>
        </p:nvSpPr>
        <p:spPr/>
        <p:txBody>
          <a:bodyPr/>
          <a:lstStyle/>
          <a:p>
            <a:fld id="{F7A1D258-4312-4579-B35D-5408F216C435}" type="slidenum">
              <a:rPr lang="en-US" smtClean="0"/>
              <a:t>32</a:t>
            </a:fld>
            <a:endParaRPr lang="en-US"/>
          </a:p>
        </p:txBody>
      </p:sp>
    </p:spTree>
    <p:extLst>
      <p:ext uri="{BB962C8B-B14F-4D97-AF65-F5344CB8AC3E}">
        <p14:creationId xmlns:p14="http://schemas.microsoft.com/office/powerpoint/2010/main" val="3545020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Workbook, page 36</a:t>
            </a:r>
          </a:p>
          <a:p>
            <a:pPr marL="0" indent="0">
              <a:buFontTx/>
              <a:buNone/>
            </a:pPr>
            <a:endParaRPr lang="en-CA"/>
          </a:p>
          <a:p>
            <a:pPr marL="0" indent="0">
              <a:buFontTx/>
              <a:buNone/>
            </a:pPr>
            <a:r>
              <a:rPr lang="en-CA"/>
              <a:t>Allow the learners 7-10 minutes to complete the quiz. </a:t>
            </a:r>
          </a:p>
          <a:p>
            <a:pPr marL="0" indent="0">
              <a:buFontTx/>
              <a:buNone/>
            </a:pPr>
            <a:endParaRPr lang="en-CA"/>
          </a:p>
          <a:p>
            <a:pPr marL="0" indent="0">
              <a:buFontTx/>
              <a:buNone/>
            </a:pPr>
            <a:r>
              <a:rPr lang="en-CA"/>
              <a:t>Encourage them to use the strategies and tips that they have learned in this unit. </a:t>
            </a:r>
          </a:p>
          <a:p>
            <a:pPr marL="0" indent="0">
              <a:buFontTx/>
              <a:buNone/>
            </a:pPr>
            <a:endParaRPr lang="en-CA"/>
          </a:p>
          <a:p>
            <a:pPr marL="0" indent="0">
              <a:buFontTx/>
              <a:buNone/>
            </a:pPr>
            <a:r>
              <a:rPr lang="en-CA"/>
              <a:t>As the learners are completing the quiz, you can go around and check the answers with them one-on-one. There is no right or wrong answer. However, if the learner chooses an answer that indicates that they are not applying the strategies discussed in the unit, you can ask follow-up or probing questions to identify needs for coaching or other wraparound supports. </a:t>
            </a:r>
          </a:p>
          <a:p>
            <a:pPr marL="0" indent="0">
              <a:buFontTx/>
              <a:buNone/>
            </a:pPr>
            <a:endParaRPr lang="en-CA"/>
          </a:p>
          <a:p>
            <a:pPr marL="0" indent="0">
              <a:buFontTx/>
              <a:buNone/>
            </a:pPr>
            <a:endParaRPr lang="en-CA"/>
          </a:p>
        </p:txBody>
      </p:sp>
      <p:sp>
        <p:nvSpPr>
          <p:cNvPr id="4" name="Slide Number Placeholder 3"/>
          <p:cNvSpPr>
            <a:spLocks noGrp="1"/>
          </p:cNvSpPr>
          <p:nvPr>
            <p:ph type="sldNum" sz="quarter" idx="5"/>
          </p:nvPr>
        </p:nvSpPr>
        <p:spPr/>
        <p:txBody>
          <a:bodyPr/>
          <a:lstStyle/>
          <a:p>
            <a:fld id="{F7A1D258-4312-4579-B35D-5408F216C435}" type="slidenum">
              <a:rPr lang="en-US" smtClean="0"/>
              <a:t>33</a:t>
            </a:fld>
            <a:endParaRPr lang="en-US"/>
          </a:p>
        </p:txBody>
      </p:sp>
    </p:spTree>
    <p:extLst>
      <p:ext uri="{BB962C8B-B14F-4D97-AF65-F5344CB8AC3E}">
        <p14:creationId xmlns:p14="http://schemas.microsoft.com/office/powerpoint/2010/main" val="1951086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pages 37 and 38</a:t>
            </a:r>
          </a:p>
          <a:p>
            <a:endParaRPr lang="en-CA" dirty="0"/>
          </a:p>
          <a:p>
            <a:r>
              <a:rPr lang="en-CA" dirty="0"/>
              <a:t>Say:</a:t>
            </a:r>
          </a:p>
          <a:p>
            <a:pPr marL="0" indent="0">
              <a:buFontTx/>
              <a:buNone/>
            </a:pPr>
            <a:r>
              <a:rPr lang="en-US" sz="1200" dirty="0">
                <a:solidFill>
                  <a:srgbClr val="000000"/>
                </a:solidFill>
                <a:effectLst/>
                <a:latin typeface="Calibri" panose="020F0502020204030204" pitchFamily="34" charset="0"/>
                <a:ea typeface="Yu Gothic Light" panose="020B0300000000000000" pitchFamily="34" charset="-128"/>
              </a:rPr>
              <a:t>- When you want to grow with the company, you may need to talk to your supervisor or manager about what you have achieved. Examples can be: </a:t>
            </a:r>
          </a:p>
          <a:p>
            <a:pPr marL="742950" lvl="1" indent="-285750">
              <a:buFont typeface="Arial" panose="020B0604020202020204" pitchFamily="34" charset="0"/>
              <a:buChar char="•"/>
            </a:pPr>
            <a:r>
              <a:rPr lang="en-US" sz="1200" dirty="0">
                <a:solidFill>
                  <a:srgbClr val="000000"/>
                </a:solidFill>
                <a:effectLst/>
                <a:latin typeface="Calibri" panose="020F0502020204030204" pitchFamily="34" charset="0"/>
                <a:ea typeface="Yu Gothic Light" panose="020B0300000000000000" pitchFamily="34" charset="-128"/>
              </a:rPr>
              <a:t>Taking on a challenge</a:t>
            </a:r>
          </a:p>
          <a:p>
            <a:pPr marL="742950" lvl="1" indent="-285750">
              <a:buFont typeface="Arial" panose="020B0604020202020204" pitchFamily="34" charset="0"/>
              <a:buChar char="•"/>
            </a:pPr>
            <a:r>
              <a:rPr lang="en-US" sz="1200" dirty="0">
                <a:solidFill>
                  <a:srgbClr val="000000"/>
                </a:solidFill>
                <a:effectLst/>
                <a:latin typeface="Calibri" panose="020F0502020204030204" pitchFamily="34" charset="0"/>
                <a:ea typeface="Yu Gothic Light" panose="020B0300000000000000" pitchFamily="34" charset="-128"/>
              </a:rPr>
              <a:t>Learning something new and using it in your work</a:t>
            </a:r>
          </a:p>
          <a:p>
            <a:pPr marL="742950" lvl="1" indent="-285750">
              <a:buFont typeface="Arial" panose="020B0604020202020204" pitchFamily="34" charset="0"/>
              <a:buChar char="•"/>
            </a:pPr>
            <a:r>
              <a:rPr lang="en-US" sz="1200" dirty="0">
                <a:solidFill>
                  <a:srgbClr val="000000"/>
                </a:solidFill>
                <a:effectLst/>
                <a:latin typeface="Calibri" panose="020F0502020204030204" pitchFamily="34" charset="0"/>
                <a:ea typeface="Yu Gothic Light" panose="020B0300000000000000" pitchFamily="34" charset="-128"/>
              </a:rPr>
              <a:t>Setting a goal and achieving it</a:t>
            </a:r>
            <a:endParaRPr lang="en-CA"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r>
              <a:rPr lang="en-CA" sz="1200" dirty="0">
                <a:solidFill>
                  <a:srgbClr val="000000"/>
                </a:solidFill>
                <a:effectLst/>
                <a:latin typeface="Calibri" panose="020F0502020204030204" pitchFamily="34" charset="0"/>
                <a:ea typeface="Yu Gothic Light" panose="020B0300000000000000" pitchFamily="34" charset="-128"/>
              </a:rPr>
              <a:t>Note: If learners did previous units, you can remind them that they learned how to tell stories about your skills in </a:t>
            </a:r>
            <a:r>
              <a:rPr lang="en-CA" sz="1200" b="0" dirty="0">
                <a:solidFill>
                  <a:srgbClr val="000000"/>
                </a:solidFill>
                <a:effectLst/>
                <a:latin typeface="Calibri" panose="020F0502020204030204" pitchFamily="34" charset="0"/>
                <a:ea typeface="Yu Gothic Light" panose="020B0300000000000000" pitchFamily="34" charset="-128"/>
              </a:rPr>
              <a:t>Adaptability and Collaboration: Unit 1. If they have not done previous units, you can use some of the activities from there to build up their skills.</a:t>
            </a:r>
          </a:p>
          <a:p>
            <a:pPr marL="0" indent="0">
              <a:buFontTx/>
              <a:buNone/>
            </a:pPr>
            <a:endParaRPr lang="en-CA" b="0" dirty="0"/>
          </a:p>
          <a:p>
            <a:r>
              <a:rPr lang="en-CA" b="1" dirty="0"/>
              <a:t>Task 1 </a:t>
            </a:r>
            <a:r>
              <a:rPr lang="en-CA" dirty="0"/>
              <a:t>(page 37-38)</a:t>
            </a:r>
          </a:p>
          <a:p>
            <a:r>
              <a:rPr lang="en-CA" dirty="0"/>
              <a:t>Ask learners to think about how they would tell a story of their own success. </a:t>
            </a:r>
          </a:p>
          <a:p>
            <a:r>
              <a:rPr lang="en-CA" dirty="0"/>
              <a:t>Ask them to read the instructions on page 37. Then ask someone to repeat back what they need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Go around the class to monitor the progress and offer help when/if needed.</a:t>
            </a:r>
          </a:p>
          <a:p>
            <a:r>
              <a:rPr lang="en-CA" dirty="0"/>
              <a:t>Ask a few volunteers to share their answers with the class.</a:t>
            </a:r>
          </a:p>
          <a:p>
            <a:endParaRPr lang="en-US" dirty="0"/>
          </a:p>
          <a:p>
            <a:r>
              <a:rPr lang="en-US" b="1" dirty="0"/>
              <a:t>Task 2 </a:t>
            </a:r>
            <a:r>
              <a:rPr lang="en-US" dirty="0"/>
              <a:t>(page 38)</a:t>
            </a:r>
          </a:p>
          <a:p>
            <a:r>
              <a:rPr lang="en-US" dirty="0"/>
              <a:t>Assign this task as homework.</a:t>
            </a:r>
          </a:p>
        </p:txBody>
      </p:sp>
      <p:sp>
        <p:nvSpPr>
          <p:cNvPr id="4" name="Slide Number Placeholder 3"/>
          <p:cNvSpPr>
            <a:spLocks noGrp="1"/>
          </p:cNvSpPr>
          <p:nvPr>
            <p:ph type="sldNum" sz="quarter" idx="5"/>
          </p:nvPr>
        </p:nvSpPr>
        <p:spPr/>
        <p:txBody>
          <a:bodyPr/>
          <a:lstStyle/>
          <a:p>
            <a:fld id="{F7A1D258-4312-4579-B35D-5408F216C435}" type="slidenum">
              <a:rPr lang="en-US" smtClean="0"/>
              <a:t>34</a:t>
            </a:fld>
            <a:endParaRPr lang="en-US"/>
          </a:p>
        </p:txBody>
      </p:sp>
    </p:spTree>
    <p:extLst>
      <p:ext uri="{BB962C8B-B14F-4D97-AF65-F5344CB8AC3E}">
        <p14:creationId xmlns:p14="http://schemas.microsoft.com/office/powerpoint/2010/main" val="926215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If you used this self-evaluation at the beginning of the unit, learners can repeat it now to reflect on their skills and see if there was any improvement by comparing their answers from the first self-evaluation to this one.</a:t>
            </a:r>
          </a:p>
          <a:p>
            <a:endParaRPr lang="en-US"/>
          </a:p>
          <a:p>
            <a:r>
              <a:rPr lang="en-US"/>
              <a:t>Remind the learners what self-evaluation is and its purpose.</a:t>
            </a:r>
          </a:p>
          <a:p>
            <a:r>
              <a:rPr lang="en-US"/>
              <a:t>Review the layout of the table and provide examples to the learners on how to complete self-evaluation.</a:t>
            </a:r>
          </a:p>
          <a:p>
            <a:endParaRPr lang="en-US"/>
          </a:p>
          <a:p>
            <a:r>
              <a:rPr lang="en-US"/>
              <a:t>Give them time (2-3 minutes) to complete the Self-evaluation 1 (page 39). Show them how to compare answers to the Self-evaluation they did at the beginning of this unit (page 4).</a:t>
            </a:r>
          </a:p>
        </p:txBody>
      </p:sp>
      <p:sp>
        <p:nvSpPr>
          <p:cNvPr id="4" name="Slide Number Placeholder 3"/>
          <p:cNvSpPr>
            <a:spLocks noGrp="1"/>
          </p:cNvSpPr>
          <p:nvPr>
            <p:ph type="sldNum" sz="quarter" idx="5"/>
          </p:nvPr>
        </p:nvSpPr>
        <p:spPr/>
        <p:txBody>
          <a:bodyPr/>
          <a:lstStyle/>
          <a:p>
            <a:fld id="{F7A1D258-4312-4579-B35D-5408F216C435}" type="slidenum">
              <a:rPr lang="en-US" smtClean="0"/>
              <a:t>35</a:t>
            </a:fld>
            <a:endParaRPr lang="en-US"/>
          </a:p>
        </p:txBody>
      </p:sp>
    </p:spTree>
    <p:extLst>
      <p:ext uri="{BB962C8B-B14F-4D97-AF65-F5344CB8AC3E}">
        <p14:creationId xmlns:p14="http://schemas.microsoft.com/office/powerpoint/2010/main" val="309759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animations.</a:t>
            </a:r>
          </a:p>
          <a:p>
            <a:endParaRPr lang="en-US"/>
          </a:p>
          <a:p>
            <a:r>
              <a:rPr lang="en-US"/>
              <a:t>Workbook, page 2</a:t>
            </a:r>
          </a:p>
          <a:p>
            <a:endParaRPr lang="en-US"/>
          </a:p>
          <a:p>
            <a:r>
              <a:rPr lang="en-US"/>
              <a:t>Ask learners to brainstorm ideas on when/how they show they can adapt in order to do well and thrive at work. Allow 2-3 minutes for brainstorming.</a:t>
            </a:r>
          </a:p>
          <a:p>
            <a:endParaRPr lang="en-US"/>
          </a:p>
          <a:p>
            <a:r>
              <a:rPr lang="en-US"/>
              <a:t>Click to show the answers on the slide one by one.</a:t>
            </a:r>
          </a:p>
          <a:p>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4</a:t>
            </a:fld>
            <a:endParaRPr lang="en-US"/>
          </a:p>
        </p:txBody>
      </p:sp>
    </p:spTree>
    <p:extLst>
      <p:ext uri="{BB962C8B-B14F-4D97-AF65-F5344CB8AC3E}">
        <p14:creationId xmlns:p14="http://schemas.microsoft.com/office/powerpoint/2010/main" val="213587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animations.</a:t>
            </a:r>
          </a:p>
          <a:p>
            <a:endParaRPr lang="en-US"/>
          </a:p>
          <a:p>
            <a:r>
              <a:rPr lang="en-US"/>
              <a:t>Let the class know what they will be learning.</a:t>
            </a:r>
          </a:p>
        </p:txBody>
      </p:sp>
      <p:sp>
        <p:nvSpPr>
          <p:cNvPr id="4" name="Slide Number Placeholder 3"/>
          <p:cNvSpPr>
            <a:spLocks noGrp="1"/>
          </p:cNvSpPr>
          <p:nvPr>
            <p:ph type="sldNum" sz="quarter" idx="5"/>
          </p:nvPr>
        </p:nvSpPr>
        <p:spPr/>
        <p:txBody>
          <a:bodyPr/>
          <a:lstStyle/>
          <a:p>
            <a:fld id="{F7A1D258-4312-4579-B35D-5408F216C435}" type="slidenum">
              <a:rPr lang="en-US" smtClean="0"/>
              <a:t>5</a:t>
            </a:fld>
            <a:endParaRPr lang="en-US"/>
          </a:p>
        </p:txBody>
      </p:sp>
    </p:spTree>
    <p:extLst>
      <p:ext uri="{BB962C8B-B14F-4D97-AF65-F5344CB8AC3E}">
        <p14:creationId xmlns:p14="http://schemas.microsoft.com/office/powerpoint/2010/main" val="413386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3</a:t>
            </a:r>
          </a:p>
          <a:p>
            <a:endParaRPr lang="en-US"/>
          </a:p>
          <a:p>
            <a:r>
              <a:rPr lang="en-US"/>
              <a:t>Ask learners to read the first example from the slide.</a:t>
            </a:r>
          </a:p>
          <a:p>
            <a:r>
              <a:rPr lang="en-US"/>
              <a:t>Ask learners to explain how they can show adaptability in the first situation or what they think “plan for your career” means.</a:t>
            </a:r>
          </a:p>
          <a:p>
            <a:r>
              <a:rPr lang="en-US"/>
              <a:t>Ask a learner to read the explanation of the example from the workbook out loud.</a:t>
            </a:r>
          </a:p>
          <a:p>
            <a:endParaRPr lang="en-US"/>
          </a:p>
          <a:p>
            <a:r>
              <a:rPr lang="en-US"/>
              <a:t>Repeat the steps for all the other examples on the slide.</a:t>
            </a:r>
          </a:p>
          <a:p>
            <a:endParaRPr lang="en-US"/>
          </a:p>
          <a:p>
            <a:r>
              <a:rPr lang="en-US"/>
              <a:t>Explain vocabulary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solidFill>
                  <a:srgbClr val="000000"/>
                </a:solidFill>
                <a:effectLst/>
                <a:latin typeface="Calibri" panose="020F0502020204030204" pitchFamily="34" charset="0"/>
                <a:ea typeface="Yu Gothic Light" panose="020B0300000000000000" pitchFamily="34" charset="-128"/>
              </a:rPr>
              <a:t>Self-care:</a:t>
            </a:r>
            <a:r>
              <a:rPr lang="en-CA" sz="1200">
                <a:solidFill>
                  <a:srgbClr val="000000"/>
                </a:solidFill>
                <a:effectLst/>
                <a:latin typeface="Calibri" panose="020F0502020204030204" pitchFamily="34" charset="0"/>
                <a:ea typeface="Yu Gothic Light" panose="020B0300000000000000" pitchFamily="34" charset="-128"/>
              </a:rPr>
              <a:t> things that you do to take care of your body and mind</a:t>
            </a:r>
            <a:endParaRPr lang="en-US" sz="1200">
              <a:solidFill>
                <a:srgbClr val="000000"/>
              </a:solidFill>
              <a:effectLst/>
              <a:latin typeface="Calibri" panose="020F0502020204030204" pitchFamily="34" charset="0"/>
              <a:ea typeface="Yu Gothic Light" panose="020B0300000000000000" pitchFamily="34" charset="-128"/>
            </a:endParaRPr>
          </a:p>
          <a:p>
            <a:endParaRPr lang="en-US"/>
          </a:p>
          <a:p>
            <a:r>
              <a:rPr lang="en-US"/>
              <a:t>Activity time: 7-10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6</a:t>
            </a:fld>
            <a:endParaRPr lang="en-US"/>
          </a:p>
        </p:txBody>
      </p:sp>
    </p:spTree>
    <p:extLst>
      <p:ext uri="{BB962C8B-B14F-4D97-AF65-F5344CB8AC3E}">
        <p14:creationId xmlns:p14="http://schemas.microsoft.com/office/powerpoint/2010/main" val="427189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guide, page 3 – scoring information</a:t>
            </a:r>
          </a:p>
          <a:p>
            <a:r>
              <a:rPr lang="en-US" b="1" dirty="0"/>
              <a:t>Instructor guide, page 4 – how to use the self-evaluation</a:t>
            </a:r>
          </a:p>
          <a:p>
            <a:endParaRPr lang="en-US" b="1" dirty="0">
              <a:highlight>
                <a:srgbClr val="FFFF00"/>
              </a:highlight>
            </a:endParaRPr>
          </a:p>
          <a:p>
            <a:r>
              <a:rPr lang="en-US" dirty="0"/>
              <a:t>Workbook, page 4 – Self-evaluation activity for participants</a:t>
            </a:r>
          </a:p>
          <a:p>
            <a:endParaRPr lang="en-US" dirty="0"/>
          </a:p>
          <a:p>
            <a:r>
              <a:rPr lang="en-US" dirty="0"/>
              <a:t>Explain to the learners what self-evaluation is and its purpose.</a:t>
            </a:r>
          </a:p>
          <a:p>
            <a:r>
              <a:rPr lang="en-US" dirty="0"/>
              <a:t>Explain the layout of the table and provide examples of how to complete the self-evaluation.</a:t>
            </a:r>
          </a:p>
          <a:p>
            <a:r>
              <a:rPr lang="en-US" dirty="0"/>
              <a:t>Allow them 2-3 minutes to complete it.</a:t>
            </a:r>
          </a:p>
        </p:txBody>
      </p:sp>
      <p:sp>
        <p:nvSpPr>
          <p:cNvPr id="4" name="Slide Number Placeholder 3"/>
          <p:cNvSpPr>
            <a:spLocks noGrp="1"/>
          </p:cNvSpPr>
          <p:nvPr>
            <p:ph type="sldNum" sz="quarter" idx="5"/>
          </p:nvPr>
        </p:nvSpPr>
        <p:spPr/>
        <p:txBody>
          <a:bodyPr/>
          <a:lstStyle/>
          <a:p>
            <a:fld id="{F7A1D258-4312-4579-B35D-5408F216C435}" type="slidenum">
              <a:rPr lang="en-US" smtClean="0"/>
              <a:t>7</a:t>
            </a:fld>
            <a:endParaRPr lang="en-US"/>
          </a:p>
        </p:txBody>
      </p:sp>
    </p:spTree>
    <p:extLst>
      <p:ext uri="{BB962C8B-B14F-4D97-AF65-F5344CB8AC3E}">
        <p14:creationId xmlns:p14="http://schemas.microsoft.com/office/powerpoint/2010/main" val="80041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Workbook, page 5 – Jaspreet’s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Let the learners know that in this unit, </a:t>
            </a:r>
            <a:r>
              <a:rPr lang="en-CA" sz="1200">
                <a:solidFill>
                  <a:srgbClr val="000000"/>
                </a:solidFill>
                <a:effectLst/>
                <a:latin typeface="Calibri" panose="020F0502020204030204" pitchFamily="34" charset="0"/>
              </a:rPr>
              <a:t>they</a:t>
            </a:r>
            <a:r>
              <a:rPr lang="en-CA" sz="1200">
                <a:solidFill>
                  <a:srgbClr val="000000"/>
                </a:solidFill>
                <a:effectLst/>
                <a:latin typeface="Calibri" panose="020F0502020204030204" pitchFamily="34" charset="0"/>
                <a:ea typeface="Times New Roman" panose="02020603050405020304" pitchFamily="18" charset="0"/>
              </a:rPr>
              <a:t> will read about Jaspreet. Jaspreet is learning how to thrive at work. She needs some help and  strategies to do it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Allow learners 3-5 minutes to read  Jaspreet’s story on their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Note: If some of the participants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Go over key points and vocabulary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These are some questions you can ask: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Times New Roman" panose="02020603050405020304" pitchFamily="18" charset="0"/>
              </a:rPr>
              <a:t>Who is this story about?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Times New Roman" panose="02020603050405020304" pitchFamily="18" charset="0"/>
              </a:rPr>
              <a:t>What type of work does Jaspreet do?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Times New Roman" panose="02020603050405020304" pitchFamily="18" charset="0"/>
              </a:rPr>
              <a:t>What is Jaspreet’s career plan? What does she want to do in the future?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rgbClr val="000000"/>
                </a:solidFill>
                <a:effectLst/>
                <a:latin typeface="Calibri" panose="020F0502020204030204" pitchFamily="34" charset="0"/>
                <a:ea typeface="Times New Roman" panose="02020603050405020304" pitchFamily="18" charset="0"/>
              </a:rPr>
              <a:t>What are some challenges Jaspreet is facing?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Check with the learners if there are any words in the story they found confusing or they did not understand. Discuss/explain them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000000"/>
                </a:solidFill>
                <a:effectLst/>
                <a:latin typeface="Calibri" panose="020F0502020204030204" pitchFamily="34" charset="0"/>
                <a:ea typeface="Times New Roman" panose="02020603050405020304" pitchFamily="18" charset="0"/>
              </a:rPr>
              <a:t>Activity time: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8</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6</a:t>
            </a:r>
          </a:p>
          <a:p>
            <a:endParaRPr lang="en-US"/>
          </a:p>
          <a:p>
            <a:r>
              <a:rPr lang="en-US" b="1"/>
              <a:t>Task</a:t>
            </a:r>
          </a:p>
          <a:p>
            <a:r>
              <a:rPr lang="en-CA" b="0"/>
              <a:t>Ask a learner to read the instructions for the task. Then a</a:t>
            </a:r>
            <a:r>
              <a:rPr lang="en-CA"/>
              <a:t>sk the learners what they need to do, to check if they understood the instructions. </a:t>
            </a:r>
          </a:p>
          <a:p>
            <a:r>
              <a:rPr lang="en-US"/>
              <a:t>Let learners know they should use the information from Jaspreet’s story to find the right answers. Allow them 3-5 minutes to complete the task.</a:t>
            </a:r>
          </a:p>
          <a:p>
            <a:r>
              <a:rPr lang="en-US"/>
              <a:t>Pair up learners to compare their answers or check the answers as a class.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9</a:t>
            </a:fld>
            <a:endParaRPr lang="en-US"/>
          </a:p>
        </p:txBody>
      </p:sp>
    </p:spTree>
    <p:extLst>
      <p:ext uri="{BB962C8B-B14F-4D97-AF65-F5344CB8AC3E}">
        <p14:creationId xmlns:p14="http://schemas.microsoft.com/office/powerpoint/2010/main" val="252942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FA75-B08B-88F2-99DC-509E86452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9C8B9-7DDB-1F6C-4307-24D7D8C7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78822-9218-8A02-A5E9-9ECD40C54F52}"/>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3976E839-F015-858B-178F-92043C24E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2E29-5815-172D-B77A-8BBDBA96A785}"/>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4220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CBF8-B20E-72AF-5035-5C8C50C62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849C-A892-3E45-4C59-349D9A149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BFE5-050A-694D-149C-1416639A2FD7}"/>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1AEE5255-2D7E-975D-7DFD-8E26E9581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085E1-9327-30A6-A4BE-E75E8BFEC41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056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CDBFB-39EB-1861-EC43-D504C2D78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B5E3C0-E453-BA90-1024-4CE221809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FFB04-2BC5-640E-AAF6-C2AF1957A6E8}"/>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4F14EA29-B456-3984-038B-E9767275E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C3914-A047-8322-6695-34870E52D46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1064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5399-65AE-7B94-130F-F94F6748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B16D7-DAF1-D0E3-BB40-0F945FE96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8957-EC88-766D-0AF9-13C9BDE69393}"/>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D6B3BBA2-0333-E0FE-3D34-E6342D6C5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92324-8A80-DEF9-D51C-743137499466}"/>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38550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3E71-37A6-98A7-345C-6EB1841AC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EF837-8304-08E1-4AA9-A07AEBD0B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BAD0-0E34-D488-5E17-FDEF8DEBBB86}"/>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20FFEE4B-E35E-ADE2-8A9D-C3816A3C2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E3E55-2D23-F3A7-563B-208EE21503A3}"/>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8054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3C22-606E-F14C-6DF1-F0EFC5368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ACA18-2656-C3F4-95C2-6EEF6281F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9977B-3434-DE8B-4A5E-33DA8E8CC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B15A9-B944-0E58-7778-678B61A8318F}"/>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6" name="Footer Placeholder 5">
            <a:extLst>
              <a:ext uri="{FF2B5EF4-FFF2-40B4-BE49-F238E27FC236}">
                <a16:creationId xmlns:a16="http://schemas.microsoft.com/office/drawing/2014/main" id="{1F63649F-2D89-2BED-99D3-598895C3D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12C0E-79A4-FBE4-7C5D-D170F570FF5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65978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2004-3A16-D773-8E3C-E8D1CDA8F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C76A2-9B3D-BDBD-A2AD-7920D9820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BB1F2-0806-5C88-D0A9-F3B155FAE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7ADC6-3920-8796-18EE-433FD9384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1D4A9-06EF-C191-BE07-292D818556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F2CCA-C9E5-5068-F588-DFF9B8D9EF20}"/>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8" name="Footer Placeholder 7">
            <a:extLst>
              <a:ext uri="{FF2B5EF4-FFF2-40B4-BE49-F238E27FC236}">
                <a16:creationId xmlns:a16="http://schemas.microsoft.com/office/drawing/2014/main" id="{BAD0CAD2-E7EC-0372-6FAB-4CB4EB93D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37F7D5-BA0C-6582-0853-E95C87F87A8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2640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D35E-392F-271A-8BE6-4304E2DC5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9609-DE78-04E1-EE0E-A96EB67CBCB2}"/>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4" name="Footer Placeholder 3">
            <a:extLst>
              <a:ext uri="{FF2B5EF4-FFF2-40B4-BE49-F238E27FC236}">
                <a16:creationId xmlns:a16="http://schemas.microsoft.com/office/drawing/2014/main" id="{698B0E2D-BF1B-EAA2-9F52-9A749947C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54BA-A719-30F9-D006-81A9E04454D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07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037DC-1041-73E9-0443-1B8DE717031D}"/>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3" name="Footer Placeholder 2">
            <a:extLst>
              <a:ext uri="{FF2B5EF4-FFF2-40B4-BE49-F238E27FC236}">
                <a16:creationId xmlns:a16="http://schemas.microsoft.com/office/drawing/2014/main" id="{2385E54C-A75F-5E4D-8D3C-3DCCB6B6D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3E045-8297-238A-B5FC-1DD474A9126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8933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310B-D8B6-05B5-90BA-F9D446955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92788-F541-B815-4759-1C7F057A9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F8627-2596-FAA3-D86F-E702973D7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8CBE9-2AE1-BCCB-3ECC-7C9DFC5B74E1}"/>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6" name="Footer Placeholder 5">
            <a:extLst>
              <a:ext uri="{FF2B5EF4-FFF2-40B4-BE49-F238E27FC236}">
                <a16:creationId xmlns:a16="http://schemas.microsoft.com/office/drawing/2014/main" id="{8D9B06B0-7830-1242-A463-A57349D8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2635A-0F39-2791-2164-56D6500CE560}"/>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041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A84E-A741-8BA0-012A-B38848BE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00CC-02B2-E5F0-52B2-41DB24B69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96D45-63D3-FF05-A72A-85961BD01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B4FA6-9222-921D-7A5A-DEEC693CBF08}"/>
              </a:ext>
            </a:extLst>
          </p:cNvPr>
          <p:cNvSpPr>
            <a:spLocks noGrp="1"/>
          </p:cNvSpPr>
          <p:nvPr>
            <p:ph type="dt" sz="half" idx="10"/>
          </p:nvPr>
        </p:nvSpPr>
        <p:spPr/>
        <p:txBody>
          <a:bodyPr/>
          <a:lstStyle/>
          <a:p>
            <a:fld id="{AA6AE4BE-8FCC-4D5D-B1D1-44937FCD753D}" type="datetimeFigureOut">
              <a:rPr lang="en-US" smtClean="0"/>
              <a:t>6/18/2024</a:t>
            </a:fld>
            <a:endParaRPr lang="en-US"/>
          </a:p>
        </p:txBody>
      </p:sp>
      <p:sp>
        <p:nvSpPr>
          <p:cNvPr id="6" name="Footer Placeholder 5">
            <a:extLst>
              <a:ext uri="{FF2B5EF4-FFF2-40B4-BE49-F238E27FC236}">
                <a16:creationId xmlns:a16="http://schemas.microsoft.com/office/drawing/2014/main" id="{F972307F-7EC2-D803-B4D3-782DF26A2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84D99-939D-4313-AB95-4EB0E9056DB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53725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A8076-2821-3CFD-783B-088D4C6E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8F65E-FF16-5B17-80B9-398E36F74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E270E-5322-5E8A-CF7C-F50AB1A4F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AE4BE-8FCC-4D5D-B1D1-44937FCD753D}" type="datetimeFigureOut">
              <a:rPr lang="en-US" smtClean="0"/>
              <a:t>6/18/2024</a:t>
            </a:fld>
            <a:endParaRPr lang="en-US"/>
          </a:p>
        </p:txBody>
      </p:sp>
      <p:sp>
        <p:nvSpPr>
          <p:cNvPr id="5" name="Footer Placeholder 4">
            <a:extLst>
              <a:ext uri="{FF2B5EF4-FFF2-40B4-BE49-F238E27FC236}">
                <a16:creationId xmlns:a16="http://schemas.microsoft.com/office/drawing/2014/main" id="{852B1977-5A98-7AA4-691E-A3BAA82ED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FA48CF-9941-8AEA-9D0D-86F72C90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04145-8951-41B0-83BD-CA66B384EA63}" type="slidenum">
              <a:rPr lang="en-US" smtClean="0"/>
              <a:t>‹#›</a:t>
            </a:fld>
            <a:endParaRPr lang="en-US"/>
          </a:p>
        </p:txBody>
      </p:sp>
    </p:spTree>
    <p:extLst>
      <p:ext uri="{BB962C8B-B14F-4D97-AF65-F5344CB8AC3E}">
        <p14:creationId xmlns:p14="http://schemas.microsoft.com/office/powerpoint/2010/main" val="222714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18.jpeg"/><Relationship Id="rId4" Type="http://schemas.microsoft.com/office/2018/10/relationships/comments" Target="../comments/modernComment_15D_2A5EB16E.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hemeOverride" Target="../theme/themeOverride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B1479F-C07C-01FB-96A0-C3F841F521FE}"/>
              </a:ext>
            </a:extLst>
          </p:cNvPr>
          <p:cNvSpPr/>
          <p:nvPr/>
        </p:nvSpPr>
        <p:spPr>
          <a:xfrm>
            <a:off x="0" y="0"/>
            <a:ext cx="12192000" cy="1249135"/>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ading-Concentric-Circl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671" y="1589521"/>
            <a:ext cx="4895758" cy="4895758"/>
          </a:xfrm>
          <a:prstGeom prst="rect">
            <a:avLst/>
          </a:prstGeom>
        </p:spPr>
      </p:pic>
      <p:sp>
        <p:nvSpPr>
          <p:cNvPr id="9" name="TextBox 8"/>
          <p:cNvSpPr txBox="1"/>
          <p:nvPr/>
        </p:nvSpPr>
        <p:spPr>
          <a:xfrm>
            <a:off x="368425" y="698904"/>
            <a:ext cx="6175764" cy="366499"/>
          </a:xfrm>
          <a:prstGeom prst="rect">
            <a:avLst/>
          </a:prstGeom>
          <a:noFill/>
        </p:spPr>
        <p:txBody>
          <a:bodyPr wrap="square" rtlCol="0">
            <a:spAutoFit/>
          </a:bodyPr>
          <a:lstStyle/>
          <a:p>
            <a:r>
              <a:rPr lang="en-US" dirty="0"/>
              <a:t>﻿</a:t>
            </a:r>
            <a:r>
              <a:rPr lang="en-US" dirty="0">
                <a:solidFill>
                  <a:schemeClr val="bg1"/>
                </a:solidFill>
              </a:rPr>
              <a:t>SKILLS FOR SUCCESS: Adaptability Skills for Success</a:t>
            </a:r>
          </a:p>
        </p:txBody>
      </p:sp>
      <p:pic>
        <p:nvPicPr>
          <p:cNvPr id="10" name="Picture 9" descr="Logo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25" y="5919815"/>
            <a:ext cx="6553200" cy="609600"/>
          </a:xfrm>
          <a:prstGeom prst="rect">
            <a:avLst/>
          </a:prstGeom>
        </p:spPr>
      </p:pic>
      <p:pic>
        <p:nvPicPr>
          <p:cNvPr id="2" name="Picture 1" descr="Adapt-Unit3-cove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778" y="1487556"/>
            <a:ext cx="4468743" cy="1543163"/>
          </a:xfrm>
          <a:prstGeom prst="rect">
            <a:avLst/>
          </a:prstGeom>
        </p:spPr>
      </p:pic>
    </p:spTree>
    <p:custDataLst>
      <p:tags r:id="rId1"/>
    </p:custDataLst>
    <p:extLst>
      <p:ext uri="{BB962C8B-B14F-4D97-AF65-F5344CB8AC3E}">
        <p14:creationId xmlns:p14="http://schemas.microsoft.com/office/powerpoint/2010/main" val="36306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16000" y="1979544"/>
            <a:ext cx="10613572" cy="3647153"/>
          </a:xfrm>
          <a:prstGeom prst="rect">
            <a:avLst/>
          </a:prstGeom>
          <a:noFill/>
        </p:spPr>
        <p:txBody>
          <a:bodyPr wrap="square">
            <a:spAutoFit/>
          </a:bodyPr>
          <a:lstStyle/>
          <a:p>
            <a:pPr>
              <a:spcAft>
                <a:spcPts val="1200"/>
              </a:spcAft>
            </a:pPr>
            <a:r>
              <a:rPr lang="en-CA" sz="2800" b="1" dirty="0"/>
              <a:t>Reflect</a:t>
            </a:r>
            <a:endParaRPr lang="en-US" sz="2800" dirty="0"/>
          </a:p>
          <a:p>
            <a:pPr>
              <a:spcAft>
                <a:spcPts val="600"/>
              </a:spcAft>
            </a:pPr>
            <a:r>
              <a:rPr lang="en-US" sz="2500" b="1" dirty="0"/>
              <a:t>Think</a:t>
            </a:r>
            <a:r>
              <a:rPr lang="en-US" sz="2500" dirty="0"/>
              <a:t> of your goals.</a:t>
            </a:r>
          </a:p>
          <a:p>
            <a:pPr marL="342900" indent="-342900">
              <a:spcAft>
                <a:spcPts val="600"/>
              </a:spcAft>
              <a:buFont typeface="Arial" panose="020B0604020202020204" pitchFamily="34" charset="0"/>
              <a:buChar char="•"/>
            </a:pPr>
            <a:r>
              <a:rPr lang="en-US" sz="2500" dirty="0"/>
              <a:t>How is </a:t>
            </a:r>
            <a:r>
              <a:rPr lang="en-US" sz="2500" dirty="0" err="1"/>
              <a:t>Jaspreet’s</a:t>
            </a:r>
            <a:r>
              <a:rPr lang="en-US" sz="2500" dirty="0"/>
              <a:t> experience similar to your own?</a:t>
            </a:r>
          </a:p>
          <a:p>
            <a:pPr marL="342900" indent="-342900">
              <a:spcAft>
                <a:spcPts val="600"/>
              </a:spcAft>
              <a:buFont typeface="Arial" panose="020B0604020202020204" pitchFamily="34" charset="0"/>
              <a:buChar char="•"/>
            </a:pPr>
            <a:r>
              <a:rPr lang="en-US" sz="2500" dirty="0"/>
              <a:t>Are there any differences?</a:t>
            </a:r>
          </a:p>
          <a:p>
            <a:pPr marL="342900" indent="-342900">
              <a:spcAft>
                <a:spcPts val="600"/>
              </a:spcAft>
              <a:buFont typeface="Arial" panose="020B0604020202020204" pitchFamily="34" charset="0"/>
              <a:buChar char="•"/>
            </a:pPr>
            <a:r>
              <a:rPr lang="en-US" sz="2500" dirty="0"/>
              <a:t>What are your goals?</a:t>
            </a:r>
          </a:p>
          <a:p>
            <a:pPr marL="342900" indent="-342900">
              <a:spcAft>
                <a:spcPts val="600"/>
              </a:spcAft>
              <a:buFont typeface="Arial" panose="020B0604020202020204" pitchFamily="34" charset="0"/>
              <a:buChar char="•"/>
            </a:pPr>
            <a:r>
              <a:rPr lang="en-US" sz="2500" dirty="0"/>
              <a:t>What are three areas where you need to be able to adapt so you can achieve your goals? </a:t>
            </a:r>
          </a:p>
          <a:p>
            <a:pPr>
              <a:spcAft>
                <a:spcPts val="800"/>
              </a:spcAft>
            </a:pPr>
            <a:r>
              <a:rPr lang="en-CA" sz="1800" dirty="0">
                <a:solidFill>
                  <a:srgbClr val="000000"/>
                </a:solidFill>
                <a:effectLst/>
                <a:latin typeface="Calibri" panose="020F0502020204030204" pitchFamily="34" charset="0"/>
                <a:ea typeface="Yu Gothic Light" panose="020B0300000000000000" pitchFamily="34" charset="-128"/>
              </a:rPr>
              <a:t> </a:t>
            </a:r>
            <a:endParaRPr lang="en-CA" sz="2800" dirty="0"/>
          </a:p>
        </p:txBody>
      </p:sp>
      <p:sp>
        <p:nvSpPr>
          <p:cNvPr id="7" name="TextBox 6">
            <a:extLst>
              <a:ext uri="{FF2B5EF4-FFF2-40B4-BE49-F238E27FC236}">
                <a16:creationId xmlns:a16="http://schemas.microsoft.com/office/drawing/2014/main" id="{E5F68D4A-7DCB-65F2-DD47-1C11F752FDC8}"/>
              </a:ext>
            </a:extLst>
          </p:cNvPr>
          <p:cNvSpPr txBox="1"/>
          <p:nvPr/>
        </p:nvSpPr>
        <p:spPr>
          <a:xfrm>
            <a:off x="1063625" y="115908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a typeface="Times New Roman" panose="02020603050405020304" pitchFamily="18" charset="0"/>
                <a:cs typeface="Calibri" panose="020F0502020204030204" pitchFamily="34" charset="0"/>
              </a:rPr>
              <a:t>What to adapt to? Identify areas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39477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16000" y="1102143"/>
            <a:ext cx="10304659" cy="140038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adapting look like? </a:t>
            </a:r>
          </a:p>
          <a:p>
            <a:pPr>
              <a:lnSpc>
                <a:spcPts val="44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016000" y="2559412"/>
            <a:ext cx="10613572" cy="1349087"/>
          </a:xfrm>
          <a:prstGeom prst="rect">
            <a:avLst/>
          </a:prstGeom>
          <a:noFill/>
        </p:spPr>
        <p:txBody>
          <a:bodyPr wrap="square">
            <a:spAutoFit/>
          </a:bodyPr>
          <a:lstStyle/>
          <a:p>
            <a:pPr marL="0" indent="0">
              <a:lnSpc>
                <a:spcPct val="150000"/>
              </a:lnSpc>
              <a:buNone/>
            </a:pPr>
            <a:r>
              <a:rPr lang="en-US" sz="2800" dirty="0"/>
              <a:t>What actions  could </a:t>
            </a:r>
            <a:r>
              <a:rPr lang="en-US" sz="2800" dirty="0" err="1"/>
              <a:t>Jaspreet</a:t>
            </a:r>
            <a:r>
              <a:rPr lang="en-US" sz="2800" dirty="0"/>
              <a:t> take to adapt?</a:t>
            </a:r>
            <a:endParaRPr lang="en-CA" sz="2800" dirty="0"/>
          </a:p>
          <a:p>
            <a:pPr marL="0" indent="0">
              <a:lnSpc>
                <a:spcPct val="150000"/>
              </a:lnSpc>
              <a:buNone/>
            </a:pPr>
            <a:r>
              <a:rPr lang="en-CA" sz="2800" b="1" dirty="0"/>
              <a:t>Do the task on page 8.</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2402063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16000" y="2637708"/>
            <a:ext cx="10613572" cy="4426853"/>
          </a:xfrm>
          <a:prstGeom prst="rect">
            <a:avLst/>
          </a:prstGeom>
          <a:noFill/>
        </p:spPr>
        <p:txBody>
          <a:bodyPr wrap="square">
            <a:spAutoFit/>
          </a:bodyPr>
          <a:lstStyle/>
          <a:p>
            <a:pPr>
              <a:spcAft>
                <a:spcPts val="1200"/>
              </a:spcAft>
            </a:pPr>
            <a:r>
              <a:rPr lang="en-CA" sz="2800" b="1" dirty="0"/>
              <a:t>Reflect</a:t>
            </a:r>
          </a:p>
          <a:p>
            <a:pPr>
              <a:spcAft>
                <a:spcPts val="600"/>
              </a:spcAft>
            </a:pPr>
            <a:r>
              <a:rPr lang="en-US" sz="2800" b="1" dirty="0"/>
              <a:t>Think</a:t>
            </a:r>
            <a:r>
              <a:rPr lang="en-US" sz="2800" dirty="0"/>
              <a:t> of your goals.</a:t>
            </a:r>
          </a:p>
          <a:p>
            <a:pPr indent="-342900">
              <a:spcAft>
                <a:spcPts val="600"/>
              </a:spcAft>
              <a:buFont typeface="Arial" panose="020B0604020202020204" pitchFamily="34" charset="0"/>
              <a:buChar char="•"/>
            </a:pPr>
            <a:r>
              <a:rPr lang="en-US" sz="2800" dirty="0"/>
              <a:t>Think of the three areas where you need to adapt to achieve them.</a:t>
            </a:r>
          </a:p>
          <a:p>
            <a:pPr indent="-342900">
              <a:spcAft>
                <a:spcPts val="600"/>
              </a:spcAft>
              <a:buFont typeface="Arial" panose="020B0604020202020204" pitchFamily="34" charset="0"/>
              <a:buChar char="•"/>
            </a:pPr>
            <a:r>
              <a:rPr lang="en-US" sz="2800" dirty="0"/>
              <a:t>What would you do to adapt?</a:t>
            </a:r>
          </a:p>
          <a:p>
            <a:pPr indent="-342900">
              <a:spcAft>
                <a:spcPts val="600"/>
              </a:spcAft>
              <a:buFont typeface="Arial" panose="020B0604020202020204" pitchFamily="34" charset="0"/>
              <a:buChar char="•"/>
            </a:pPr>
            <a:r>
              <a:rPr lang="en-US" sz="2800" dirty="0"/>
              <a:t>Think of one action for each area.</a:t>
            </a:r>
          </a:p>
          <a:p>
            <a:pPr marL="0" indent="0">
              <a:lnSpc>
                <a:spcPct val="150000"/>
              </a:lnSpc>
              <a:buNone/>
            </a:pPr>
            <a:endParaRPr lang="en-US" sz="2400" b="0" i="0" dirty="0">
              <a:effectLst/>
            </a:endParaRPr>
          </a:p>
          <a:p>
            <a:pPr marL="0" indent="0">
              <a:lnSpc>
                <a:spcPct val="150000"/>
              </a:lnSpc>
              <a:buNone/>
            </a:pPr>
            <a:endParaRPr lang="en-CA" sz="2400" dirty="0"/>
          </a:p>
          <a:p>
            <a:pPr marL="0" indent="0">
              <a:lnSpc>
                <a:spcPct val="150000"/>
              </a:lnSpc>
              <a:buNone/>
            </a:pPr>
            <a:endParaRPr lang="en-CA" sz="2800" b="1" dirty="0"/>
          </a:p>
        </p:txBody>
      </p:sp>
      <p:sp>
        <p:nvSpPr>
          <p:cNvPr id="7" name="TextBox 6">
            <a:extLst>
              <a:ext uri="{FF2B5EF4-FFF2-40B4-BE49-F238E27FC236}">
                <a16:creationId xmlns:a16="http://schemas.microsoft.com/office/drawing/2014/main" id="{E5F68D4A-7DCB-65F2-DD47-1C11F752FDC8}"/>
              </a:ext>
            </a:extLst>
          </p:cNvPr>
          <p:cNvSpPr txBox="1"/>
          <p:nvPr/>
        </p:nvSpPr>
        <p:spPr>
          <a:xfrm>
            <a:off x="1016000" y="1102143"/>
            <a:ext cx="10304659" cy="140038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adapting look like? </a:t>
            </a:r>
          </a:p>
          <a:p>
            <a:pPr>
              <a:lnSpc>
                <a:spcPts val="44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40395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16000" y="1044369"/>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adapt? Identify the purpose </a:t>
            </a:r>
          </a:p>
        </p:txBody>
      </p:sp>
      <p:sp>
        <p:nvSpPr>
          <p:cNvPr id="3" name="Rectangle: Rounded Corners 2">
            <a:extLst>
              <a:ext uri="{FF2B5EF4-FFF2-40B4-BE49-F238E27FC236}">
                <a16:creationId xmlns:a16="http://schemas.microsoft.com/office/drawing/2014/main" id="{984320A9-2BBE-CF8F-B2A3-BF41D8A9999E}"/>
              </a:ext>
            </a:extLst>
          </p:cNvPr>
          <p:cNvSpPr/>
          <p:nvPr/>
        </p:nvSpPr>
        <p:spPr>
          <a:xfrm>
            <a:off x="1016000" y="1979034"/>
            <a:ext cx="10304659" cy="3279123"/>
          </a:xfrm>
          <a:prstGeom prst="roundRect">
            <a:avLst>
              <a:gd name="adj" fmla="val 6128"/>
            </a:avLst>
          </a:prstGeom>
          <a:solidFill>
            <a:srgbClr val="AB003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lnSpc>
                <a:spcPct val="115000"/>
              </a:lnSpc>
              <a:spcAft>
                <a:spcPts val="800"/>
              </a:spcAft>
            </a:pPr>
            <a:r>
              <a:rPr lang="en-US" sz="2100" b="1" dirty="0">
                <a:solidFill>
                  <a:srgbClr val="000000"/>
                </a:solidFill>
                <a:ea typeface="Yu Gothic Light" panose="020B0300000000000000" pitchFamily="34" charset="-128"/>
              </a:rPr>
              <a:t>Thriving at work is important.</a:t>
            </a:r>
            <a:r>
              <a:rPr lang="en-US" sz="2100" dirty="0">
                <a:solidFill>
                  <a:srgbClr val="000000"/>
                </a:solidFill>
                <a:ea typeface="Yu Gothic Light" panose="020B0300000000000000" pitchFamily="34" charset="-128"/>
              </a:rPr>
              <a:t> It allows you to grow as an employee and respond to changes in the workplace in a positive way. You learn more skills and do your tasks better. </a:t>
            </a:r>
            <a:br>
              <a:rPr lang="en-US" sz="2100" dirty="0">
                <a:solidFill>
                  <a:srgbClr val="000000"/>
                </a:solidFill>
                <a:ea typeface="Yu Gothic Light" panose="020B0300000000000000" pitchFamily="34" charset="-128"/>
              </a:rPr>
            </a:br>
            <a:r>
              <a:rPr lang="en-US" sz="2100" dirty="0">
                <a:solidFill>
                  <a:srgbClr val="000000"/>
                </a:solidFill>
                <a:ea typeface="Yu Gothic Light" panose="020B0300000000000000" pitchFamily="34" charset="-128"/>
              </a:rPr>
              <a:t>It becomes more likely that you can take on more responsibilities or get a promotion. </a:t>
            </a:r>
          </a:p>
          <a:p>
            <a:pPr>
              <a:lnSpc>
                <a:spcPct val="115000"/>
              </a:lnSpc>
              <a:spcAft>
                <a:spcPts val="800"/>
              </a:spcAft>
            </a:pPr>
            <a:r>
              <a:rPr lang="en-US" sz="2100" dirty="0">
                <a:solidFill>
                  <a:srgbClr val="000000"/>
                </a:solidFill>
                <a:ea typeface="Yu Gothic Light" panose="020B0300000000000000" pitchFamily="34" charset="-128"/>
              </a:rPr>
              <a:t>Thriving at work requires a lot of effort. When you get busy at work or in everyday life, it can be hard to make the extra effort.</a:t>
            </a:r>
          </a:p>
          <a:p>
            <a:pPr>
              <a:lnSpc>
                <a:spcPct val="115000"/>
              </a:lnSpc>
              <a:spcAft>
                <a:spcPts val="800"/>
              </a:spcAft>
            </a:pPr>
            <a:r>
              <a:rPr lang="en-US" sz="2100" dirty="0">
                <a:solidFill>
                  <a:srgbClr val="000000"/>
                </a:solidFill>
                <a:ea typeface="Yu Gothic Light" panose="020B0300000000000000" pitchFamily="34" charset="-128"/>
              </a:rPr>
              <a:t>However, if you keep in mind how you can benefit from thriving at work, you can adapt, learn new things and achieve your goals.</a:t>
            </a:r>
          </a:p>
          <a:p>
            <a:pPr>
              <a:lnSpc>
                <a:spcPct val="115000"/>
              </a:lnSpc>
              <a:spcAft>
                <a:spcPts val="800"/>
              </a:spcAft>
            </a:pPr>
            <a:endParaRPr lang="en-CA" sz="2100" dirty="0">
              <a:solidFill>
                <a:srgbClr val="000000"/>
              </a:solidFill>
              <a:effectLst/>
              <a:ea typeface="Yu Gothic Light" panose="020B0300000000000000" pitchFamily="34" charset="-128"/>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24706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16000" y="2156267"/>
            <a:ext cx="8467160" cy="3539431"/>
          </a:xfrm>
          <a:prstGeom prst="rect">
            <a:avLst/>
          </a:prstGeom>
          <a:noFill/>
        </p:spPr>
        <p:txBody>
          <a:bodyPr wrap="square" rtlCol="0">
            <a:spAutoFit/>
          </a:bodyPr>
          <a:lstStyle/>
          <a:p>
            <a:r>
              <a:rPr lang="en-US" sz="2800" dirty="0"/>
              <a:t>Why should </a:t>
            </a:r>
            <a:r>
              <a:rPr lang="en-US" sz="2800" dirty="0" err="1"/>
              <a:t>Jaspreet</a:t>
            </a:r>
            <a:r>
              <a:rPr lang="en-US" sz="2800" dirty="0"/>
              <a:t> be able to adapt? </a:t>
            </a:r>
            <a:endParaRPr lang="en-CA" sz="2800" dirty="0"/>
          </a:p>
          <a:p>
            <a:endParaRPr lang="en-CA" sz="2800" b="1" dirty="0"/>
          </a:p>
          <a:p>
            <a:r>
              <a:rPr lang="en-CA" sz="2800" b="1" dirty="0"/>
              <a:t>Do the task on page 9.</a:t>
            </a:r>
          </a:p>
          <a:p>
            <a:endParaRPr lang="en-CA" sz="2800" b="1" dirty="0"/>
          </a:p>
          <a:p>
            <a:r>
              <a:rPr lang="en-CA" sz="2800" b="1" dirty="0"/>
              <a:t>Reflect</a:t>
            </a:r>
          </a:p>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7" name="TextBox 6">
            <a:extLst>
              <a:ext uri="{FF2B5EF4-FFF2-40B4-BE49-F238E27FC236}">
                <a16:creationId xmlns:a16="http://schemas.microsoft.com/office/drawing/2014/main" id="{E5F68D4A-7DCB-65F2-DD47-1C11F752FDC8}"/>
              </a:ext>
            </a:extLst>
          </p:cNvPr>
          <p:cNvSpPr txBox="1"/>
          <p:nvPr/>
        </p:nvSpPr>
        <p:spPr>
          <a:xfrm>
            <a:off x="1016000" y="1044369"/>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adapt? Identify the purpose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1151294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16000" y="2616679"/>
            <a:ext cx="9789984" cy="2544799"/>
          </a:xfrm>
          <a:prstGeom prst="rect">
            <a:avLst/>
          </a:prstGeom>
          <a:noFill/>
        </p:spPr>
        <p:txBody>
          <a:bodyPr wrap="square" rtlCol="0">
            <a:spAutoFit/>
          </a:bodyPr>
          <a:lstStyle/>
          <a:p>
            <a:pPr>
              <a:lnSpc>
                <a:spcPct val="115000"/>
              </a:lnSpc>
              <a:spcAft>
                <a:spcPts val="800"/>
              </a:spcAft>
            </a:pPr>
            <a:r>
              <a:rPr lang="en-CA" sz="2800" b="1" dirty="0">
                <a:solidFill>
                  <a:srgbClr val="000000"/>
                </a:solidFill>
                <a:effectLst/>
                <a:ea typeface="Yu Gothic Light" panose="020B0300000000000000" pitchFamily="34" charset="-128"/>
              </a:rPr>
              <a:t>Reflect</a:t>
            </a:r>
            <a:endParaRPr lang="en-CA" sz="2800" b="1" dirty="0"/>
          </a:p>
          <a:p>
            <a:r>
              <a:rPr lang="en-CA" sz="2800" b="1" dirty="0"/>
              <a:t>Think </a:t>
            </a:r>
            <a:r>
              <a:rPr lang="en-CA" sz="2800" dirty="0"/>
              <a:t>of the challenges that </a:t>
            </a:r>
            <a:r>
              <a:rPr lang="en-CA" sz="2800" dirty="0" err="1"/>
              <a:t>Jaspreet</a:t>
            </a:r>
            <a:r>
              <a:rPr lang="en-CA" sz="2800" dirty="0"/>
              <a:t> is facing. </a:t>
            </a:r>
            <a:endParaRPr lang="en-US" sz="2800" dirty="0"/>
          </a:p>
          <a:p>
            <a:pPr>
              <a:spcAft>
                <a:spcPts val="600"/>
              </a:spcAft>
            </a:pPr>
            <a:r>
              <a:rPr lang="en-CA" sz="2800" dirty="0"/>
              <a:t>How can she adapt better?</a:t>
            </a:r>
            <a:endParaRPr lang="en-US" sz="2800" dirty="0"/>
          </a:p>
          <a:p>
            <a:r>
              <a:rPr lang="en-CA" sz="2800" dirty="0"/>
              <a:t>Do you know of any strategies she could use?</a:t>
            </a:r>
            <a:endParaRPr lang="en-US" sz="2800" dirty="0"/>
          </a:p>
          <a:p>
            <a:pPr>
              <a:lnSpc>
                <a:spcPct val="115000"/>
              </a:lnSpc>
              <a:spcAft>
                <a:spcPts val="800"/>
              </a:spcAft>
            </a:pPr>
            <a:endParaRPr lang="en-CA" sz="2800" b="1" dirty="0">
              <a:solidFill>
                <a:srgbClr val="000000"/>
              </a:solidFill>
              <a:effectLst/>
              <a:ea typeface="Yu Gothic Light" panose="020B0300000000000000" pitchFamily="34" charset="-128"/>
            </a:endParaRPr>
          </a:p>
        </p:txBody>
      </p:sp>
      <p:sp>
        <p:nvSpPr>
          <p:cNvPr id="7" name="TextBox 6">
            <a:extLst>
              <a:ext uri="{FF2B5EF4-FFF2-40B4-BE49-F238E27FC236}">
                <a16:creationId xmlns:a16="http://schemas.microsoft.com/office/drawing/2014/main" id="{A1CC9A86-3CB7-0ED7-CD25-C18934B5DA2F}"/>
              </a:ext>
            </a:extLst>
          </p:cNvPr>
          <p:cNvSpPr txBox="1"/>
          <p:nvPr/>
        </p:nvSpPr>
        <p:spPr>
          <a:xfrm>
            <a:off x="1039813" y="1036774"/>
            <a:ext cx="10304659" cy="133626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1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24906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3230218"/>
            <a:ext cx="10049478" cy="2046714"/>
          </a:xfrm>
          <a:prstGeom prst="rect">
            <a:avLst/>
          </a:prstGeom>
          <a:noFill/>
        </p:spPr>
        <p:txBody>
          <a:bodyPr wrap="square" rtlCol="0">
            <a:spAutoFit/>
          </a:bodyPr>
          <a:lstStyle/>
          <a:p>
            <a:pPr indent="-274320">
              <a:spcAft>
                <a:spcPts val="600"/>
              </a:spcAft>
              <a:buFont typeface="Arial" panose="020B0604020202020204" pitchFamily="34" charset="0"/>
              <a:buChar char="•"/>
            </a:pPr>
            <a:r>
              <a:rPr lang="en-US" sz="2800" dirty="0"/>
              <a:t>Strategies to plan for your career </a:t>
            </a:r>
          </a:p>
          <a:p>
            <a:pPr indent="-274320">
              <a:spcAft>
                <a:spcPts val="600"/>
              </a:spcAft>
              <a:buFont typeface="Arial" panose="020B0604020202020204" pitchFamily="34" charset="0"/>
              <a:buChar char="•"/>
            </a:pPr>
            <a:r>
              <a:rPr lang="en-US" sz="2800" dirty="0"/>
              <a:t>Strategies to talk about your goals </a:t>
            </a:r>
          </a:p>
          <a:p>
            <a:pPr indent="-274320">
              <a:spcAft>
                <a:spcPts val="600"/>
              </a:spcAft>
              <a:buFont typeface="Arial" panose="020B0604020202020204" pitchFamily="34" charset="0"/>
              <a:buChar char="•"/>
            </a:pPr>
            <a:r>
              <a:rPr lang="en-US" sz="2800" dirty="0"/>
              <a:t>Strategies to cover the cost of training</a:t>
            </a:r>
          </a:p>
          <a:p>
            <a:pPr indent="-274320">
              <a:spcAft>
                <a:spcPts val="600"/>
              </a:spcAft>
              <a:buFont typeface="Arial" panose="020B0604020202020204" pitchFamily="34" charset="0"/>
              <a:buChar char="•"/>
            </a:pPr>
            <a:r>
              <a:rPr lang="en-US" sz="2800" dirty="0"/>
              <a:t>Strategies to fit healthy habits into your schedule  </a:t>
            </a:r>
            <a:endParaRPr lang="en-CA" sz="2800" dirty="0"/>
          </a:p>
        </p:txBody>
      </p:sp>
      <p:sp>
        <p:nvSpPr>
          <p:cNvPr id="7" name="TextBox 6">
            <a:extLst>
              <a:ext uri="{FF2B5EF4-FFF2-40B4-BE49-F238E27FC236}">
                <a16:creationId xmlns:a16="http://schemas.microsoft.com/office/drawing/2014/main" id="{AA28F0DC-100E-2AF4-5D4E-15FABE43F41B}"/>
              </a:ext>
            </a:extLst>
          </p:cNvPr>
          <p:cNvSpPr txBox="1"/>
          <p:nvPr/>
        </p:nvSpPr>
        <p:spPr>
          <a:xfrm>
            <a:off x="1016000" y="2562631"/>
            <a:ext cx="10201573" cy="523220"/>
          </a:xfrm>
          <a:prstGeom prst="rect">
            <a:avLst/>
          </a:prstGeom>
          <a:noFill/>
        </p:spPr>
        <p:txBody>
          <a:bodyPr wrap="square">
            <a:spAutoFit/>
          </a:bodyPr>
          <a:lstStyle/>
          <a:p>
            <a:r>
              <a:rPr lang="en-US" sz="2800" dirty="0"/>
              <a:t>There are many strategies that can help you adapt more easily.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a:extLst>
              <a:ext uri="{FF2B5EF4-FFF2-40B4-BE49-F238E27FC236}">
                <a16:creationId xmlns:a16="http://schemas.microsoft.com/office/drawing/2014/main" id="{A1CC9A86-3CB7-0ED7-CD25-C18934B5DA2F}"/>
              </a:ext>
            </a:extLst>
          </p:cNvPr>
          <p:cNvSpPr txBox="1"/>
          <p:nvPr/>
        </p:nvSpPr>
        <p:spPr>
          <a:xfrm>
            <a:off x="1039813" y="1036774"/>
            <a:ext cx="10304659" cy="133626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1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Tree>
    <p:custDataLst>
      <p:tags r:id="rId1"/>
    </p:custDataLst>
    <p:extLst>
      <p:ext uri="{BB962C8B-B14F-4D97-AF65-F5344CB8AC3E}">
        <p14:creationId xmlns:p14="http://schemas.microsoft.com/office/powerpoint/2010/main" val="20058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133780"/>
            <a:ext cx="10665208" cy="4093428"/>
          </a:xfrm>
          <a:prstGeom prst="rect">
            <a:avLst/>
          </a:prstGeom>
          <a:noFill/>
        </p:spPr>
        <p:txBody>
          <a:bodyPr wrap="square" rtlCol="0">
            <a:spAutoFit/>
          </a:bodyPr>
          <a:lstStyle/>
          <a:p>
            <a:r>
              <a:rPr lang="en-US" sz="4400" b="1" dirty="0">
                <a:solidFill>
                  <a:srgbClr val="316094"/>
                </a:solidFill>
              </a:rPr>
              <a:t>Strategies to plan for your career </a:t>
            </a:r>
          </a:p>
          <a:p>
            <a:endParaRPr lang="en-CA" sz="2800" dirty="0"/>
          </a:p>
          <a:p>
            <a:pPr marL="0" lvl="1" indent="-274320">
              <a:spcAft>
                <a:spcPts val="600"/>
              </a:spcAft>
              <a:buFont typeface="Arial" panose="020B0604020202020204" pitchFamily="34" charset="0"/>
              <a:buChar char="•"/>
            </a:pPr>
            <a:r>
              <a:rPr lang="en-CA" sz="2800" dirty="0"/>
              <a:t>Set your goals </a:t>
            </a:r>
          </a:p>
          <a:p>
            <a:pPr marL="0" lvl="1" indent="-274320">
              <a:spcAft>
                <a:spcPts val="600"/>
              </a:spcAft>
              <a:buFont typeface="Arial" panose="020B0604020202020204" pitchFamily="34" charset="0"/>
              <a:buChar char="•"/>
            </a:pPr>
            <a:r>
              <a:rPr lang="en-CA" sz="2800" dirty="0"/>
              <a:t>Read job descriptions</a:t>
            </a:r>
          </a:p>
          <a:p>
            <a:pPr marL="0" lvl="1" indent="-274320">
              <a:spcAft>
                <a:spcPts val="600"/>
              </a:spcAft>
              <a:buFont typeface="Arial" panose="020B0604020202020204" pitchFamily="34" charset="0"/>
              <a:buChar char="•"/>
            </a:pPr>
            <a:r>
              <a:rPr lang="en-US" sz="2800" dirty="0"/>
              <a:t>List the skills, experience and training you have </a:t>
            </a:r>
          </a:p>
          <a:p>
            <a:pPr marL="0" lvl="1" indent="-274320">
              <a:spcAft>
                <a:spcPts val="600"/>
              </a:spcAft>
              <a:buFont typeface="Arial" panose="020B0604020202020204" pitchFamily="34" charset="0"/>
              <a:buChar char="•"/>
            </a:pPr>
            <a:r>
              <a:rPr lang="en-US" sz="2800" dirty="0"/>
              <a:t>List the skills, experience and training you need </a:t>
            </a:r>
            <a:endParaRPr lang="en-CA" sz="2800" b="1" dirty="0"/>
          </a:p>
          <a:p>
            <a:endParaRPr lang="en-CA" sz="2800" b="1" dirty="0"/>
          </a:p>
          <a:p>
            <a:endParaRPr lang="en-CA" sz="2800" b="1"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288162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AB0A0F-FF80-2B52-E2FD-A82910B56123}"/>
              </a:ext>
            </a:extLst>
          </p:cNvPr>
          <p:cNvSpPr txBox="1"/>
          <p:nvPr/>
        </p:nvSpPr>
        <p:spPr>
          <a:xfrm>
            <a:off x="1016000" y="2102000"/>
            <a:ext cx="4019826" cy="2308324"/>
          </a:xfrm>
          <a:prstGeom prst="rect">
            <a:avLst/>
          </a:prstGeom>
          <a:noFill/>
        </p:spPr>
        <p:txBody>
          <a:bodyPr wrap="square" rtlCol="0">
            <a:spAutoFit/>
          </a:bodyPr>
          <a:lstStyle/>
          <a:p>
            <a:r>
              <a:rPr lang="en-CA" sz="2400" dirty="0"/>
              <a:t>Help </a:t>
            </a:r>
            <a:r>
              <a:rPr lang="en-CA" sz="2400" dirty="0" err="1"/>
              <a:t>Jaspreet</a:t>
            </a:r>
            <a:r>
              <a:rPr lang="en-CA" sz="2400" dirty="0"/>
              <a:t> make the list </a:t>
            </a:r>
            <a:br>
              <a:rPr lang="en-CA" sz="2400" dirty="0"/>
            </a:br>
            <a:r>
              <a:rPr lang="en-CA" sz="2400" dirty="0"/>
              <a:t>of skills she has and the skills she needs to move to a new position at work.</a:t>
            </a:r>
          </a:p>
          <a:p>
            <a:endParaRPr lang="en-CA" sz="2400" dirty="0"/>
          </a:p>
          <a:p>
            <a:r>
              <a:rPr lang="en-CA" sz="2400" b="1" dirty="0"/>
              <a:t>Do task 1 on pages 13 and 14</a:t>
            </a:r>
            <a:endParaRPr lang="en-US" sz="2400" b="1" dirty="0"/>
          </a:p>
        </p:txBody>
      </p:sp>
      <p:sp>
        <p:nvSpPr>
          <p:cNvPr id="8" name="TextBox 7">
            <a:extLst>
              <a:ext uri="{FF2B5EF4-FFF2-40B4-BE49-F238E27FC236}">
                <a16:creationId xmlns:a16="http://schemas.microsoft.com/office/drawing/2014/main" id="{F37256ED-F239-7184-5713-7F78D5C2F060}"/>
              </a:ext>
            </a:extLst>
          </p:cNvPr>
          <p:cNvSpPr txBox="1"/>
          <p:nvPr/>
        </p:nvSpPr>
        <p:spPr>
          <a:xfrm flipH="1">
            <a:off x="1016000" y="1156336"/>
            <a:ext cx="10665208" cy="769441"/>
          </a:xfrm>
          <a:prstGeom prst="rect">
            <a:avLst/>
          </a:prstGeom>
          <a:noFill/>
        </p:spPr>
        <p:txBody>
          <a:bodyPr wrap="square" rtlCol="0">
            <a:spAutoFit/>
          </a:bodyPr>
          <a:lstStyle/>
          <a:p>
            <a:r>
              <a:rPr lang="en-US" sz="4400" b="1" dirty="0">
                <a:solidFill>
                  <a:srgbClr val="316094"/>
                </a:solidFill>
              </a:rPr>
              <a:t>Strategies to plan for your career</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7" name="Picture 6" descr="jaspreets-jo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348" y="2087215"/>
            <a:ext cx="7194735" cy="3832211"/>
          </a:xfrm>
          <a:prstGeom prst="rect">
            <a:avLst/>
          </a:prstGeom>
        </p:spPr>
      </p:pic>
    </p:spTree>
    <p:custDataLst>
      <p:tags r:id="rId1"/>
    </p:custDataLst>
    <p:extLst>
      <p:ext uri="{BB962C8B-B14F-4D97-AF65-F5344CB8AC3E}">
        <p14:creationId xmlns:p14="http://schemas.microsoft.com/office/powerpoint/2010/main" val="732834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74C072B-91E0-5AED-41C8-1134A4CC69AE}"/>
              </a:ext>
            </a:extLst>
          </p:cNvPr>
          <p:cNvSpPr txBox="1"/>
          <p:nvPr/>
        </p:nvSpPr>
        <p:spPr>
          <a:xfrm>
            <a:off x="1016000" y="1914193"/>
            <a:ext cx="5046870" cy="507831"/>
          </a:xfrm>
          <a:prstGeom prst="rect">
            <a:avLst/>
          </a:prstGeom>
          <a:noFill/>
        </p:spPr>
        <p:txBody>
          <a:bodyPr wrap="square">
            <a:spAutoFit/>
          </a:bodyPr>
          <a:lstStyle/>
          <a:p>
            <a:pPr>
              <a:lnSpc>
                <a:spcPct val="115000"/>
              </a:lnSpc>
              <a:spcBef>
                <a:spcPts val="200"/>
              </a:spcBef>
              <a:spcAft>
                <a:spcPts val="600"/>
              </a:spcAft>
            </a:pPr>
            <a:r>
              <a:rPr lang="en-CA" sz="24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How to choose a training program</a:t>
            </a:r>
            <a:endParaRPr lang="en-US" sz="24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7" name="TextBox 6">
            <a:extLst>
              <a:ext uri="{FF2B5EF4-FFF2-40B4-BE49-F238E27FC236}">
                <a16:creationId xmlns:a16="http://schemas.microsoft.com/office/drawing/2014/main" id="{F37256ED-F239-7184-5713-7F78D5C2F060}"/>
              </a:ext>
            </a:extLst>
          </p:cNvPr>
          <p:cNvSpPr txBox="1"/>
          <p:nvPr/>
        </p:nvSpPr>
        <p:spPr>
          <a:xfrm flipH="1">
            <a:off x="1016000" y="1156336"/>
            <a:ext cx="10665208" cy="769441"/>
          </a:xfrm>
          <a:prstGeom prst="rect">
            <a:avLst/>
          </a:prstGeom>
          <a:noFill/>
        </p:spPr>
        <p:txBody>
          <a:bodyPr wrap="square" rtlCol="0">
            <a:spAutoFit/>
          </a:bodyPr>
          <a:lstStyle/>
          <a:p>
            <a:r>
              <a:rPr lang="en-US" sz="4400" b="1" dirty="0">
                <a:solidFill>
                  <a:srgbClr val="316094"/>
                </a:solidFill>
              </a:rPr>
              <a:t>Strategies to plan for your career</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3" name="TextBox 2"/>
          <p:cNvSpPr txBox="1"/>
          <p:nvPr/>
        </p:nvSpPr>
        <p:spPr>
          <a:xfrm>
            <a:off x="8282609" y="2584183"/>
            <a:ext cx="3776869" cy="2052357"/>
          </a:xfrm>
          <a:prstGeom prst="rect">
            <a:avLst/>
          </a:prstGeom>
          <a:noFill/>
        </p:spPr>
        <p:txBody>
          <a:bodyPr wrap="square" rtlCol="0">
            <a:spAutoFit/>
          </a:bodyPr>
          <a:lstStyle/>
          <a:p>
            <a:pPr>
              <a:lnSpc>
                <a:spcPct val="115000"/>
              </a:lnSpc>
              <a:spcBef>
                <a:spcPts val="800"/>
              </a:spcBef>
              <a:spcAft>
                <a:spcPts val="200"/>
              </a:spcAft>
            </a:pPr>
            <a:r>
              <a:rPr lang="en-CA" b="1" dirty="0">
                <a:solidFill>
                  <a:srgbClr val="000000"/>
                </a:solidFill>
                <a:latin typeface="Calibri" panose="020F0502020204030204" pitchFamily="34" charset="0"/>
                <a:ea typeface="Yu Gothic Light" panose="020B0300000000000000" pitchFamily="34" charset="-128"/>
                <a:cs typeface="Calibri" panose="020F0502020204030204" pitchFamily="34" charset="0"/>
              </a:rPr>
              <a:t>Format and schedule</a:t>
            </a:r>
            <a:endParaRPr lang="en-US" b="1" dirty="0">
              <a:solidFill>
                <a:srgbClr val="000000"/>
              </a:solidFill>
              <a:latin typeface="Calibri" panose="020F0502020204030204" pitchFamily="34" charset="0"/>
              <a:ea typeface="Yu Gothic Light" panose="020B0300000000000000" pitchFamily="34" charset="-128"/>
              <a:cs typeface="Calibri" panose="020F0502020204030204" pitchFamily="34" charset="0"/>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Is the program online or in person? </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Do you need to participate in sessions? </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Do the hours work with your job?</a:t>
            </a:r>
            <a:endParaRPr lang="en-US" dirty="0">
              <a:solidFill>
                <a:srgbClr val="000000"/>
              </a:solidFill>
              <a:latin typeface="Calibri" panose="020F0502020204030204" pitchFamily="34" charset="0"/>
              <a:ea typeface="Yu Gothic Light" panose="020B0300000000000000" pitchFamily="34" charset="-128"/>
            </a:endParaRPr>
          </a:p>
          <a:p>
            <a:endParaRPr lang="en-US" dirty="0"/>
          </a:p>
        </p:txBody>
      </p:sp>
      <p:sp>
        <p:nvSpPr>
          <p:cNvPr id="13" name="TextBox 12"/>
          <p:cNvSpPr txBox="1"/>
          <p:nvPr/>
        </p:nvSpPr>
        <p:spPr>
          <a:xfrm>
            <a:off x="1016000" y="2562086"/>
            <a:ext cx="3456609" cy="2529410"/>
          </a:xfrm>
          <a:prstGeom prst="rect">
            <a:avLst/>
          </a:prstGeom>
          <a:noFill/>
        </p:spPr>
        <p:txBody>
          <a:bodyPr wrap="square" rtlCol="0">
            <a:spAutoFit/>
          </a:bodyPr>
          <a:lstStyle/>
          <a:p>
            <a:pPr>
              <a:lnSpc>
                <a:spcPct val="115000"/>
              </a:lnSpc>
              <a:spcBef>
                <a:spcPts val="800"/>
              </a:spcBef>
              <a:spcAft>
                <a:spcPts val="200"/>
              </a:spcAft>
            </a:pPr>
            <a:r>
              <a:rPr lang="en-CA" b="1" dirty="0">
                <a:solidFill>
                  <a:srgbClr val="000000"/>
                </a:solidFill>
                <a:latin typeface="Calibri" panose="020F0502020204030204" pitchFamily="34" charset="0"/>
                <a:ea typeface="Yu Gothic Light" panose="020B0300000000000000" pitchFamily="34" charset="-128"/>
                <a:cs typeface="Calibri" panose="020F0502020204030204" pitchFamily="34" charset="0"/>
              </a:rPr>
              <a:t>Time</a:t>
            </a:r>
            <a:endParaRPr lang="en-US" b="1" dirty="0">
              <a:solidFill>
                <a:srgbClr val="000000"/>
              </a:solidFill>
              <a:latin typeface="Calibri" panose="020F0502020204030204" pitchFamily="34" charset="0"/>
              <a:ea typeface="Yu Gothic Light" panose="020B0300000000000000" pitchFamily="34" charset="-128"/>
              <a:cs typeface="Calibri" panose="020F0502020204030204" pitchFamily="34" charset="0"/>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When does the program start? Can you apply by the deadline? </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How long is the program? </a:t>
            </a:r>
            <a:br>
              <a:rPr lang="en-CA" dirty="0">
                <a:solidFill>
                  <a:srgbClr val="000000"/>
                </a:solidFill>
                <a:latin typeface="Calibri" panose="020F0502020204030204" pitchFamily="34" charset="0"/>
                <a:ea typeface="Yu Gothic Light" panose="020B0300000000000000" pitchFamily="34" charset="-128"/>
              </a:rPr>
            </a:br>
            <a:r>
              <a:rPr lang="en-CA" dirty="0">
                <a:solidFill>
                  <a:srgbClr val="000000"/>
                </a:solidFill>
                <a:latin typeface="Calibri" panose="020F0502020204030204" pitchFamily="34" charset="0"/>
                <a:ea typeface="Yu Gothic Light" panose="020B0300000000000000" pitchFamily="34" charset="-128"/>
              </a:rPr>
              <a:t>Do you have that much time?</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How many hours a week would you need? Do you have that much time?</a:t>
            </a:r>
            <a:endParaRPr lang="en-US" dirty="0"/>
          </a:p>
        </p:txBody>
      </p:sp>
      <p:sp>
        <p:nvSpPr>
          <p:cNvPr id="14" name="TextBox 13"/>
          <p:cNvSpPr txBox="1"/>
          <p:nvPr/>
        </p:nvSpPr>
        <p:spPr>
          <a:xfrm>
            <a:off x="4671389" y="2573132"/>
            <a:ext cx="3556001" cy="3514296"/>
          </a:xfrm>
          <a:prstGeom prst="rect">
            <a:avLst/>
          </a:prstGeom>
          <a:noFill/>
        </p:spPr>
        <p:txBody>
          <a:bodyPr wrap="square" rtlCol="0">
            <a:spAutoFit/>
          </a:bodyPr>
          <a:lstStyle/>
          <a:p>
            <a:pPr>
              <a:lnSpc>
                <a:spcPct val="115000"/>
              </a:lnSpc>
              <a:spcBef>
                <a:spcPts val="800"/>
              </a:spcBef>
              <a:spcAft>
                <a:spcPts val="200"/>
              </a:spcAft>
            </a:pPr>
            <a:r>
              <a:rPr lang="en-CA" b="1" dirty="0">
                <a:solidFill>
                  <a:srgbClr val="000000"/>
                </a:solidFill>
                <a:latin typeface="Calibri" panose="020F0502020204030204" pitchFamily="34" charset="0"/>
                <a:ea typeface="Yu Gothic Light" panose="020B0300000000000000" pitchFamily="34" charset="-128"/>
                <a:cs typeface="Calibri" panose="020F0502020204030204" pitchFamily="34" charset="0"/>
              </a:rPr>
              <a:t>Cost </a:t>
            </a:r>
            <a:endParaRPr lang="en-US" b="1" dirty="0">
              <a:solidFill>
                <a:srgbClr val="000000"/>
              </a:solidFill>
              <a:latin typeface="Calibri" panose="020F0502020204030204" pitchFamily="34" charset="0"/>
              <a:ea typeface="Yu Gothic Light" panose="020B0300000000000000" pitchFamily="34" charset="-128"/>
              <a:cs typeface="Calibri" panose="020F0502020204030204" pitchFamily="34" charset="0"/>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How much does the program cost?</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Do you have to pay the fees all </a:t>
            </a:r>
            <a:br>
              <a:rPr lang="en-CA" dirty="0">
                <a:solidFill>
                  <a:srgbClr val="000000"/>
                </a:solidFill>
                <a:latin typeface="Calibri" panose="020F0502020204030204" pitchFamily="34" charset="0"/>
                <a:ea typeface="Yu Gothic Light" panose="020B0300000000000000" pitchFamily="34" charset="-128"/>
              </a:rPr>
            </a:br>
            <a:r>
              <a:rPr lang="en-CA" dirty="0">
                <a:solidFill>
                  <a:srgbClr val="000000"/>
                </a:solidFill>
                <a:latin typeface="Calibri" panose="020F0502020204030204" pitchFamily="34" charset="0"/>
                <a:ea typeface="Yu Gothic Light" panose="020B0300000000000000" pitchFamily="34" charset="-128"/>
              </a:rPr>
              <a:t>at once? Can you pay in smaller amounts? </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Will there be extra expenses?</a:t>
            </a:r>
            <a:endParaRPr lang="en-US" dirty="0">
              <a:solidFill>
                <a:srgbClr val="000000"/>
              </a:solidFill>
              <a:latin typeface="Calibri" panose="020F0502020204030204" pitchFamily="34" charset="0"/>
              <a:ea typeface="Yu Gothic Light" panose="020B0300000000000000" pitchFamily="34" charset="-128"/>
            </a:endParaRPr>
          </a:p>
          <a:p>
            <a:pPr marL="228600" lvl="0" indent="-228600">
              <a:spcAft>
                <a:spcPts val="600"/>
              </a:spcAft>
              <a:buFont typeface="Symbol" panose="05050102010706020507" pitchFamily="18" charset="2"/>
              <a:buChar char=""/>
            </a:pPr>
            <a:r>
              <a:rPr lang="en-CA" dirty="0">
                <a:solidFill>
                  <a:srgbClr val="000000"/>
                </a:solidFill>
                <a:latin typeface="Calibri" panose="020F0502020204030204" pitchFamily="34" charset="0"/>
                <a:ea typeface="Yu Gothic Light" panose="020B0300000000000000" pitchFamily="34" charset="-128"/>
              </a:rPr>
              <a:t>Can you pay for the program yourself? Can you get help to cover the cost? </a:t>
            </a:r>
            <a:endParaRPr lang="en-US" dirty="0">
              <a:solidFill>
                <a:srgbClr val="000000"/>
              </a:solidFill>
              <a:latin typeface="Calibri" panose="020F0502020204030204" pitchFamily="34" charset="0"/>
              <a:ea typeface="Yu Gothic Light" panose="020B0300000000000000" pitchFamily="34" charset="-128"/>
            </a:endParaRPr>
          </a:p>
          <a:p>
            <a:endParaRPr lang="en-US" dirty="0"/>
          </a:p>
        </p:txBody>
      </p:sp>
    </p:spTree>
    <p:custDataLst>
      <p:tags r:id="rId1"/>
    </p:custDataLst>
    <p:extLst>
      <p:ext uri="{BB962C8B-B14F-4D97-AF65-F5344CB8AC3E}">
        <p14:creationId xmlns:p14="http://schemas.microsoft.com/office/powerpoint/2010/main" val="408736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3DA02-2D12-5D4E-ADF7-9DB84E0E0027}"/>
              </a:ext>
            </a:extLst>
          </p:cNvPr>
          <p:cNvSpPr txBox="1"/>
          <p:nvPr/>
        </p:nvSpPr>
        <p:spPr>
          <a:xfrm>
            <a:off x="1060450" y="1177925"/>
            <a:ext cx="9950677"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Welcome to this unit on adaptability!</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Introduction</a:t>
            </a:r>
          </a:p>
        </p:txBody>
      </p:sp>
      <p:sp>
        <p:nvSpPr>
          <p:cNvPr id="10" name="TextBox 9"/>
          <p:cNvSpPr txBox="1"/>
          <p:nvPr/>
        </p:nvSpPr>
        <p:spPr>
          <a:xfrm>
            <a:off x="1058863" y="2037049"/>
            <a:ext cx="5453197" cy="1107996"/>
          </a:xfrm>
          <a:prstGeom prst="rect">
            <a:avLst/>
          </a:prstGeom>
          <a:noFill/>
        </p:spPr>
        <p:txBody>
          <a:bodyPr wrap="square" rtlCol="0">
            <a:spAutoFit/>
          </a:bodyPr>
          <a:lstStyle/>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Instructor’s intro</a:t>
            </a:r>
            <a:endParaRPr lang="en-CA" sz="2800" dirty="0">
              <a:solidFill>
                <a:schemeClr val="bg2">
                  <a:lumMod val="25000"/>
                </a:schemeClr>
              </a:solidFill>
            </a:endParaRPr>
          </a:p>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Participants’ intro</a:t>
            </a:r>
          </a:p>
        </p:txBody>
      </p:sp>
    </p:spTree>
    <p:custDataLst>
      <p:tags r:id="rId1"/>
    </p:custDataLst>
    <p:extLst>
      <p:ext uri="{BB962C8B-B14F-4D97-AF65-F5344CB8AC3E}">
        <p14:creationId xmlns:p14="http://schemas.microsoft.com/office/powerpoint/2010/main" val="339123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063297"/>
            <a:ext cx="10665208" cy="769441"/>
          </a:xfrm>
          <a:prstGeom prst="rect">
            <a:avLst/>
          </a:prstGeom>
          <a:noFill/>
        </p:spPr>
        <p:txBody>
          <a:bodyPr wrap="square" rtlCol="0">
            <a:spAutoFit/>
          </a:bodyPr>
          <a:lstStyle/>
          <a:p>
            <a:r>
              <a:rPr lang="en-US" sz="4400" b="1" dirty="0">
                <a:solidFill>
                  <a:srgbClr val="316094"/>
                </a:solidFill>
              </a:rPr>
              <a:t>Strategies to plan for your career </a:t>
            </a:r>
          </a:p>
        </p:txBody>
      </p:sp>
      <p:sp>
        <p:nvSpPr>
          <p:cNvPr id="3" name="TextBox 2">
            <a:extLst>
              <a:ext uri="{FF2B5EF4-FFF2-40B4-BE49-F238E27FC236}">
                <a16:creationId xmlns:a16="http://schemas.microsoft.com/office/drawing/2014/main" id="{72AB0A0F-FF80-2B52-E2FD-A82910B56123}"/>
              </a:ext>
            </a:extLst>
          </p:cNvPr>
          <p:cNvSpPr txBox="1"/>
          <p:nvPr/>
        </p:nvSpPr>
        <p:spPr>
          <a:xfrm>
            <a:off x="1016000" y="5277225"/>
            <a:ext cx="8366033" cy="830997"/>
          </a:xfrm>
          <a:prstGeom prst="rect">
            <a:avLst/>
          </a:prstGeom>
          <a:noFill/>
        </p:spPr>
        <p:txBody>
          <a:bodyPr wrap="square" rtlCol="0">
            <a:spAutoFit/>
          </a:bodyPr>
          <a:lstStyle/>
          <a:p>
            <a:r>
              <a:rPr lang="en-CA" sz="2400" b="1" dirty="0"/>
              <a:t>Do task 2 on pages 15 and 16.</a:t>
            </a:r>
          </a:p>
          <a:p>
            <a:r>
              <a:rPr lang="en-CA" sz="2400" b="1" dirty="0"/>
              <a:t>Do task 3 on page 17.</a:t>
            </a:r>
          </a:p>
        </p:txBody>
      </p:sp>
      <p:sp>
        <p:nvSpPr>
          <p:cNvPr id="10" name="TextBox 9">
            <a:extLst>
              <a:ext uri="{FF2B5EF4-FFF2-40B4-BE49-F238E27FC236}">
                <a16:creationId xmlns:a16="http://schemas.microsoft.com/office/drawing/2014/main" id="{4910D19B-A7CF-90D0-147E-4409766175FE}"/>
              </a:ext>
            </a:extLst>
          </p:cNvPr>
          <p:cNvSpPr txBox="1"/>
          <p:nvPr/>
        </p:nvSpPr>
        <p:spPr>
          <a:xfrm>
            <a:off x="1016000" y="1779758"/>
            <a:ext cx="4041913" cy="461665"/>
          </a:xfrm>
          <a:prstGeom prst="rect">
            <a:avLst/>
          </a:prstGeom>
          <a:noFill/>
        </p:spPr>
        <p:txBody>
          <a:bodyPr wrap="square">
            <a:spAutoFit/>
          </a:bodyPr>
          <a:lstStyle/>
          <a:p>
            <a:r>
              <a:rPr lang="en-CA" sz="2400" dirty="0"/>
              <a:t>Help </a:t>
            </a:r>
            <a:r>
              <a:rPr lang="en-CA" sz="2400" dirty="0" err="1"/>
              <a:t>Jaspreet</a:t>
            </a:r>
            <a:r>
              <a:rPr lang="en-CA" sz="2400" dirty="0"/>
              <a:t> make a decision.</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7" name="Picture 6" descr="Jaspreet-program-dec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 y="2234655"/>
            <a:ext cx="6153912" cy="3063240"/>
          </a:xfrm>
          <a:prstGeom prst="rect">
            <a:avLst/>
          </a:prstGeom>
        </p:spPr>
      </p:pic>
    </p:spTree>
    <p:custDataLst>
      <p:tags r:id="rId1"/>
    </p:custDataLst>
    <p:extLst>
      <p:ext uri="{BB962C8B-B14F-4D97-AF65-F5344CB8AC3E}">
        <p14:creationId xmlns:p14="http://schemas.microsoft.com/office/powerpoint/2010/main" val="2230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AB0A0F-FF80-2B52-E2FD-A82910B56123}"/>
              </a:ext>
            </a:extLst>
          </p:cNvPr>
          <p:cNvSpPr txBox="1"/>
          <p:nvPr/>
        </p:nvSpPr>
        <p:spPr>
          <a:xfrm>
            <a:off x="1016000" y="1941833"/>
            <a:ext cx="9431130" cy="3647153"/>
          </a:xfrm>
          <a:prstGeom prst="rect">
            <a:avLst/>
          </a:prstGeom>
          <a:noFill/>
        </p:spPr>
        <p:txBody>
          <a:bodyPr wrap="square" rtlCol="0">
            <a:spAutoFit/>
          </a:bodyPr>
          <a:lstStyle/>
          <a:p>
            <a:pPr>
              <a:lnSpc>
                <a:spcPct val="150000"/>
              </a:lnSpc>
              <a:spcBef>
                <a:spcPts val="1800"/>
              </a:spcBef>
              <a:spcAft>
                <a:spcPts val="600"/>
              </a:spcAft>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Reflect </a:t>
            </a:r>
            <a:endParaRPr lang="en-US" sz="2800" dirty="0">
              <a:solidFill>
                <a:srgbClr val="000000"/>
              </a:solidFill>
              <a:effectLst/>
              <a:latin typeface="Calibri" panose="020F0502020204030204" pitchFamily="34" charset="0"/>
              <a:ea typeface="Yu Gothic Light" panose="020B0300000000000000" pitchFamily="34" charset="-128"/>
            </a:endParaRPr>
          </a:p>
          <a:p>
            <a:pPr>
              <a:spcAft>
                <a:spcPts val="600"/>
              </a:spcAft>
            </a:pPr>
            <a:r>
              <a:rPr lang="en-CA" sz="2800" b="1" dirty="0">
                <a:solidFill>
                  <a:srgbClr val="000000"/>
                </a:solidFill>
                <a:effectLst/>
                <a:latin typeface="Calibri" panose="020F0502020204030204" pitchFamily="34" charset="0"/>
                <a:ea typeface="Yu Gothic Light" panose="020B0300000000000000" pitchFamily="34" charset="-128"/>
              </a:rPr>
              <a:t>Think </a:t>
            </a:r>
            <a:r>
              <a:rPr lang="en-CA" sz="2800" dirty="0">
                <a:solidFill>
                  <a:srgbClr val="000000"/>
                </a:solidFill>
                <a:effectLst/>
                <a:latin typeface="Calibri" panose="020F0502020204030204" pitchFamily="34" charset="0"/>
                <a:ea typeface="Yu Gothic Light" panose="020B0300000000000000" pitchFamily="34" charset="-128"/>
              </a:rPr>
              <a:t>of your goals.</a:t>
            </a:r>
            <a:endParaRPr lang="en-US" sz="28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Do you have a plan to achieve them?</a:t>
            </a:r>
            <a:endParaRPr lang="en-US" sz="28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If you have a plan, what strategies did you use?</a:t>
            </a:r>
            <a:endParaRPr lang="en-US" sz="28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If you don’t have a plan, what strategies will you </a:t>
            </a:r>
            <a:br>
              <a:rPr lang="en-CA" sz="2800" dirty="0">
                <a:solidFill>
                  <a:srgbClr val="000000"/>
                </a:solidFill>
                <a:effectLst/>
                <a:latin typeface="Calibri" panose="020F0502020204030204" pitchFamily="34" charset="0"/>
                <a:ea typeface="Yu Gothic Light" panose="020B0300000000000000" pitchFamily="34" charset="-128"/>
              </a:rPr>
            </a:br>
            <a:r>
              <a:rPr lang="en-CA" sz="2800" dirty="0">
                <a:solidFill>
                  <a:srgbClr val="000000"/>
                </a:solidFill>
                <a:effectLst/>
                <a:latin typeface="Calibri" panose="020F0502020204030204" pitchFamily="34" charset="0"/>
                <a:ea typeface="Yu Gothic Light" panose="020B0300000000000000" pitchFamily="34" charset="-128"/>
              </a:rPr>
              <a:t>use to make one? </a:t>
            </a:r>
            <a:endParaRPr lang="en-US" sz="2800" dirty="0">
              <a:solidFill>
                <a:srgbClr val="000000"/>
              </a:solidFill>
              <a:effectLst/>
              <a:latin typeface="Calibri" panose="020F0502020204030204" pitchFamily="34" charset="0"/>
              <a:ea typeface="Yu Gothic Light" panose="020B0300000000000000" pitchFamily="34" charset="-128"/>
            </a:endParaRPr>
          </a:p>
          <a:p>
            <a:endParaRPr lang="en-CA" sz="2400" b="1" dirty="0"/>
          </a:p>
        </p:txBody>
      </p:sp>
      <p:sp>
        <p:nvSpPr>
          <p:cNvPr id="7" name="TextBox 6">
            <a:extLst>
              <a:ext uri="{FF2B5EF4-FFF2-40B4-BE49-F238E27FC236}">
                <a16:creationId xmlns:a16="http://schemas.microsoft.com/office/drawing/2014/main" id="{F37256ED-F239-7184-5713-7F78D5C2F060}"/>
              </a:ext>
            </a:extLst>
          </p:cNvPr>
          <p:cNvSpPr txBox="1"/>
          <p:nvPr/>
        </p:nvSpPr>
        <p:spPr>
          <a:xfrm flipH="1">
            <a:off x="1016000" y="1085383"/>
            <a:ext cx="10665208" cy="769441"/>
          </a:xfrm>
          <a:prstGeom prst="rect">
            <a:avLst/>
          </a:prstGeom>
          <a:noFill/>
        </p:spPr>
        <p:txBody>
          <a:bodyPr wrap="square" rtlCol="0">
            <a:spAutoFit/>
          </a:bodyPr>
          <a:lstStyle/>
          <a:p>
            <a:r>
              <a:rPr lang="en-US" sz="4400" b="1" dirty="0">
                <a:solidFill>
                  <a:srgbClr val="316094"/>
                </a:solidFill>
              </a:rPr>
              <a:t>Strategies to plan for your career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339017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130366"/>
            <a:ext cx="10665208" cy="646331"/>
          </a:xfrm>
          <a:prstGeom prst="rect">
            <a:avLst/>
          </a:prstGeom>
          <a:noFill/>
        </p:spPr>
        <p:txBody>
          <a:bodyPr wrap="square" rtlCol="0">
            <a:spAutoFit/>
          </a:bodyPr>
          <a:lstStyle/>
          <a:p>
            <a:r>
              <a:rPr lang="en-CA" sz="36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Practise reading an organizational chart</a:t>
            </a:r>
            <a:endParaRPr lang="en-US" sz="36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3" name="Picture 2" descr="OrgChar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6774" y="1819413"/>
            <a:ext cx="6135624" cy="4187952"/>
          </a:xfrm>
          <a:prstGeom prst="rect">
            <a:avLst/>
          </a:prstGeom>
        </p:spPr>
      </p:pic>
      <p:sp>
        <p:nvSpPr>
          <p:cNvPr id="14" name="TextBox 13">
            <a:extLst>
              <a:ext uri="{FF2B5EF4-FFF2-40B4-BE49-F238E27FC236}">
                <a16:creationId xmlns:a16="http://schemas.microsoft.com/office/drawing/2014/main" id="{4CB6B386-DF61-860F-25BA-9E265AFDA1B9}"/>
              </a:ext>
            </a:extLst>
          </p:cNvPr>
          <p:cNvSpPr txBox="1"/>
          <p:nvPr/>
        </p:nvSpPr>
        <p:spPr>
          <a:xfrm>
            <a:off x="1015999" y="1800075"/>
            <a:ext cx="4980609" cy="2932085"/>
          </a:xfrm>
          <a:prstGeom prst="rect">
            <a:avLst/>
          </a:prstGeom>
          <a:noFill/>
        </p:spPr>
        <p:txBody>
          <a:bodyPr wrap="square">
            <a:spAutoFit/>
          </a:bodyPr>
          <a:lstStyle/>
          <a:p>
            <a:pPr>
              <a:lnSpc>
                <a:spcPct val="115000"/>
              </a:lnSpc>
              <a:spcAft>
                <a:spcPts val="800"/>
              </a:spcAft>
            </a:pPr>
            <a:r>
              <a:rPr lang="en-US" sz="2800" b="1" dirty="0">
                <a:solidFill>
                  <a:srgbClr val="000000"/>
                </a:solidFill>
                <a:latin typeface="Calibri" panose="020F0502020204030204" pitchFamily="34" charset="0"/>
                <a:ea typeface="Yu Gothic Light" panose="020B0300000000000000" pitchFamily="34" charset="-128"/>
              </a:rPr>
              <a:t>What is an organizational chart?</a:t>
            </a:r>
          </a:p>
          <a:p>
            <a:pPr>
              <a:spcAft>
                <a:spcPts val="800"/>
              </a:spcAft>
            </a:pPr>
            <a:r>
              <a:rPr lang="en-CA" sz="2800" dirty="0">
                <a:solidFill>
                  <a:srgbClr val="000000"/>
                </a:solidFill>
                <a:effectLst/>
                <a:latin typeface="Calibri" panose="020F0502020204030204" pitchFamily="34" charset="0"/>
                <a:ea typeface="Yu Gothic Light" panose="020B0300000000000000" pitchFamily="34" charset="-128"/>
              </a:rPr>
              <a:t>An organizational chart shows the structure of the company. </a:t>
            </a:r>
            <a:br>
              <a:rPr lang="en-CA" sz="2800" dirty="0">
                <a:solidFill>
                  <a:srgbClr val="000000"/>
                </a:solidFill>
                <a:effectLst/>
                <a:latin typeface="Calibri" panose="020F0502020204030204" pitchFamily="34" charset="0"/>
                <a:ea typeface="Yu Gothic Light" panose="020B0300000000000000" pitchFamily="34" charset="-128"/>
              </a:rPr>
            </a:br>
            <a:r>
              <a:rPr lang="en-CA" sz="2800" dirty="0">
                <a:solidFill>
                  <a:srgbClr val="000000"/>
                </a:solidFill>
                <a:effectLst/>
                <a:latin typeface="Calibri" panose="020F0502020204030204" pitchFamily="34" charset="0"/>
                <a:ea typeface="Yu Gothic Light" panose="020B0300000000000000" pitchFamily="34" charset="-128"/>
              </a:rPr>
              <a:t>It shows how jobs and employees are connected. </a:t>
            </a:r>
          </a:p>
          <a:p>
            <a:pPr>
              <a:lnSpc>
                <a:spcPct val="115000"/>
              </a:lnSpc>
              <a:spcAft>
                <a:spcPts val="800"/>
              </a:spcAft>
            </a:pPr>
            <a:endParaRPr lang="en-CA" sz="2400" dirty="0">
              <a:solidFill>
                <a:srgbClr val="000000"/>
              </a:solidFill>
              <a:latin typeface="Calibri" panose="020F0502020204030204" pitchFamily="34" charset="0"/>
              <a:ea typeface="Yu Gothic Light" panose="020B0300000000000000" pitchFamily="34" charset="-128"/>
            </a:endParaRPr>
          </a:p>
        </p:txBody>
      </p:sp>
    </p:spTree>
    <p:custDataLst>
      <p:tags r:id="rId1"/>
    </p:custDataLst>
    <p:extLst>
      <p:ext uri="{BB962C8B-B14F-4D97-AF65-F5344CB8AC3E}">
        <p14:creationId xmlns:p14="http://schemas.microsoft.com/office/powerpoint/2010/main" val="32452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FF148E-D29F-7D4B-05C3-65A11BBF99A3}"/>
              </a:ext>
            </a:extLst>
          </p:cNvPr>
          <p:cNvSpPr txBox="1"/>
          <p:nvPr/>
        </p:nvSpPr>
        <p:spPr>
          <a:xfrm>
            <a:off x="932718" y="6101560"/>
            <a:ext cx="6096000" cy="492122"/>
          </a:xfrm>
          <a:prstGeom prst="rect">
            <a:avLst/>
          </a:prstGeom>
          <a:noFill/>
        </p:spPr>
        <p:txBody>
          <a:bodyPr wrap="square">
            <a:spAutoFit/>
          </a:bodyPr>
          <a:lstStyle/>
          <a:p>
            <a:pPr>
              <a:lnSpc>
                <a:spcPct val="115000"/>
              </a:lnSpc>
              <a:spcAft>
                <a:spcPts val="800"/>
              </a:spcAft>
            </a:pPr>
            <a:r>
              <a:rPr lang="en-US" sz="2400" b="1">
                <a:solidFill>
                  <a:srgbClr val="000000"/>
                </a:solidFill>
                <a:latin typeface="Calibri" panose="020F0502020204030204" pitchFamily="34" charset="0"/>
                <a:ea typeface="Yu Gothic Light" panose="020B0300000000000000" pitchFamily="34" charset="-128"/>
              </a:rPr>
              <a:t>Do the task on page 20.</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15" name="Picture 14" descr="OrgChar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989" y="1608138"/>
            <a:ext cx="6135624" cy="4187952"/>
          </a:xfrm>
          <a:prstGeom prst="rect">
            <a:avLst/>
          </a:prstGeom>
        </p:spPr>
      </p:pic>
      <p:sp>
        <p:nvSpPr>
          <p:cNvPr id="16" name="TextBox 15">
            <a:extLst>
              <a:ext uri="{FF2B5EF4-FFF2-40B4-BE49-F238E27FC236}">
                <a16:creationId xmlns:a16="http://schemas.microsoft.com/office/drawing/2014/main" id="{C048A6DA-71AA-67FE-189D-600B760AF461}"/>
              </a:ext>
            </a:extLst>
          </p:cNvPr>
          <p:cNvSpPr txBox="1"/>
          <p:nvPr/>
        </p:nvSpPr>
        <p:spPr>
          <a:xfrm>
            <a:off x="1016000" y="1294171"/>
            <a:ext cx="6633706" cy="830997"/>
          </a:xfrm>
          <a:prstGeom prst="rect">
            <a:avLst/>
          </a:prstGeom>
          <a:noFill/>
        </p:spPr>
        <p:txBody>
          <a:bodyPr wrap="square" rtlCol="0">
            <a:spAutoFit/>
          </a:bodyPr>
          <a:lstStyle/>
          <a:p>
            <a:r>
              <a:rPr lang="en-US" sz="2400" b="1" dirty="0">
                <a:solidFill>
                  <a:srgbClr val="000000"/>
                </a:solidFill>
                <a:latin typeface="Calibri" panose="020F0502020204030204" pitchFamily="34" charset="0"/>
                <a:ea typeface="Yu Gothic Light" panose="020B0300000000000000" pitchFamily="34" charset="-128"/>
              </a:rPr>
              <a:t>What does an organizational chart look like?</a:t>
            </a:r>
          </a:p>
          <a:p>
            <a:endParaRPr lang="en-CA" sz="2400" dirty="0"/>
          </a:p>
        </p:txBody>
      </p:sp>
      <p:sp>
        <p:nvSpPr>
          <p:cNvPr id="17" name="TextBox 16">
            <a:extLst>
              <a:ext uri="{FF2B5EF4-FFF2-40B4-BE49-F238E27FC236}">
                <a16:creationId xmlns:a16="http://schemas.microsoft.com/office/drawing/2014/main" id="{DFFF148E-D29F-7D4B-05C3-65A11BBF99A3}"/>
              </a:ext>
            </a:extLst>
          </p:cNvPr>
          <p:cNvSpPr txBox="1"/>
          <p:nvPr/>
        </p:nvSpPr>
        <p:spPr>
          <a:xfrm>
            <a:off x="1016000" y="5326308"/>
            <a:ext cx="6096000" cy="492122"/>
          </a:xfrm>
          <a:prstGeom prst="rect">
            <a:avLst/>
          </a:prstGeom>
          <a:noFill/>
        </p:spPr>
        <p:txBody>
          <a:bodyPr wrap="square">
            <a:spAutoFit/>
          </a:bodyPr>
          <a:lstStyle/>
          <a:p>
            <a:pPr>
              <a:lnSpc>
                <a:spcPct val="115000"/>
              </a:lnSpc>
              <a:spcAft>
                <a:spcPts val="800"/>
              </a:spcAft>
            </a:pPr>
            <a:r>
              <a:rPr lang="en-US" sz="2400" b="1" dirty="0">
                <a:solidFill>
                  <a:srgbClr val="000000"/>
                </a:solidFill>
                <a:latin typeface="Calibri" panose="020F0502020204030204" pitchFamily="34" charset="0"/>
                <a:ea typeface="Yu Gothic Light" panose="020B0300000000000000" pitchFamily="34" charset="-128"/>
              </a:rPr>
              <a:t>Do the task on page 20.</a:t>
            </a:r>
          </a:p>
        </p:txBody>
      </p:sp>
      <p:sp>
        <p:nvSpPr>
          <p:cNvPr id="18" name="TextBox 17">
            <a:extLst>
              <a:ext uri="{FF2B5EF4-FFF2-40B4-BE49-F238E27FC236}">
                <a16:creationId xmlns:a16="http://schemas.microsoft.com/office/drawing/2014/main" id="{4CB6B386-DF61-860F-25BA-9E265AFDA1B9}"/>
              </a:ext>
            </a:extLst>
          </p:cNvPr>
          <p:cNvSpPr txBox="1"/>
          <p:nvPr/>
        </p:nvSpPr>
        <p:spPr>
          <a:xfrm>
            <a:off x="1016000" y="1891146"/>
            <a:ext cx="5621130" cy="3965188"/>
          </a:xfrm>
          <a:prstGeom prst="rect">
            <a:avLst/>
          </a:prstGeom>
          <a:noFill/>
        </p:spPr>
        <p:txBody>
          <a:bodyPr wrap="square">
            <a:spAutoFit/>
          </a:bodyPr>
          <a:lstStyle/>
          <a:p>
            <a:pPr>
              <a:spcAft>
                <a:spcPts val="800"/>
              </a:spcAft>
            </a:pPr>
            <a:r>
              <a:rPr lang="en-US" sz="2100" dirty="0">
                <a:solidFill>
                  <a:srgbClr val="000000"/>
                </a:solidFill>
                <a:latin typeface="Calibri" panose="020F0502020204030204" pitchFamily="34" charset="0"/>
                <a:ea typeface="Yu Gothic Light" panose="020B0300000000000000" pitchFamily="34" charset="-128"/>
              </a:rPr>
              <a:t>An organizational chart has boxes for employees and their jobs. </a:t>
            </a:r>
          </a:p>
          <a:p>
            <a:pPr>
              <a:spcAft>
                <a:spcPts val="800"/>
              </a:spcAft>
            </a:pPr>
            <a:r>
              <a:rPr lang="en-US" sz="2100" dirty="0">
                <a:solidFill>
                  <a:srgbClr val="000000"/>
                </a:solidFill>
                <a:latin typeface="Calibri" panose="020F0502020204030204" pitchFamily="34" charset="0"/>
                <a:ea typeface="Yu Gothic Light" panose="020B0300000000000000" pitchFamily="34" charset="-128"/>
              </a:rPr>
              <a:t>The box at the top is the head of the company. </a:t>
            </a:r>
          </a:p>
          <a:p>
            <a:pPr>
              <a:spcAft>
                <a:spcPts val="800"/>
              </a:spcAft>
            </a:pPr>
            <a:r>
              <a:rPr lang="en-US" sz="2100" dirty="0">
                <a:solidFill>
                  <a:srgbClr val="000000"/>
                </a:solidFill>
                <a:latin typeface="Calibri" panose="020F0502020204030204" pitchFamily="34" charset="0"/>
                <a:ea typeface="Yu Gothic Light" panose="020B0300000000000000" pitchFamily="34" charset="-128"/>
              </a:rPr>
              <a:t>Lines show how jobs are connected. They </a:t>
            </a:r>
            <a:br>
              <a:rPr lang="en-US" sz="2100" dirty="0">
                <a:solidFill>
                  <a:srgbClr val="000000"/>
                </a:solidFill>
                <a:latin typeface="Calibri" panose="020F0502020204030204" pitchFamily="34" charset="0"/>
                <a:ea typeface="Yu Gothic Light" panose="020B0300000000000000" pitchFamily="34" charset="-128"/>
              </a:rPr>
            </a:br>
            <a:r>
              <a:rPr lang="en-US" sz="2100" dirty="0">
                <a:solidFill>
                  <a:srgbClr val="000000"/>
                </a:solidFill>
                <a:latin typeface="Calibri" panose="020F0502020204030204" pitchFamily="34" charset="0"/>
                <a:ea typeface="Yu Gothic Light" panose="020B0300000000000000" pitchFamily="34" charset="-128"/>
              </a:rPr>
              <a:t>show who manages other employees and </a:t>
            </a:r>
            <a:br>
              <a:rPr lang="en-US" sz="2100" dirty="0">
                <a:solidFill>
                  <a:srgbClr val="000000"/>
                </a:solidFill>
                <a:latin typeface="Calibri" panose="020F0502020204030204" pitchFamily="34" charset="0"/>
                <a:ea typeface="Yu Gothic Light" panose="020B0300000000000000" pitchFamily="34" charset="-128"/>
              </a:rPr>
            </a:br>
            <a:r>
              <a:rPr lang="en-US" sz="2100" dirty="0">
                <a:solidFill>
                  <a:srgbClr val="000000"/>
                </a:solidFill>
                <a:latin typeface="Calibri" panose="020F0502020204030204" pitchFamily="34" charset="0"/>
                <a:ea typeface="Yu Gothic Light" panose="020B0300000000000000" pitchFamily="34" charset="-128"/>
              </a:rPr>
              <a:t>who employees report to. </a:t>
            </a:r>
          </a:p>
          <a:p>
            <a:pPr>
              <a:spcAft>
                <a:spcPts val="800"/>
              </a:spcAft>
            </a:pPr>
            <a:r>
              <a:rPr lang="en-CA" sz="2100" dirty="0"/>
              <a:t>The chart shows that Justin supervises Nikki </a:t>
            </a:r>
            <a:br>
              <a:rPr lang="en-CA" sz="2100" dirty="0"/>
            </a:br>
            <a:r>
              <a:rPr lang="en-CA" sz="2100" dirty="0"/>
              <a:t>(sales manager) and Jarred (production manager). George and Tina report to Dana. </a:t>
            </a:r>
            <a:endParaRPr lang="en-US" sz="2100" dirty="0">
              <a:solidFill>
                <a:srgbClr val="000000"/>
              </a:solidFill>
              <a:latin typeface="Calibri" panose="020F0502020204030204" pitchFamily="34" charset="0"/>
              <a:ea typeface="Yu Gothic Light" panose="020B0300000000000000" pitchFamily="34" charset="-128"/>
            </a:endParaRPr>
          </a:p>
          <a:p>
            <a:pPr>
              <a:lnSpc>
                <a:spcPct val="115000"/>
              </a:lnSpc>
              <a:spcAft>
                <a:spcPts val="800"/>
              </a:spcAft>
            </a:pPr>
            <a:endParaRPr lang="en-US" sz="2400" b="1" dirty="0">
              <a:solidFill>
                <a:srgbClr val="000000"/>
              </a:solidFill>
              <a:latin typeface="Calibri" panose="020F0502020204030204" pitchFamily="34" charset="0"/>
              <a:ea typeface="Yu Gothic Light" panose="020B0300000000000000" pitchFamily="34" charset="-128"/>
            </a:endParaRPr>
          </a:p>
        </p:txBody>
      </p:sp>
    </p:spTree>
    <p:custDataLst>
      <p:tags r:id="rId1"/>
    </p:custDataLst>
    <p:extLst>
      <p:ext uri="{BB962C8B-B14F-4D97-AF65-F5344CB8AC3E}">
        <p14:creationId xmlns:p14="http://schemas.microsoft.com/office/powerpoint/2010/main" val="16463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D5098-FCAE-4CE3-03A6-2DAAB1F9D84A}"/>
              </a:ext>
            </a:extLst>
          </p:cNvPr>
          <p:cNvSpPr txBox="1"/>
          <p:nvPr/>
        </p:nvSpPr>
        <p:spPr>
          <a:xfrm>
            <a:off x="1016001" y="1977104"/>
            <a:ext cx="4748696" cy="1815882"/>
          </a:xfrm>
          <a:prstGeom prst="rect">
            <a:avLst/>
          </a:prstGeom>
          <a:noFill/>
        </p:spPr>
        <p:txBody>
          <a:bodyPr wrap="square" rtlCol="0">
            <a:spAutoFit/>
          </a:bodyPr>
          <a:lstStyle/>
          <a:p>
            <a:r>
              <a:rPr lang="en-US" sz="2800" dirty="0"/>
              <a:t>Help </a:t>
            </a:r>
            <a:r>
              <a:rPr lang="en-US" sz="2800" dirty="0" err="1"/>
              <a:t>Jaspreet</a:t>
            </a:r>
            <a:r>
              <a:rPr lang="en-US" sz="2800" dirty="0"/>
              <a:t> use the chart to see what career </a:t>
            </a:r>
            <a:r>
              <a:rPr lang="en-CA" sz="2800" dirty="0">
                <a:solidFill>
                  <a:srgbClr val="000000"/>
                </a:solidFill>
                <a:effectLst/>
                <a:latin typeface="Calibri" panose="020F0502020204030204" pitchFamily="34" charset="0"/>
                <a:ea typeface="Yu Gothic Light" panose="020B0300000000000000" pitchFamily="34" charset="-128"/>
              </a:rPr>
              <a:t>opportunities she may have with the company.</a:t>
            </a:r>
            <a:endParaRPr lang="en-US" sz="2800" dirty="0"/>
          </a:p>
        </p:txBody>
      </p:sp>
      <p:sp>
        <p:nvSpPr>
          <p:cNvPr id="6" name="TextBox 5">
            <a:extLst>
              <a:ext uri="{FF2B5EF4-FFF2-40B4-BE49-F238E27FC236}">
                <a16:creationId xmlns:a16="http://schemas.microsoft.com/office/drawing/2014/main" id="{48CF6934-41FA-E8FE-E708-7B040A01D909}"/>
              </a:ext>
            </a:extLst>
          </p:cNvPr>
          <p:cNvSpPr txBox="1"/>
          <p:nvPr/>
        </p:nvSpPr>
        <p:spPr>
          <a:xfrm flipH="1">
            <a:off x="1016000" y="1174537"/>
            <a:ext cx="10665208" cy="646331"/>
          </a:xfrm>
          <a:prstGeom prst="rect">
            <a:avLst/>
          </a:prstGeom>
          <a:noFill/>
        </p:spPr>
        <p:txBody>
          <a:bodyPr wrap="square" rtlCol="0">
            <a:spAutoFit/>
          </a:bodyPr>
          <a:lstStyle/>
          <a:p>
            <a:r>
              <a:rPr lang="en-CA" sz="36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Practise reading an organizational chart</a:t>
            </a:r>
            <a:endParaRPr lang="en-US" sz="36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11" name="TextBox 10">
            <a:extLst>
              <a:ext uri="{FF2B5EF4-FFF2-40B4-BE49-F238E27FC236}">
                <a16:creationId xmlns:a16="http://schemas.microsoft.com/office/drawing/2014/main" id="{F1F41081-139E-1656-CA87-6327D10EA6DF}"/>
              </a:ext>
            </a:extLst>
          </p:cNvPr>
          <p:cNvSpPr txBox="1"/>
          <p:nvPr/>
        </p:nvSpPr>
        <p:spPr>
          <a:xfrm>
            <a:off x="1016000" y="4825814"/>
            <a:ext cx="4406348" cy="523220"/>
          </a:xfrm>
          <a:prstGeom prst="rect">
            <a:avLst/>
          </a:prstGeom>
          <a:noFill/>
        </p:spPr>
        <p:txBody>
          <a:bodyPr wrap="square" rtlCol="0">
            <a:spAutoFit/>
          </a:bodyPr>
          <a:lstStyle/>
          <a:p>
            <a:r>
              <a:rPr lang="en-CA" sz="2800" b="1" dirty="0"/>
              <a:t>Do the task on page 21</a:t>
            </a:r>
            <a:r>
              <a:rPr lang="en-CA" sz="2400" b="1" dirty="0"/>
              <a:t>.</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7" name="Picture 6" descr="org-chart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3661" y="2032558"/>
            <a:ext cx="5522976" cy="3630168"/>
          </a:xfrm>
          <a:prstGeom prst="rect">
            <a:avLst/>
          </a:prstGeom>
        </p:spPr>
      </p:pic>
    </p:spTree>
    <p:custDataLst>
      <p:tags r:id="rId1"/>
    </p:custDataLst>
    <p:extLst>
      <p:ext uri="{BB962C8B-B14F-4D97-AF65-F5344CB8AC3E}">
        <p14:creationId xmlns:p14="http://schemas.microsoft.com/office/powerpoint/2010/main" val="2376681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096318"/>
            <a:ext cx="10665208" cy="1200328"/>
          </a:xfrm>
          <a:prstGeom prst="rect">
            <a:avLst/>
          </a:prstGeom>
          <a:noFill/>
        </p:spPr>
        <p:txBody>
          <a:bodyPr wrap="square" rtlCol="0">
            <a:spAutoFit/>
          </a:bodyPr>
          <a:lstStyle/>
          <a:p>
            <a:r>
              <a:rPr lang="en-US" sz="4400" b="1" dirty="0">
                <a:solidFill>
                  <a:srgbClr val="316094"/>
                </a:solidFill>
              </a:rPr>
              <a:t>Strategies to talk about your goals </a:t>
            </a:r>
            <a:endParaRPr lang="en-CA" sz="2800" b="1" dirty="0">
              <a:solidFill>
                <a:srgbClr val="316094"/>
              </a:solidFill>
            </a:endParaRPr>
          </a:p>
          <a:p>
            <a:endParaRPr lang="en-CA" sz="2800" b="1" dirty="0"/>
          </a:p>
        </p:txBody>
      </p:sp>
      <p:sp>
        <p:nvSpPr>
          <p:cNvPr id="9" name="TextBox 8">
            <a:extLst>
              <a:ext uri="{FF2B5EF4-FFF2-40B4-BE49-F238E27FC236}">
                <a16:creationId xmlns:a16="http://schemas.microsoft.com/office/drawing/2014/main" id="{8FD7FC5C-7B0A-6AB6-9379-AD66F25C8CD8}"/>
              </a:ext>
            </a:extLst>
          </p:cNvPr>
          <p:cNvSpPr txBox="1"/>
          <p:nvPr/>
        </p:nvSpPr>
        <p:spPr>
          <a:xfrm>
            <a:off x="1016000" y="4822001"/>
            <a:ext cx="5080000" cy="1200329"/>
          </a:xfrm>
          <a:prstGeom prst="rect">
            <a:avLst/>
          </a:prstGeom>
          <a:noFill/>
        </p:spPr>
        <p:txBody>
          <a:bodyPr wrap="square" rtlCol="0">
            <a:spAutoFit/>
          </a:bodyPr>
          <a:lstStyle/>
          <a:p>
            <a:r>
              <a:rPr lang="en-CA" sz="2400" b="1" dirty="0"/>
              <a:t>Do task 1 on page 23.</a:t>
            </a:r>
          </a:p>
          <a:p>
            <a:r>
              <a:rPr lang="en-CA" sz="2400" b="1" dirty="0"/>
              <a:t>Do tasks 2 and 3 on pages 24 and 25.</a:t>
            </a:r>
          </a:p>
          <a:p>
            <a:r>
              <a:rPr lang="en-CA" sz="2400" b="1" dirty="0"/>
              <a:t>Reflect</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2" name="TextBox 1"/>
          <p:cNvSpPr txBox="1"/>
          <p:nvPr/>
        </p:nvSpPr>
        <p:spPr>
          <a:xfrm>
            <a:off x="1016000" y="1501922"/>
            <a:ext cx="7951304" cy="3616375"/>
          </a:xfrm>
          <a:prstGeom prst="rect">
            <a:avLst/>
          </a:prstGeom>
          <a:noFill/>
        </p:spPr>
        <p:txBody>
          <a:bodyPr wrap="square" rtlCol="0">
            <a:spAutoFit/>
          </a:bodyPr>
          <a:lstStyle/>
          <a:p>
            <a:endParaRPr lang="en-CA" sz="2800" dirty="0"/>
          </a:p>
          <a:p>
            <a:pPr marL="0" lvl="1" indent="-274320">
              <a:spcAft>
                <a:spcPts val="300"/>
              </a:spcAft>
              <a:buFont typeface="Arial" panose="020B0604020202020204" pitchFamily="34" charset="0"/>
              <a:buChar char="•"/>
            </a:pPr>
            <a:r>
              <a:rPr lang="en-CA" sz="2800" dirty="0"/>
              <a:t>Pick the right time</a:t>
            </a:r>
          </a:p>
          <a:p>
            <a:pPr marL="0" lvl="1" indent="-274320">
              <a:spcAft>
                <a:spcPts val="300"/>
              </a:spcAft>
              <a:buFont typeface="Arial" panose="020B0604020202020204" pitchFamily="34" charset="0"/>
              <a:buChar char="•"/>
            </a:pPr>
            <a:r>
              <a:rPr lang="en-CA" sz="2800" dirty="0"/>
              <a:t>Ask about opportunities </a:t>
            </a:r>
          </a:p>
          <a:p>
            <a:pPr marL="0" lvl="1" indent="-274320">
              <a:spcAft>
                <a:spcPts val="300"/>
              </a:spcAft>
              <a:buFont typeface="Arial" panose="020B0604020202020204" pitchFamily="34" charset="0"/>
              <a:buChar char="•"/>
            </a:pPr>
            <a:r>
              <a:rPr lang="en-US" sz="2800" dirty="0"/>
              <a:t>Talk about the benefits of what you want to do</a:t>
            </a:r>
          </a:p>
          <a:p>
            <a:pPr marL="0" lvl="1" indent="-274320">
              <a:spcAft>
                <a:spcPts val="300"/>
              </a:spcAft>
              <a:buFont typeface="Arial" panose="020B0604020202020204" pitchFamily="34" charset="0"/>
              <a:buChar char="•"/>
            </a:pPr>
            <a:r>
              <a:rPr lang="en-CA" sz="2800" dirty="0"/>
              <a:t>Follow up </a:t>
            </a:r>
          </a:p>
          <a:p>
            <a:pPr marL="0" lvl="1" indent="-274320">
              <a:spcAft>
                <a:spcPts val="300"/>
              </a:spcAft>
              <a:buFont typeface="Arial" panose="020B0604020202020204" pitchFamily="34" charset="0"/>
              <a:buChar char="•"/>
            </a:pPr>
            <a:r>
              <a:rPr lang="en-CA" sz="2800" dirty="0"/>
              <a:t>Ask about next steps</a:t>
            </a:r>
          </a:p>
          <a:p>
            <a:pPr marL="0" lvl="1" indent="-274320">
              <a:spcAft>
                <a:spcPts val="300"/>
              </a:spcAft>
              <a:buFont typeface="Arial" panose="020B0604020202020204" pitchFamily="34" charset="0"/>
              <a:buChar char="•"/>
            </a:pPr>
            <a:r>
              <a:rPr lang="en-CA" sz="2800" dirty="0"/>
              <a:t>Stay positive</a:t>
            </a:r>
          </a:p>
          <a:p>
            <a:endParaRPr lang="en-US" dirty="0"/>
          </a:p>
        </p:txBody>
      </p:sp>
    </p:spTree>
    <p:custDataLst>
      <p:tags r:id="rId1"/>
    </p:custDataLst>
    <p:extLst>
      <p:ext uri="{BB962C8B-B14F-4D97-AF65-F5344CB8AC3E}">
        <p14:creationId xmlns:p14="http://schemas.microsoft.com/office/powerpoint/2010/main" val="1531857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157491"/>
            <a:ext cx="10665208" cy="1200328"/>
          </a:xfrm>
          <a:prstGeom prst="rect">
            <a:avLst/>
          </a:prstGeom>
          <a:noFill/>
        </p:spPr>
        <p:txBody>
          <a:bodyPr wrap="square" rtlCol="0">
            <a:spAutoFit/>
          </a:bodyPr>
          <a:lstStyle/>
          <a:p>
            <a:r>
              <a:rPr lang="en-US" sz="4400" b="1" dirty="0">
                <a:solidFill>
                  <a:srgbClr val="316094"/>
                </a:solidFill>
              </a:rPr>
              <a:t>Strategies to cover the cost of training </a:t>
            </a:r>
            <a:endParaRPr lang="en-CA" sz="2800" b="1" dirty="0"/>
          </a:p>
          <a:p>
            <a:endParaRPr lang="en-CA" sz="2800" b="1" dirty="0"/>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2" name="TextBox 1"/>
          <p:cNvSpPr txBox="1"/>
          <p:nvPr/>
        </p:nvSpPr>
        <p:spPr>
          <a:xfrm>
            <a:off x="1016000" y="1976783"/>
            <a:ext cx="7244522" cy="2400657"/>
          </a:xfrm>
          <a:prstGeom prst="rect">
            <a:avLst/>
          </a:prstGeom>
          <a:noFill/>
        </p:spPr>
        <p:txBody>
          <a:bodyPr wrap="square" rtlCol="0">
            <a:spAutoFit/>
          </a:bodyPr>
          <a:lstStyle/>
          <a:p>
            <a:pPr marL="0" lvl="1" indent="-274320">
              <a:spcAft>
                <a:spcPts val="600"/>
              </a:spcAft>
              <a:buFont typeface="Arial" panose="020B0604020202020204" pitchFamily="34" charset="0"/>
              <a:buChar char="•"/>
            </a:pPr>
            <a:r>
              <a:rPr lang="en-CA" sz="2800" dirty="0"/>
              <a:t>Ask your employer</a:t>
            </a:r>
          </a:p>
          <a:p>
            <a:pPr marL="0" lvl="1" indent="-274320">
              <a:spcAft>
                <a:spcPts val="600"/>
              </a:spcAft>
              <a:buFont typeface="Arial" panose="020B0604020202020204" pitchFamily="34" charset="0"/>
              <a:buChar char="•"/>
            </a:pPr>
            <a:r>
              <a:rPr lang="en-CA" sz="2800" dirty="0"/>
              <a:t>Adjust your spending habits </a:t>
            </a:r>
          </a:p>
          <a:p>
            <a:pPr marL="0" lvl="1" indent="-274320">
              <a:spcAft>
                <a:spcPts val="600"/>
              </a:spcAft>
              <a:buFont typeface="Arial" panose="020B0604020202020204" pitchFamily="34" charset="0"/>
              <a:buChar char="•"/>
            </a:pPr>
            <a:r>
              <a:rPr lang="en-US" sz="2800" dirty="0"/>
              <a:t>Work extra hours</a:t>
            </a:r>
          </a:p>
          <a:p>
            <a:pPr marL="0" lvl="1" indent="-274320">
              <a:spcAft>
                <a:spcPts val="600"/>
              </a:spcAft>
              <a:buFont typeface="Arial" panose="020B0604020202020204" pitchFamily="34" charset="0"/>
              <a:buChar char="•"/>
            </a:pPr>
            <a:r>
              <a:rPr lang="en-US" sz="2800" dirty="0"/>
              <a:t>Work shifts with extra pay</a:t>
            </a:r>
          </a:p>
          <a:p>
            <a:endParaRPr lang="en-US" dirty="0"/>
          </a:p>
        </p:txBody>
      </p:sp>
      <p:pic>
        <p:nvPicPr>
          <p:cNvPr id="4" name="Picture 3" descr="SelfCare-ti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993" y="3431209"/>
            <a:ext cx="2893846" cy="2267226"/>
          </a:xfrm>
          <a:prstGeom prst="rect">
            <a:avLst/>
          </a:prstGeom>
        </p:spPr>
      </p:pic>
    </p:spTree>
    <p:custDataLst>
      <p:tags r:id="rId1"/>
    </p:custDataLst>
    <p:extLst>
      <p:ext uri="{BB962C8B-B14F-4D97-AF65-F5344CB8AC3E}">
        <p14:creationId xmlns:p14="http://schemas.microsoft.com/office/powerpoint/2010/main" val="408289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74213-F185-CDA0-7E15-090777400CA0}"/>
              </a:ext>
            </a:extLst>
          </p:cNvPr>
          <p:cNvSpPr txBox="1"/>
          <p:nvPr/>
        </p:nvSpPr>
        <p:spPr>
          <a:xfrm>
            <a:off x="1016000" y="1049395"/>
            <a:ext cx="10071652" cy="784830"/>
          </a:xfrm>
          <a:prstGeom prst="rect">
            <a:avLst/>
          </a:prstGeom>
          <a:noFill/>
        </p:spPr>
        <p:txBody>
          <a:bodyPr wrap="square">
            <a:spAutoFit/>
          </a:bodyPr>
          <a:lstStyle/>
          <a:p>
            <a:pPr>
              <a:lnSpc>
                <a:spcPct val="115000"/>
              </a:lnSpc>
              <a:spcBef>
                <a:spcPts val="1800"/>
              </a:spcBef>
              <a:spcAft>
                <a:spcPts val="600"/>
              </a:spcAft>
            </a:pP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How </a:t>
            </a:r>
            <a:r>
              <a:rPr lang="en-CA" sz="4000" b="1" dirty="0" err="1">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Jaspreet</a:t>
            </a: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 can adjust her spending habits</a:t>
            </a:r>
            <a:endParaRPr lang="en-US"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13" name="TextBox 12">
            <a:extLst>
              <a:ext uri="{FF2B5EF4-FFF2-40B4-BE49-F238E27FC236}">
                <a16:creationId xmlns:a16="http://schemas.microsoft.com/office/drawing/2014/main" id="{CBB2696E-C131-B51E-F090-9A3B93C54A37}"/>
              </a:ext>
            </a:extLst>
          </p:cNvPr>
          <p:cNvSpPr txBox="1"/>
          <p:nvPr/>
        </p:nvSpPr>
        <p:spPr>
          <a:xfrm>
            <a:off x="4830632" y="2490478"/>
            <a:ext cx="5502402" cy="1938992"/>
          </a:xfrm>
          <a:prstGeom prst="rect">
            <a:avLst/>
          </a:prstGeom>
          <a:noFill/>
        </p:spPr>
        <p:txBody>
          <a:bodyPr wrap="square">
            <a:spAutoFit/>
          </a:bodyPr>
          <a:lstStyle/>
          <a:p>
            <a:r>
              <a:rPr lang="en-US" sz="2400" dirty="0"/>
              <a:t>This pay period, </a:t>
            </a:r>
            <a:r>
              <a:rPr lang="en-US" sz="2400" dirty="0" err="1"/>
              <a:t>Jaspreet</a:t>
            </a:r>
            <a:r>
              <a:rPr lang="en-US" sz="2400" dirty="0"/>
              <a:t> made her coffee at home. </a:t>
            </a:r>
          </a:p>
          <a:p>
            <a:r>
              <a:rPr lang="en-US" sz="2400" dirty="0"/>
              <a:t>She bought ground coffee from the store. </a:t>
            </a:r>
          </a:p>
          <a:p>
            <a:r>
              <a:rPr lang="en-US" sz="2400" dirty="0"/>
              <a:t>She paid </a:t>
            </a:r>
            <a:r>
              <a:rPr lang="en-US" sz="2400" b="1" dirty="0"/>
              <a:t>$8.97 </a:t>
            </a:r>
            <a:r>
              <a:rPr lang="en-US" sz="2400" dirty="0"/>
              <a:t>for enough coffee for 10 working days. </a:t>
            </a:r>
          </a:p>
        </p:txBody>
      </p:sp>
      <p:sp>
        <p:nvSpPr>
          <p:cNvPr id="15" name="TextBox 14">
            <a:extLst>
              <a:ext uri="{FF2B5EF4-FFF2-40B4-BE49-F238E27FC236}">
                <a16:creationId xmlns:a16="http://schemas.microsoft.com/office/drawing/2014/main" id="{257C3513-BE6B-8E30-2B0E-9561501CD6C5}"/>
              </a:ext>
            </a:extLst>
          </p:cNvPr>
          <p:cNvSpPr txBox="1"/>
          <p:nvPr/>
        </p:nvSpPr>
        <p:spPr>
          <a:xfrm>
            <a:off x="1016000" y="1933423"/>
            <a:ext cx="1917063" cy="461665"/>
          </a:xfrm>
          <a:prstGeom prst="rect">
            <a:avLst/>
          </a:prstGeom>
          <a:noFill/>
        </p:spPr>
        <p:txBody>
          <a:bodyPr wrap="none" rtlCol="0">
            <a:spAutoFit/>
          </a:bodyPr>
          <a:lstStyle/>
          <a:p>
            <a:r>
              <a:rPr lang="en-CA" sz="2400" b="1" dirty="0"/>
              <a:t>Buying coffee</a:t>
            </a:r>
            <a:endParaRPr lang="en-US" sz="2400" b="1" dirty="0"/>
          </a:p>
        </p:txBody>
      </p:sp>
      <p:sp>
        <p:nvSpPr>
          <p:cNvPr id="16" name="TextBox 15">
            <a:extLst>
              <a:ext uri="{FF2B5EF4-FFF2-40B4-BE49-F238E27FC236}">
                <a16:creationId xmlns:a16="http://schemas.microsoft.com/office/drawing/2014/main" id="{AFA13416-58C8-526B-379A-5C2C921F4367}"/>
              </a:ext>
            </a:extLst>
          </p:cNvPr>
          <p:cNvSpPr txBox="1"/>
          <p:nvPr/>
        </p:nvSpPr>
        <p:spPr>
          <a:xfrm>
            <a:off x="4803074" y="1928490"/>
            <a:ext cx="3132461" cy="461665"/>
          </a:xfrm>
          <a:prstGeom prst="rect">
            <a:avLst/>
          </a:prstGeom>
          <a:noFill/>
        </p:spPr>
        <p:txBody>
          <a:bodyPr wrap="none" rtlCol="0">
            <a:spAutoFit/>
          </a:bodyPr>
          <a:lstStyle/>
          <a:p>
            <a:r>
              <a:rPr lang="en-CA" sz="2400" b="1" dirty="0"/>
              <a:t>Making coffee at home</a:t>
            </a:r>
            <a:endParaRPr lang="en-US" sz="2400" b="1" dirty="0"/>
          </a:p>
        </p:txBody>
      </p:sp>
      <p:sp>
        <p:nvSpPr>
          <p:cNvPr id="17" name="TextBox 16">
            <a:extLst>
              <a:ext uri="{FF2B5EF4-FFF2-40B4-BE49-F238E27FC236}">
                <a16:creationId xmlns:a16="http://schemas.microsoft.com/office/drawing/2014/main" id="{28D6165B-9EE5-F99E-FE30-BB6EB9492305}"/>
              </a:ext>
            </a:extLst>
          </p:cNvPr>
          <p:cNvSpPr txBox="1"/>
          <p:nvPr/>
        </p:nvSpPr>
        <p:spPr>
          <a:xfrm>
            <a:off x="4827784" y="4839010"/>
            <a:ext cx="3939925" cy="461665"/>
          </a:xfrm>
          <a:prstGeom prst="rect">
            <a:avLst/>
          </a:prstGeom>
          <a:noFill/>
        </p:spPr>
        <p:txBody>
          <a:bodyPr wrap="none" rtlCol="0">
            <a:spAutoFit/>
          </a:bodyPr>
          <a:lstStyle/>
          <a:p>
            <a:r>
              <a:rPr lang="en-CA" sz="2400" b="1" dirty="0"/>
              <a:t>How much did </a:t>
            </a:r>
            <a:r>
              <a:rPr lang="en-CA" sz="2400" b="1" dirty="0" err="1"/>
              <a:t>Jaspreet</a:t>
            </a:r>
            <a:r>
              <a:rPr lang="en-CA" sz="2400" b="1" dirty="0"/>
              <a:t> save?</a:t>
            </a:r>
            <a:endParaRPr lang="en-US" sz="2400" b="1" dirty="0"/>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8" name="TextBox 17"/>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2" name="Picture 1" descr="Coffee-expens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300" y="2338999"/>
            <a:ext cx="2120351" cy="3688830"/>
          </a:xfrm>
          <a:prstGeom prst="rect">
            <a:avLst/>
          </a:prstGeom>
        </p:spPr>
      </p:pic>
    </p:spTree>
    <p:custDataLst>
      <p:tags r:id="rId1"/>
    </p:custDataLst>
    <p:extLst>
      <p:ext uri="{BB962C8B-B14F-4D97-AF65-F5344CB8AC3E}">
        <p14:creationId xmlns:p14="http://schemas.microsoft.com/office/powerpoint/2010/main" val="5823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7C3513-BE6B-8E30-2B0E-9561501CD6C5}"/>
              </a:ext>
            </a:extLst>
          </p:cNvPr>
          <p:cNvSpPr txBox="1"/>
          <p:nvPr/>
        </p:nvSpPr>
        <p:spPr>
          <a:xfrm>
            <a:off x="3953467" y="1878249"/>
            <a:ext cx="3182346" cy="461665"/>
          </a:xfrm>
          <a:prstGeom prst="rect">
            <a:avLst/>
          </a:prstGeom>
          <a:noFill/>
        </p:spPr>
        <p:txBody>
          <a:bodyPr wrap="none" rtlCol="0">
            <a:spAutoFit/>
          </a:bodyPr>
          <a:lstStyle/>
          <a:p>
            <a:r>
              <a:rPr lang="en-CA" sz="2400" b="1" dirty="0"/>
              <a:t>Do the task on page 28.</a:t>
            </a:r>
            <a:endParaRPr lang="en-US" sz="2400" b="1" dirty="0"/>
          </a:p>
        </p:txBody>
      </p:sp>
      <p:sp>
        <p:nvSpPr>
          <p:cNvPr id="10" name="TextBox 9">
            <a:extLst>
              <a:ext uri="{FF2B5EF4-FFF2-40B4-BE49-F238E27FC236}">
                <a16:creationId xmlns:a16="http://schemas.microsoft.com/office/drawing/2014/main" id="{2067C49D-145A-B273-2014-8B0599C0313C}"/>
              </a:ext>
            </a:extLst>
          </p:cNvPr>
          <p:cNvSpPr txBox="1"/>
          <p:nvPr/>
        </p:nvSpPr>
        <p:spPr>
          <a:xfrm>
            <a:off x="3953565" y="2503473"/>
            <a:ext cx="5300868" cy="1200328"/>
          </a:xfrm>
          <a:prstGeom prst="rect">
            <a:avLst/>
          </a:prstGeom>
          <a:noFill/>
        </p:spPr>
        <p:txBody>
          <a:bodyPr wrap="square">
            <a:spAutoFit/>
          </a:bodyPr>
          <a:lstStyle/>
          <a:p>
            <a:r>
              <a:rPr lang="en-CA" sz="2400" dirty="0">
                <a:solidFill>
                  <a:srgbClr val="000000"/>
                </a:solidFill>
                <a:effectLst/>
                <a:latin typeface="Calibri" panose="020F0502020204030204" pitchFamily="34" charset="0"/>
                <a:ea typeface="Yu Gothic Light" panose="020B0300000000000000" pitchFamily="34" charset="-128"/>
              </a:rPr>
              <a:t>How much did </a:t>
            </a:r>
            <a:r>
              <a:rPr lang="en-CA" sz="2400" dirty="0" err="1">
                <a:solidFill>
                  <a:srgbClr val="000000"/>
                </a:solidFill>
                <a:effectLst/>
                <a:latin typeface="Calibri" panose="020F0502020204030204" pitchFamily="34" charset="0"/>
                <a:ea typeface="Yu Gothic Light" panose="020B0300000000000000" pitchFamily="34" charset="-128"/>
              </a:rPr>
              <a:t>Jaspreet</a:t>
            </a:r>
            <a:r>
              <a:rPr lang="en-CA" sz="2400" dirty="0">
                <a:solidFill>
                  <a:srgbClr val="000000"/>
                </a:solidFill>
                <a:effectLst/>
                <a:latin typeface="Calibri" panose="020F0502020204030204" pitchFamily="34" charset="0"/>
                <a:ea typeface="Yu Gothic Light" panose="020B0300000000000000" pitchFamily="34" charset="-128"/>
              </a:rPr>
              <a:t> spend on lunch last pay period? </a:t>
            </a:r>
          </a:p>
          <a:p>
            <a:endParaRPr lang="en-CA" sz="2400" dirty="0">
              <a:solidFill>
                <a:srgbClr val="000000"/>
              </a:solidFill>
              <a:latin typeface="Calibri" panose="020F050202020403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51974213-F185-CDA0-7E15-090777400CA0}"/>
              </a:ext>
            </a:extLst>
          </p:cNvPr>
          <p:cNvSpPr txBox="1"/>
          <p:nvPr/>
        </p:nvSpPr>
        <p:spPr>
          <a:xfrm>
            <a:off x="1016000" y="1038365"/>
            <a:ext cx="10071652" cy="784830"/>
          </a:xfrm>
          <a:prstGeom prst="rect">
            <a:avLst/>
          </a:prstGeom>
          <a:noFill/>
        </p:spPr>
        <p:txBody>
          <a:bodyPr wrap="square">
            <a:spAutoFit/>
          </a:bodyPr>
          <a:lstStyle/>
          <a:p>
            <a:pPr>
              <a:lnSpc>
                <a:spcPct val="115000"/>
              </a:lnSpc>
              <a:spcBef>
                <a:spcPts val="1800"/>
              </a:spcBef>
              <a:spcAft>
                <a:spcPts val="600"/>
              </a:spcAft>
            </a:pP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How </a:t>
            </a:r>
            <a:r>
              <a:rPr lang="en-CA" sz="4000" b="1" dirty="0" err="1">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Jaspreet</a:t>
            </a: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 can adjust her spending habits</a:t>
            </a:r>
            <a:endParaRPr lang="en-US"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2457875"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6" name="Picture 5" descr="Meal-pric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705" y="1951380"/>
            <a:ext cx="2337904" cy="3956453"/>
          </a:xfrm>
          <a:prstGeom prst="rect">
            <a:avLst/>
          </a:prstGeom>
        </p:spPr>
      </p:pic>
    </p:spTree>
    <p:custDataLst>
      <p:tags r:id="rId1"/>
    </p:custDataLst>
    <p:extLst>
      <p:ext uri="{BB962C8B-B14F-4D97-AF65-F5344CB8AC3E}">
        <p14:creationId xmlns:p14="http://schemas.microsoft.com/office/powerpoint/2010/main" val="333126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67C49D-145A-B273-2014-8B0599C0313C}"/>
              </a:ext>
            </a:extLst>
          </p:cNvPr>
          <p:cNvSpPr txBox="1"/>
          <p:nvPr/>
        </p:nvSpPr>
        <p:spPr>
          <a:xfrm>
            <a:off x="1016000" y="3845206"/>
            <a:ext cx="7798685" cy="984885"/>
          </a:xfrm>
          <a:prstGeom prst="rect">
            <a:avLst/>
          </a:prstGeom>
          <a:noFill/>
        </p:spPr>
        <p:txBody>
          <a:bodyPr wrap="square">
            <a:spAutoFit/>
          </a:bodyPr>
          <a:lstStyle/>
          <a:p>
            <a:pPr>
              <a:spcAft>
                <a:spcPts val="1200"/>
              </a:spcAft>
            </a:pPr>
            <a:r>
              <a:rPr lang="en-CA" sz="2400" dirty="0">
                <a:solidFill>
                  <a:srgbClr val="000000"/>
                </a:solidFill>
                <a:effectLst/>
                <a:latin typeface="Calibri" panose="020F0502020204030204" pitchFamily="34" charset="0"/>
                <a:ea typeface="Yu Gothic Light" panose="020B0300000000000000" pitchFamily="34" charset="-128"/>
              </a:rPr>
              <a:t>How much did she spend on lunch this pay period? </a:t>
            </a:r>
          </a:p>
          <a:p>
            <a:pPr>
              <a:spcAft>
                <a:spcPts val="1200"/>
              </a:spcAft>
            </a:pPr>
            <a:r>
              <a:rPr lang="en-CA" sz="2400" dirty="0">
                <a:solidFill>
                  <a:srgbClr val="000000"/>
                </a:solidFill>
                <a:effectLst/>
                <a:latin typeface="Calibri" panose="020F0502020204030204" pitchFamily="34" charset="0"/>
                <a:ea typeface="Yu Gothic Light" panose="020B0300000000000000" pitchFamily="34" charset="-128"/>
              </a:rPr>
              <a:t>How much did </a:t>
            </a:r>
            <a:r>
              <a:rPr lang="en-CA" sz="2400" dirty="0" err="1">
                <a:solidFill>
                  <a:srgbClr val="000000"/>
                </a:solidFill>
                <a:effectLst/>
                <a:latin typeface="Calibri" panose="020F0502020204030204" pitchFamily="34" charset="0"/>
                <a:ea typeface="Yu Gothic Light" panose="020B0300000000000000" pitchFamily="34" charset="-128"/>
              </a:rPr>
              <a:t>Jaspreet</a:t>
            </a:r>
            <a:r>
              <a:rPr lang="en-CA" sz="2400" dirty="0">
                <a:solidFill>
                  <a:srgbClr val="000000"/>
                </a:solidFill>
                <a:effectLst/>
                <a:latin typeface="Calibri" panose="020F0502020204030204" pitchFamily="34" charset="0"/>
                <a:ea typeface="Yu Gothic Light" panose="020B0300000000000000" pitchFamily="34" charset="-128"/>
              </a:rPr>
              <a:t> save on lunch this pay period? </a:t>
            </a:r>
            <a:endParaRPr lang="en-US" sz="2400" dirty="0"/>
          </a:p>
        </p:txBody>
      </p:sp>
      <p:sp>
        <p:nvSpPr>
          <p:cNvPr id="11" name="TextBox 10">
            <a:extLst>
              <a:ext uri="{FF2B5EF4-FFF2-40B4-BE49-F238E27FC236}">
                <a16:creationId xmlns:a16="http://schemas.microsoft.com/office/drawing/2014/main" id="{E07557CE-A0A4-2191-44B4-1001434CD780}"/>
              </a:ext>
            </a:extLst>
          </p:cNvPr>
          <p:cNvSpPr txBox="1"/>
          <p:nvPr/>
        </p:nvSpPr>
        <p:spPr>
          <a:xfrm>
            <a:off x="1016000" y="5193857"/>
            <a:ext cx="1070806" cy="461665"/>
          </a:xfrm>
          <a:prstGeom prst="rect">
            <a:avLst/>
          </a:prstGeom>
          <a:noFill/>
        </p:spPr>
        <p:txBody>
          <a:bodyPr wrap="none" rtlCol="0">
            <a:spAutoFit/>
          </a:bodyPr>
          <a:lstStyle/>
          <a:p>
            <a:r>
              <a:rPr lang="en-CA" sz="2400" b="1" dirty="0"/>
              <a:t>Reflect</a:t>
            </a:r>
            <a:endParaRPr lang="en-US" sz="2400" b="1" dirty="0"/>
          </a:p>
        </p:txBody>
      </p:sp>
      <p:sp>
        <p:nvSpPr>
          <p:cNvPr id="9" name="TextBox 8">
            <a:extLst>
              <a:ext uri="{FF2B5EF4-FFF2-40B4-BE49-F238E27FC236}">
                <a16:creationId xmlns:a16="http://schemas.microsoft.com/office/drawing/2014/main" id="{51974213-F185-CDA0-7E15-090777400CA0}"/>
              </a:ext>
            </a:extLst>
          </p:cNvPr>
          <p:cNvSpPr txBox="1"/>
          <p:nvPr/>
        </p:nvSpPr>
        <p:spPr>
          <a:xfrm>
            <a:off x="1016000" y="1038365"/>
            <a:ext cx="10071652" cy="784830"/>
          </a:xfrm>
          <a:prstGeom prst="rect">
            <a:avLst/>
          </a:prstGeom>
          <a:noFill/>
        </p:spPr>
        <p:txBody>
          <a:bodyPr wrap="square">
            <a:spAutoFit/>
          </a:bodyPr>
          <a:lstStyle/>
          <a:p>
            <a:pPr>
              <a:lnSpc>
                <a:spcPct val="115000"/>
              </a:lnSpc>
              <a:spcBef>
                <a:spcPts val="1800"/>
              </a:spcBef>
              <a:spcAft>
                <a:spcPts val="600"/>
              </a:spcAft>
            </a:pP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How </a:t>
            </a:r>
            <a:r>
              <a:rPr lang="en-CA" sz="4000" b="1" dirty="0" err="1">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Jaspreet</a:t>
            </a:r>
            <a:r>
              <a:rPr lang="en-CA"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 can adjust her spending habits</a:t>
            </a:r>
            <a:endParaRPr lang="en-US"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endParaRP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5" name="TextBox 14"/>
          <p:cNvSpPr txBox="1"/>
          <p:nvPr/>
        </p:nvSpPr>
        <p:spPr>
          <a:xfrm>
            <a:off x="170473" y="818229"/>
            <a:ext cx="2457875"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2" name="Picture 1" descr="Lunch-cost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56" y="1807818"/>
            <a:ext cx="3043084" cy="1880704"/>
          </a:xfrm>
          <a:prstGeom prst="rect">
            <a:avLst/>
          </a:prstGeom>
        </p:spPr>
      </p:pic>
    </p:spTree>
    <p:custDataLst>
      <p:tags r:id="rId1"/>
    </p:custDataLst>
    <p:extLst>
      <p:ext uri="{BB962C8B-B14F-4D97-AF65-F5344CB8AC3E}">
        <p14:creationId xmlns:p14="http://schemas.microsoft.com/office/powerpoint/2010/main" val="34128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3DA02-2D12-5D4E-ADF7-9DB84E0E0027}"/>
              </a:ext>
            </a:extLst>
          </p:cNvPr>
          <p:cNvSpPr txBox="1"/>
          <p:nvPr/>
        </p:nvSpPr>
        <p:spPr>
          <a:xfrm>
            <a:off x="1187903" y="1056525"/>
            <a:ext cx="10364561" cy="2616101"/>
          </a:xfrm>
          <a:prstGeom prst="rect">
            <a:avLst/>
          </a:prstGeom>
          <a:noFill/>
        </p:spPr>
        <p:txBody>
          <a:bodyPr wrap="square">
            <a:spAutoFit/>
          </a:bodyPr>
          <a:lstStyle/>
          <a:p>
            <a:pPr marL="0" indent="0">
              <a:buNone/>
            </a:pPr>
            <a:r>
              <a:rPr lang="en-US" sz="4000" b="1" dirty="0">
                <a:solidFill>
                  <a:srgbClr val="316094"/>
                </a:solidFill>
                <a:cs typeface="Calibri" panose="020F0502020204030204"/>
              </a:rPr>
              <a:t>What is adaptability?</a:t>
            </a:r>
          </a:p>
          <a:p>
            <a:pPr>
              <a:spcBef>
                <a:spcPts val="1200"/>
              </a:spcBef>
              <a:spcAft>
                <a:spcPts val="1200"/>
              </a:spcAft>
            </a:pPr>
            <a:r>
              <a:rPr lang="en-US" sz="3200" dirty="0">
                <a:cs typeface="Calibri" panose="020F0502020204030204"/>
              </a:rPr>
              <a:t>Adaptability is your ability to respond to situations that are new or challenging for you. </a:t>
            </a:r>
          </a:p>
          <a:p>
            <a:pPr marL="571500" indent="-571500">
              <a:buFont typeface="Arial" panose="020B0604020202020204" pitchFamily="34" charset="0"/>
              <a:buChar char="•"/>
            </a:pPr>
            <a:endParaRPr lang="en-CA" sz="4000" dirty="0">
              <a:solidFill>
                <a:schemeClr val="bg2">
                  <a:lumMod val="25000"/>
                </a:schemeClr>
              </a:solidFill>
              <a:latin typeface="Century Gothic" panose="020B0502020202020204" pitchFamily="34" charset="0"/>
              <a:cs typeface="Calibri" panose="020F0502020204030204"/>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39391"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 Introduction</a:t>
            </a:r>
          </a:p>
        </p:txBody>
      </p:sp>
    </p:spTree>
    <p:custDataLst>
      <p:tags r:id="rId1"/>
    </p:custDataLst>
    <p:extLst>
      <p:ext uri="{BB962C8B-B14F-4D97-AF65-F5344CB8AC3E}">
        <p14:creationId xmlns:p14="http://schemas.microsoft.com/office/powerpoint/2010/main" val="24115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74213-F185-CDA0-7E15-090777400CA0}"/>
              </a:ext>
            </a:extLst>
          </p:cNvPr>
          <p:cNvSpPr txBox="1"/>
          <p:nvPr/>
        </p:nvSpPr>
        <p:spPr>
          <a:xfrm>
            <a:off x="1016000" y="1202131"/>
            <a:ext cx="5179391" cy="1182375"/>
          </a:xfrm>
          <a:prstGeom prst="rect">
            <a:avLst/>
          </a:prstGeom>
          <a:noFill/>
        </p:spPr>
        <p:txBody>
          <a:bodyPr wrap="square">
            <a:spAutoFit/>
          </a:bodyPr>
          <a:lstStyle/>
          <a:p>
            <a:pPr>
              <a:lnSpc>
                <a:spcPts val="4200"/>
              </a:lnSpc>
            </a:pPr>
            <a:r>
              <a:rPr lang="en-US" sz="4000" b="1" dirty="0" err="1">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Practise</a:t>
            </a:r>
            <a:r>
              <a:rPr lang="en-US"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 filling out an expense claim form</a:t>
            </a:r>
          </a:p>
        </p:txBody>
      </p:sp>
      <p:sp>
        <p:nvSpPr>
          <p:cNvPr id="11" name="TextBox 10">
            <a:extLst>
              <a:ext uri="{FF2B5EF4-FFF2-40B4-BE49-F238E27FC236}">
                <a16:creationId xmlns:a16="http://schemas.microsoft.com/office/drawing/2014/main" id="{E07557CE-A0A4-2191-44B4-1001434CD780}"/>
              </a:ext>
            </a:extLst>
          </p:cNvPr>
          <p:cNvSpPr txBox="1"/>
          <p:nvPr/>
        </p:nvSpPr>
        <p:spPr>
          <a:xfrm>
            <a:off x="1016000" y="5239885"/>
            <a:ext cx="3689472" cy="523220"/>
          </a:xfrm>
          <a:prstGeom prst="rect">
            <a:avLst/>
          </a:prstGeom>
          <a:noFill/>
        </p:spPr>
        <p:txBody>
          <a:bodyPr wrap="none" rtlCol="0">
            <a:spAutoFit/>
          </a:bodyPr>
          <a:lstStyle/>
          <a:p>
            <a:r>
              <a:rPr lang="en-CA" sz="2800" b="1" dirty="0"/>
              <a:t>Do the task on page 31.</a:t>
            </a:r>
          </a:p>
        </p:txBody>
      </p:sp>
      <p:sp>
        <p:nvSpPr>
          <p:cNvPr id="13" name="TextBox 12">
            <a:extLst>
              <a:ext uri="{FF2B5EF4-FFF2-40B4-BE49-F238E27FC236}">
                <a16:creationId xmlns:a16="http://schemas.microsoft.com/office/drawing/2014/main" id="{8952C965-1212-2D06-86FA-5ABFBF2BC6B0}"/>
              </a:ext>
            </a:extLst>
          </p:cNvPr>
          <p:cNvSpPr txBox="1"/>
          <p:nvPr/>
        </p:nvSpPr>
        <p:spPr>
          <a:xfrm>
            <a:off x="1016000" y="2489274"/>
            <a:ext cx="5632174" cy="2943113"/>
          </a:xfrm>
          <a:prstGeom prst="rect">
            <a:avLst/>
          </a:prstGeom>
          <a:noFill/>
        </p:spPr>
        <p:txBody>
          <a:bodyPr wrap="square">
            <a:spAutoFit/>
          </a:bodyPr>
          <a:lstStyle/>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Personal  information</a:t>
            </a:r>
            <a:endParaRPr lang="en-US" sz="28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Information about each expense</a:t>
            </a:r>
          </a:p>
          <a:p>
            <a:pPr marL="342900" lvl="0" indent="-342900">
              <a:spcAft>
                <a:spcPts val="600"/>
              </a:spcAft>
              <a:buFont typeface="Symbol" panose="05050102010706020507" pitchFamily="18" charset="2"/>
              <a:buChar char=""/>
            </a:pPr>
            <a:r>
              <a:rPr lang="en-CA" sz="2800" dirty="0">
                <a:solidFill>
                  <a:srgbClr val="000000"/>
                </a:solidFill>
                <a:effectLst/>
                <a:latin typeface="Calibri" panose="020F0502020204030204" pitchFamily="34" charset="0"/>
                <a:ea typeface="Yu Gothic Light" panose="020B0300000000000000" pitchFamily="34" charset="-128"/>
              </a:rPr>
              <a:t>Total amount</a:t>
            </a:r>
            <a:endParaRPr lang="en-US" sz="2800" dirty="0">
              <a:solidFill>
                <a:srgbClr val="000000"/>
              </a:solidFill>
              <a:effectLst/>
              <a:latin typeface="Calibri" panose="020F0502020204030204" pitchFamily="34" charset="0"/>
              <a:ea typeface="Yu Gothic Light" panose="020B0300000000000000" pitchFamily="34" charset="-128"/>
            </a:endParaRPr>
          </a:p>
          <a:p>
            <a:pPr marL="342900" lvl="0" indent="-342900">
              <a:spcAft>
                <a:spcPts val="600"/>
              </a:spcAft>
              <a:buFont typeface="Symbol" panose="05050102010706020507" pitchFamily="18" charset="2"/>
              <a:buChar char=""/>
            </a:pPr>
            <a:r>
              <a:rPr lang="en-US" sz="2800" dirty="0">
                <a:solidFill>
                  <a:srgbClr val="000000"/>
                </a:solidFill>
                <a:effectLst/>
                <a:latin typeface="Calibri" panose="020F0502020204030204" pitchFamily="34" charset="0"/>
                <a:ea typeface="Yu Gothic Light" panose="020B0300000000000000" pitchFamily="34" charset="-128"/>
              </a:rPr>
              <a:t>Signature</a:t>
            </a:r>
          </a:p>
          <a:p>
            <a:pPr marL="342900" lvl="0" indent="-342900">
              <a:spcAft>
                <a:spcPts val="600"/>
              </a:spcAft>
              <a:buFont typeface="Symbol" panose="05050102010706020507" pitchFamily="18" charset="2"/>
              <a:buChar char=""/>
            </a:pPr>
            <a:r>
              <a:rPr lang="en-US" sz="2800" dirty="0">
                <a:solidFill>
                  <a:srgbClr val="000000"/>
                </a:solidFill>
                <a:effectLst/>
                <a:latin typeface="Calibri" panose="020F0502020204030204" pitchFamily="34" charset="0"/>
                <a:ea typeface="Yu Gothic Light" panose="020B0300000000000000" pitchFamily="34" charset="-128"/>
              </a:rPr>
              <a:t>Date</a:t>
            </a:r>
          </a:p>
          <a:p>
            <a:pPr lvl="0">
              <a:lnSpc>
                <a:spcPct val="115000"/>
              </a:lnSpc>
              <a:spcAft>
                <a:spcPts val="400"/>
              </a:spcAft>
            </a:pPr>
            <a:endParaRPr lang="en-US" sz="1800" dirty="0">
              <a:solidFill>
                <a:srgbClr val="000000"/>
              </a:solidFill>
              <a:effectLst/>
              <a:latin typeface="Calibri" panose="020F0502020204030204" pitchFamily="34" charset="0"/>
              <a:ea typeface="Yu Gothic Light" panose="020B0300000000000000" pitchFamily="34" charset="-128"/>
            </a:endParaRP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5" name="TextBox 14"/>
          <p:cNvSpPr txBox="1"/>
          <p:nvPr/>
        </p:nvSpPr>
        <p:spPr>
          <a:xfrm>
            <a:off x="170473" y="818229"/>
            <a:ext cx="2457875"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2" name="Picture 1" descr="Expense-claim-for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7565" y="1018759"/>
            <a:ext cx="5074920" cy="4928616"/>
          </a:xfrm>
          <a:prstGeom prst="rect">
            <a:avLst/>
          </a:prstGeom>
        </p:spPr>
      </p:pic>
    </p:spTree>
    <p:custDataLst>
      <p:tags r:id="rId1"/>
    </p:custDataLst>
    <p:extLst>
      <p:ext uri="{BB962C8B-B14F-4D97-AF65-F5344CB8AC3E}">
        <p14:creationId xmlns:p14="http://schemas.microsoft.com/office/powerpoint/2010/main" val="710848878"/>
      </p:ext>
    </p:extLst>
  </p:cSld>
  <p:clrMapOvr>
    <a:masterClrMapping/>
  </p:clrMapOvr>
  <p:extLst>
    <p:ext uri="{6950BFC3-D8DA-4A85-94F7-54DA5524770B}">
      <p188:commentRel xmlns:p188="http://schemas.microsoft.com/office/powerpoint/2018/8/main" r:id="rId4"/>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16000" y="1277175"/>
            <a:ext cx="10665208" cy="1192634"/>
          </a:xfrm>
          <a:prstGeom prst="rect">
            <a:avLst/>
          </a:prstGeom>
          <a:noFill/>
        </p:spPr>
        <p:txBody>
          <a:bodyPr wrap="square" rtlCol="0">
            <a:spAutoFit/>
          </a:bodyPr>
          <a:lstStyle/>
          <a:p>
            <a:pPr>
              <a:lnSpc>
                <a:spcPts val="4200"/>
              </a:lnSpc>
            </a:pPr>
            <a:r>
              <a:rPr lang="en-US" sz="4000" b="1" dirty="0">
                <a:solidFill>
                  <a:srgbClr val="316094"/>
                </a:solidFill>
              </a:rPr>
              <a:t>Strategies to fit healthy habits </a:t>
            </a:r>
            <a:br>
              <a:rPr lang="en-US" sz="4000" b="1" dirty="0">
                <a:solidFill>
                  <a:srgbClr val="316094"/>
                </a:solidFill>
              </a:rPr>
            </a:br>
            <a:r>
              <a:rPr lang="en-US" sz="4000" b="1" dirty="0">
                <a:solidFill>
                  <a:srgbClr val="316094"/>
                </a:solidFill>
              </a:rPr>
              <a:t>into your schedule </a:t>
            </a:r>
          </a:p>
        </p:txBody>
      </p:sp>
      <p:sp>
        <p:nvSpPr>
          <p:cNvPr id="3" name="TextBox 2">
            <a:extLst>
              <a:ext uri="{FF2B5EF4-FFF2-40B4-BE49-F238E27FC236}">
                <a16:creationId xmlns:a16="http://schemas.microsoft.com/office/drawing/2014/main" id="{509F893B-9530-5EC9-652F-1FC5AABC1A17}"/>
              </a:ext>
            </a:extLst>
          </p:cNvPr>
          <p:cNvSpPr txBox="1"/>
          <p:nvPr/>
        </p:nvSpPr>
        <p:spPr>
          <a:xfrm>
            <a:off x="1016000" y="4345037"/>
            <a:ext cx="1222084" cy="523220"/>
          </a:xfrm>
          <a:prstGeom prst="rect">
            <a:avLst/>
          </a:prstGeom>
          <a:noFill/>
        </p:spPr>
        <p:txBody>
          <a:bodyPr wrap="none" rtlCol="0">
            <a:spAutoFit/>
          </a:bodyPr>
          <a:lstStyle/>
          <a:p>
            <a:r>
              <a:rPr lang="en-CA" sz="2800" b="1" dirty="0"/>
              <a:t>Reflect</a:t>
            </a:r>
            <a:endParaRPr lang="en-US" sz="2800" b="1"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0" name="TextBox 9"/>
          <p:cNvSpPr txBox="1"/>
          <p:nvPr/>
        </p:nvSpPr>
        <p:spPr>
          <a:xfrm>
            <a:off x="170473" y="818229"/>
            <a:ext cx="2457875"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1" name="TextBox 10"/>
          <p:cNvSpPr txBox="1"/>
          <p:nvPr/>
        </p:nvSpPr>
        <p:spPr>
          <a:xfrm>
            <a:off x="1016000" y="2551043"/>
            <a:ext cx="6880087" cy="1892826"/>
          </a:xfrm>
          <a:prstGeom prst="rect">
            <a:avLst/>
          </a:prstGeom>
          <a:noFill/>
        </p:spPr>
        <p:txBody>
          <a:bodyPr wrap="square" rtlCol="0">
            <a:spAutoFit/>
          </a:bodyPr>
          <a:lstStyle/>
          <a:p>
            <a:pPr marL="0" lvl="1" indent="-274320">
              <a:spcAft>
                <a:spcPts val="600"/>
              </a:spcAft>
              <a:buFont typeface="Arial" panose="020B0604020202020204" pitchFamily="34" charset="0"/>
              <a:buChar char="•"/>
            </a:pPr>
            <a:r>
              <a:rPr lang="en-CA" sz="2800" dirty="0"/>
              <a:t>Wake up earlier</a:t>
            </a:r>
          </a:p>
          <a:p>
            <a:pPr marL="0" lvl="1" indent="-274320">
              <a:spcAft>
                <a:spcPts val="600"/>
              </a:spcAft>
              <a:buFont typeface="Arial" panose="020B0604020202020204" pitchFamily="34" charset="0"/>
              <a:buChar char="•"/>
            </a:pPr>
            <a:r>
              <a:rPr lang="en-US" sz="2800" dirty="0"/>
              <a:t>Set an alarm to do stretches during the day</a:t>
            </a:r>
          </a:p>
          <a:p>
            <a:pPr marL="0" lvl="1" indent="-274320">
              <a:spcAft>
                <a:spcPts val="600"/>
              </a:spcAft>
              <a:buFont typeface="Arial" panose="020B0604020202020204" pitchFamily="34" charset="0"/>
              <a:buChar char="•"/>
            </a:pPr>
            <a:r>
              <a:rPr lang="en-CA" sz="2800" dirty="0"/>
              <a:t>Take time off</a:t>
            </a:r>
            <a:endParaRPr lang="en-CA" sz="2800" b="1" dirty="0"/>
          </a:p>
          <a:p>
            <a:endParaRPr lang="en-US" dirty="0"/>
          </a:p>
        </p:txBody>
      </p:sp>
    </p:spTree>
    <p:custDataLst>
      <p:tags r:id="rId1"/>
    </p:custDataLst>
    <p:extLst>
      <p:ext uri="{BB962C8B-B14F-4D97-AF65-F5344CB8AC3E}">
        <p14:creationId xmlns:p14="http://schemas.microsoft.com/office/powerpoint/2010/main" val="6584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974213-F185-CDA0-7E15-090777400CA0}"/>
              </a:ext>
            </a:extLst>
          </p:cNvPr>
          <p:cNvSpPr txBox="1"/>
          <p:nvPr/>
        </p:nvSpPr>
        <p:spPr>
          <a:xfrm>
            <a:off x="1016000" y="1258383"/>
            <a:ext cx="5532783" cy="1182375"/>
          </a:xfrm>
          <a:prstGeom prst="rect">
            <a:avLst/>
          </a:prstGeom>
          <a:noFill/>
        </p:spPr>
        <p:txBody>
          <a:bodyPr wrap="square">
            <a:spAutoFit/>
          </a:bodyPr>
          <a:lstStyle/>
          <a:p>
            <a:pPr>
              <a:lnSpc>
                <a:spcPts val="4200"/>
              </a:lnSpc>
            </a:pPr>
            <a:r>
              <a:rPr lang="en-US" sz="4000" b="1" dirty="0" err="1">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Practise</a:t>
            </a:r>
            <a:r>
              <a:rPr lang="en-US" sz="4000" b="1" dirty="0">
                <a:solidFill>
                  <a:srgbClr val="316094"/>
                </a:solidFill>
                <a:effectLst/>
                <a:latin typeface="Calibri" panose="020F0502020204030204" pitchFamily="34" charset="0"/>
                <a:ea typeface="Yu Gothic Light" panose="020B0300000000000000" pitchFamily="34" charset="-128"/>
                <a:cs typeface="Calibri" panose="020F0502020204030204" pitchFamily="34" charset="0"/>
              </a:rPr>
              <a:t> filling out a time off request form</a:t>
            </a:r>
          </a:p>
        </p:txBody>
      </p:sp>
      <p:sp>
        <p:nvSpPr>
          <p:cNvPr id="11" name="TextBox 10">
            <a:extLst>
              <a:ext uri="{FF2B5EF4-FFF2-40B4-BE49-F238E27FC236}">
                <a16:creationId xmlns:a16="http://schemas.microsoft.com/office/drawing/2014/main" id="{E07557CE-A0A4-2191-44B4-1001434CD780}"/>
              </a:ext>
            </a:extLst>
          </p:cNvPr>
          <p:cNvSpPr txBox="1"/>
          <p:nvPr/>
        </p:nvSpPr>
        <p:spPr>
          <a:xfrm>
            <a:off x="1016000" y="5184674"/>
            <a:ext cx="3182346" cy="461665"/>
          </a:xfrm>
          <a:prstGeom prst="rect">
            <a:avLst/>
          </a:prstGeom>
          <a:noFill/>
        </p:spPr>
        <p:txBody>
          <a:bodyPr wrap="none" rtlCol="0">
            <a:spAutoFit/>
          </a:bodyPr>
          <a:lstStyle/>
          <a:p>
            <a:r>
              <a:rPr lang="en-CA" sz="2400" b="1" dirty="0"/>
              <a:t>Do the task on page 35.</a:t>
            </a:r>
          </a:p>
        </p:txBody>
      </p:sp>
      <p:sp>
        <p:nvSpPr>
          <p:cNvPr id="13" name="TextBox 12">
            <a:extLst>
              <a:ext uri="{FF2B5EF4-FFF2-40B4-BE49-F238E27FC236}">
                <a16:creationId xmlns:a16="http://schemas.microsoft.com/office/drawing/2014/main" id="{8952C965-1212-2D06-86FA-5ABFBF2BC6B0}"/>
              </a:ext>
            </a:extLst>
          </p:cNvPr>
          <p:cNvSpPr txBox="1"/>
          <p:nvPr/>
        </p:nvSpPr>
        <p:spPr>
          <a:xfrm>
            <a:off x="1016000" y="2598851"/>
            <a:ext cx="3637026" cy="2772297"/>
          </a:xfrm>
          <a:prstGeom prst="rect">
            <a:avLst/>
          </a:prstGeom>
          <a:noFill/>
        </p:spPr>
        <p:txBody>
          <a:bodyPr wrap="square">
            <a:spAutoFit/>
          </a:bodyPr>
          <a:lstStyle/>
          <a:p>
            <a:pPr marL="342900" lvl="0" indent="-342900">
              <a:lnSpc>
                <a:spcPct val="115000"/>
              </a:lnSpc>
              <a:spcAft>
                <a:spcPts val="400"/>
              </a:spcAft>
              <a:buFont typeface="Symbol" panose="05050102010706020507" pitchFamily="18" charset="2"/>
              <a:buChar char=""/>
            </a:pPr>
            <a:r>
              <a:rPr lang="en-CA" sz="2400" dirty="0">
                <a:solidFill>
                  <a:srgbClr val="000000"/>
                </a:solidFill>
                <a:effectLst/>
                <a:latin typeface="Calibri" panose="020F0502020204030204" pitchFamily="34" charset="0"/>
                <a:ea typeface="Yu Gothic Light" panose="020B0300000000000000" pitchFamily="34" charset="-128"/>
              </a:rPr>
              <a:t>Personal  information</a:t>
            </a:r>
            <a:endParaRPr lang="en-US" sz="24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400"/>
              </a:spcAft>
              <a:buFont typeface="Symbol" panose="05050102010706020507" pitchFamily="18" charset="2"/>
              <a:buChar char=""/>
            </a:pPr>
            <a:r>
              <a:rPr lang="en-CA" sz="2400" dirty="0">
                <a:solidFill>
                  <a:srgbClr val="000000"/>
                </a:solidFill>
                <a:effectLst/>
                <a:latin typeface="Calibri" panose="020F0502020204030204" pitchFamily="34" charset="0"/>
                <a:ea typeface="Yu Gothic Light" panose="020B0300000000000000" pitchFamily="34" charset="-128"/>
              </a:rPr>
              <a:t>Type of leave </a:t>
            </a:r>
          </a:p>
          <a:p>
            <a:pPr marL="342900" lvl="0" indent="-342900">
              <a:lnSpc>
                <a:spcPct val="115000"/>
              </a:lnSpc>
              <a:spcAft>
                <a:spcPts val="400"/>
              </a:spcAft>
              <a:buFont typeface="Symbol" panose="05050102010706020507" pitchFamily="18" charset="2"/>
              <a:buChar char=""/>
            </a:pPr>
            <a:r>
              <a:rPr lang="en-CA" sz="2400" dirty="0">
                <a:solidFill>
                  <a:srgbClr val="000000"/>
                </a:solidFill>
                <a:effectLst/>
                <a:latin typeface="Calibri" panose="020F0502020204030204" pitchFamily="34" charset="0"/>
                <a:ea typeface="Yu Gothic Light" panose="020B0300000000000000" pitchFamily="34" charset="-128"/>
              </a:rPr>
              <a:t>First and last days</a:t>
            </a:r>
          </a:p>
          <a:p>
            <a:pPr marL="342900" lvl="0" indent="-342900">
              <a:lnSpc>
                <a:spcPct val="115000"/>
              </a:lnSpc>
              <a:spcAft>
                <a:spcPts val="400"/>
              </a:spcAft>
              <a:buFont typeface="Symbol" panose="05050102010706020507" pitchFamily="18" charset="2"/>
              <a:buChar char=""/>
            </a:pPr>
            <a:r>
              <a:rPr lang="en-US" sz="2400" dirty="0">
                <a:solidFill>
                  <a:srgbClr val="000000"/>
                </a:solidFill>
                <a:effectLst/>
                <a:latin typeface="Calibri" panose="020F0502020204030204" pitchFamily="34" charset="0"/>
                <a:ea typeface="Yu Gothic Light" panose="020B0300000000000000" pitchFamily="34" charset="-128"/>
              </a:rPr>
              <a:t>Signature</a:t>
            </a:r>
          </a:p>
          <a:p>
            <a:pPr marL="342900" lvl="0" indent="-342900">
              <a:lnSpc>
                <a:spcPct val="115000"/>
              </a:lnSpc>
              <a:spcAft>
                <a:spcPts val="400"/>
              </a:spcAft>
              <a:buFont typeface="Symbol" panose="05050102010706020507" pitchFamily="18" charset="2"/>
              <a:buChar char=""/>
            </a:pPr>
            <a:r>
              <a:rPr lang="en-US" sz="2400" dirty="0">
                <a:solidFill>
                  <a:srgbClr val="000000"/>
                </a:solidFill>
                <a:effectLst/>
                <a:latin typeface="Calibri" panose="020F0502020204030204" pitchFamily="34" charset="0"/>
                <a:ea typeface="Yu Gothic Light" panose="020B0300000000000000" pitchFamily="34" charset="-128"/>
              </a:rPr>
              <a:t>Date</a:t>
            </a:r>
          </a:p>
          <a:p>
            <a:pPr lvl="0">
              <a:lnSpc>
                <a:spcPct val="115000"/>
              </a:lnSpc>
              <a:spcAft>
                <a:spcPts val="400"/>
              </a:spcAft>
            </a:pPr>
            <a:endParaRPr lang="en-US" sz="1800" dirty="0">
              <a:solidFill>
                <a:srgbClr val="000000"/>
              </a:solidFill>
              <a:effectLst/>
              <a:latin typeface="Calibri" panose="020F0502020204030204" pitchFamily="34" charset="0"/>
              <a:ea typeface="Yu Gothic Light" panose="020B0300000000000000" pitchFamily="34" charset="-128"/>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4" name="TextBox 13"/>
          <p:cNvSpPr txBox="1"/>
          <p:nvPr/>
        </p:nvSpPr>
        <p:spPr>
          <a:xfrm>
            <a:off x="170473" y="818229"/>
            <a:ext cx="2457875"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6" name="Picture 5" descr="Timeoff-for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863" y="1137474"/>
            <a:ext cx="4776300" cy="4769075"/>
          </a:xfrm>
          <a:prstGeom prst="rect">
            <a:avLst/>
          </a:prstGeom>
        </p:spPr>
      </p:pic>
    </p:spTree>
    <p:custDataLst>
      <p:tags r:id="rId1"/>
    </p:custDataLst>
    <p:extLst>
      <p:ext uri="{BB962C8B-B14F-4D97-AF65-F5344CB8AC3E}">
        <p14:creationId xmlns:p14="http://schemas.microsoft.com/office/powerpoint/2010/main" val="919806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524449" y="2388180"/>
            <a:ext cx="8016948" cy="1384995"/>
          </a:xfrm>
          <a:prstGeom prst="rect">
            <a:avLst/>
          </a:prstGeom>
          <a:noFill/>
        </p:spPr>
        <p:txBody>
          <a:bodyPr wrap="square" rtlCol="0">
            <a:spAutoFit/>
          </a:bodyPr>
          <a:lstStyle/>
          <a:p>
            <a:endParaRPr lang="en-CA" sz="2800">
              <a:latin typeface="Century Gothic" panose="020B0502020202020204" pitchFamily="34" charset="0"/>
            </a:endParaRPr>
          </a:p>
          <a:p>
            <a:endParaRPr lang="en-CA" sz="2800">
              <a:latin typeface="Century Gothic" panose="020B0502020202020204" pitchFamily="34" charset="0"/>
            </a:endParaRPr>
          </a:p>
          <a:p>
            <a:r>
              <a:rPr lang="en-CA" sz="2800">
                <a:latin typeface="Century Gothic" panose="020B0502020202020204" pitchFamily="34" charset="0"/>
              </a:rPr>
              <a:t> </a:t>
            </a:r>
            <a:endParaRPr lang="en-CA" sz="280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16000" y="2226797"/>
            <a:ext cx="6946348" cy="1384995"/>
          </a:xfrm>
          <a:prstGeom prst="rect">
            <a:avLst/>
          </a:prstGeom>
          <a:noFill/>
        </p:spPr>
        <p:txBody>
          <a:bodyPr wrap="square">
            <a:spAutoFit/>
          </a:bodyPr>
          <a:lstStyle/>
          <a:p>
            <a:r>
              <a:rPr lang="en-US" sz="2800" dirty="0"/>
              <a:t>Now that you know more about how to adapt, how would you handle the situations described in your workbook on page 36?</a:t>
            </a:r>
          </a:p>
        </p:txBody>
      </p:sp>
      <p:sp>
        <p:nvSpPr>
          <p:cNvPr id="7" name="TextBox 6">
            <a:extLst>
              <a:ext uri="{FF2B5EF4-FFF2-40B4-BE49-F238E27FC236}">
                <a16:creationId xmlns:a16="http://schemas.microsoft.com/office/drawing/2014/main" id="{A1CC9A86-3CB7-0ED7-CD25-C18934B5DA2F}"/>
              </a:ext>
            </a:extLst>
          </p:cNvPr>
          <p:cNvSpPr txBox="1"/>
          <p:nvPr/>
        </p:nvSpPr>
        <p:spPr>
          <a:xfrm>
            <a:off x="1028700" y="1252055"/>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Tree>
    <p:custDataLst>
      <p:tags r:id="rId1"/>
    </p:custDataLst>
    <p:extLst>
      <p:ext uri="{BB962C8B-B14F-4D97-AF65-F5344CB8AC3E}">
        <p14:creationId xmlns:p14="http://schemas.microsoft.com/office/powerpoint/2010/main" val="2381289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a:solidFill>
                  <a:schemeClr val="bg1"/>
                </a:solidFill>
              </a:rPr>
              <a:t>What’s next?</a:t>
            </a:r>
          </a:p>
        </p:txBody>
      </p:sp>
      <p:sp>
        <p:nvSpPr>
          <p:cNvPr id="6" name="TextBox 5">
            <a:extLst>
              <a:ext uri="{FF2B5EF4-FFF2-40B4-BE49-F238E27FC236}">
                <a16:creationId xmlns:a16="http://schemas.microsoft.com/office/drawing/2014/main" id="{E185743A-EAC7-A7F8-13D0-C8817A97C52D}"/>
              </a:ext>
            </a:extLst>
          </p:cNvPr>
          <p:cNvSpPr txBox="1"/>
          <p:nvPr/>
        </p:nvSpPr>
        <p:spPr>
          <a:xfrm>
            <a:off x="1016000" y="1834863"/>
            <a:ext cx="7888986" cy="558743"/>
          </a:xfrm>
          <a:prstGeom prst="rect">
            <a:avLst/>
          </a:prstGeom>
          <a:noFill/>
        </p:spPr>
        <p:txBody>
          <a:bodyPr wrap="square">
            <a:spAutoFit/>
          </a:bodyPr>
          <a:lstStyle/>
          <a:p>
            <a:pPr>
              <a:lnSpc>
                <a:spcPct val="115000"/>
              </a:lnSpc>
              <a:spcBef>
                <a:spcPts val="1800"/>
              </a:spcBef>
              <a:spcAft>
                <a:spcPts val="800"/>
              </a:spcAft>
            </a:pPr>
            <a:r>
              <a:rPr lang="en-US"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Talking </a:t>
            </a: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about </a:t>
            </a:r>
            <a:r>
              <a:rPr lang="en-US"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what you’ve achieved at work</a:t>
            </a:r>
          </a:p>
        </p:txBody>
      </p:sp>
      <p:sp>
        <p:nvSpPr>
          <p:cNvPr id="8" name="TextBox 7">
            <a:extLst>
              <a:ext uri="{FF2B5EF4-FFF2-40B4-BE49-F238E27FC236}">
                <a16:creationId xmlns:a16="http://schemas.microsoft.com/office/drawing/2014/main" id="{D2C54DA0-D0B6-14D6-6B2B-5194D4F1AAD2}"/>
              </a:ext>
            </a:extLst>
          </p:cNvPr>
          <p:cNvSpPr txBox="1"/>
          <p:nvPr/>
        </p:nvSpPr>
        <p:spPr>
          <a:xfrm>
            <a:off x="1016000" y="2504460"/>
            <a:ext cx="7349490" cy="1800493"/>
          </a:xfrm>
          <a:prstGeom prst="rect">
            <a:avLst/>
          </a:prstGeom>
          <a:noFill/>
        </p:spPr>
        <p:txBody>
          <a:bodyPr wrap="square">
            <a:spAutoFit/>
          </a:bodyPr>
          <a:lstStyle/>
          <a:p>
            <a:pPr>
              <a:spcAft>
                <a:spcPts val="600"/>
              </a:spcAft>
            </a:pPr>
            <a:r>
              <a:rPr lang="en-US" sz="2400" dirty="0">
                <a:solidFill>
                  <a:srgbClr val="000000"/>
                </a:solidFill>
                <a:effectLst/>
                <a:latin typeface="Calibri" panose="020F0502020204030204" pitchFamily="34" charset="0"/>
                <a:ea typeface="Yu Gothic Light" panose="020B0300000000000000" pitchFamily="34" charset="-128"/>
              </a:rPr>
              <a:t>Examples of what you can achieve at work are:</a:t>
            </a:r>
          </a:p>
          <a:p>
            <a:pPr marL="342900" lvl="0" indent="-342900">
              <a:spcAft>
                <a:spcPts val="600"/>
              </a:spcAft>
              <a:buFont typeface="Symbol" panose="05050102010706020507" pitchFamily="18" charset="2"/>
              <a:buChar char=""/>
            </a:pPr>
            <a:r>
              <a:rPr lang="en-US" sz="2400" dirty="0">
                <a:solidFill>
                  <a:srgbClr val="000000"/>
                </a:solidFill>
                <a:effectLst/>
                <a:latin typeface="Calibri" panose="020F0502020204030204" pitchFamily="34" charset="0"/>
                <a:ea typeface="Yu Gothic Light" panose="020B0300000000000000" pitchFamily="34" charset="-128"/>
              </a:rPr>
              <a:t>Taking on a challenge</a:t>
            </a:r>
          </a:p>
          <a:p>
            <a:pPr marL="342900" lvl="0" indent="-342900">
              <a:spcAft>
                <a:spcPts val="600"/>
              </a:spcAft>
              <a:buFont typeface="Symbol" panose="05050102010706020507" pitchFamily="18" charset="2"/>
              <a:buChar char=""/>
            </a:pPr>
            <a:r>
              <a:rPr lang="en-US" sz="2400" dirty="0">
                <a:solidFill>
                  <a:srgbClr val="000000"/>
                </a:solidFill>
                <a:effectLst/>
                <a:latin typeface="Calibri" panose="020F0502020204030204" pitchFamily="34" charset="0"/>
                <a:ea typeface="Yu Gothic Light" panose="020B0300000000000000" pitchFamily="34" charset="-128"/>
              </a:rPr>
              <a:t>Learning something new and using it in your work</a:t>
            </a:r>
          </a:p>
          <a:p>
            <a:pPr marL="342900" lvl="0" indent="-342900">
              <a:spcAft>
                <a:spcPts val="600"/>
              </a:spcAft>
              <a:buFont typeface="Symbol" panose="05050102010706020507" pitchFamily="18" charset="2"/>
              <a:buChar char=""/>
            </a:pPr>
            <a:r>
              <a:rPr lang="en-US" sz="2400" dirty="0">
                <a:solidFill>
                  <a:srgbClr val="000000"/>
                </a:solidFill>
                <a:effectLst/>
                <a:latin typeface="Calibri" panose="020F0502020204030204" pitchFamily="34" charset="0"/>
                <a:ea typeface="Yu Gothic Light" panose="020B0300000000000000" pitchFamily="34" charset="-128"/>
              </a:rPr>
              <a:t>Setting a goal and achieving it</a:t>
            </a:r>
          </a:p>
        </p:txBody>
      </p:sp>
      <p:sp>
        <p:nvSpPr>
          <p:cNvPr id="10" name="TextBox 9">
            <a:extLst>
              <a:ext uri="{FF2B5EF4-FFF2-40B4-BE49-F238E27FC236}">
                <a16:creationId xmlns:a16="http://schemas.microsoft.com/office/drawing/2014/main" id="{F57B82F3-8BBF-9B6C-2BD9-FDDCD66DEF69}"/>
              </a:ext>
            </a:extLst>
          </p:cNvPr>
          <p:cNvSpPr txBox="1"/>
          <p:nvPr/>
        </p:nvSpPr>
        <p:spPr>
          <a:xfrm>
            <a:off x="1016000" y="4321779"/>
            <a:ext cx="10940917" cy="507831"/>
          </a:xfrm>
          <a:prstGeom prst="rect">
            <a:avLst/>
          </a:prstGeom>
          <a:noFill/>
        </p:spPr>
        <p:txBody>
          <a:bodyPr wrap="square">
            <a:spAutoFit/>
          </a:bodyPr>
          <a:lstStyle/>
          <a:p>
            <a:pPr>
              <a:lnSpc>
                <a:spcPct val="115000"/>
              </a:lnSpc>
              <a:spcAft>
                <a:spcPts val="800"/>
              </a:spcAft>
            </a:pPr>
            <a:r>
              <a:rPr lang="en-US" sz="2400" dirty="0">
                <a:solidFill>
                  <a:srgbClr val="000000"/>
                </a:solidFill>
                <a:effectLst/>
                <a:latin typeface="Calibri" panose="020F0502020204030204" pitchFamily="34" charset="0"/>
                <a:ea typeface="Yu Gothic Light" panose="020B0300000000000000" pitchFamily="34" charset="-128"/>
              </a:rPr>
              <a:t>Prepare short stories about how you did things with success in challenging situations. </a:t>
            </a:r>
          </a:p>
        </p:txBody>
      </p:sp>
      <p:sp>
        <p:nvSpPr>
          <p:cNvPr id="11" name="TextBox 10">
            <a:extLst>
              <a:ext uri="{FF2B5EF4-FFF2-40B4-BE49-F238E27FC236}">
                <a16:creationId xmlns:a16="http://schemas.microsoft.com/office/drawing/2014/main" id="{6348219E-32B7-6651-7082-E1C0AE630C95}"/>
              </a:ext>
            </a:extLst>
          </p:cNvPr>
          <p:cNvSpPr txBox="1"/>
          <p:nvPr/>
        </p:nvSpPr>
        <p:spPr>
          <a:xfrm>
            <a:off x="1016000" y="4976787"/>
            <a:ext cx="3964611" cy="907941"/>
          </a:xfrm>
          <a:prstGeom prst="rect">
            <a:avLst/>
          </a:prstGeom>
          <a:noFill/>
        </p:spPr>
        <p:txBody>
          <a:bodyPr wrap="none" rtlCol="0">
            <a:spAutoFit/>
          </a:bodyPr>
          <a:lstStyle/>
          <a:p>
            <a:pPr>
              <a:spcAft>
                <a:spcPts val="600"/>
              </a:spcAft>
            </a:pPr>
            <a:r>
              <a:rPr lang="en-CA" sz="2400" b="1" dirty="0"/>
              <a:t>Do task 1 on pages 37 and 38.</a:t>
            </a:r>
          </a:p>
          <a:p>
            <a:pPr>
              <a:spcAft>
                <a:spcPts val="600"/>
              </a:spcAft>
            </a:pPr>
            <a:r>
              <a:rPr lang="en-CA" sz="2400" b="1" dirty="0"/>
              <a:t>Do task 2 on page 38.</a:t>
            </a:r>
          </a:p>
        </p:txBody>
      </p:sp>
      <p:sp>
        <p:nvSpPr>
          <p:cNvPr id="9" name="TextBox 8">
            <a:extLst>
              <a:ext uri="{FF2B5EF4-FFF2-40B4-BE49-F238E27FC236}">
                <a16:creationId xmlns:a16="http://schemas.microsoft.com/office/drawing/2014/main" id="{A1CC9A86-3CB7-0ED7-CD25-C18934B5DA2F}"/>
              </a:ext>
            </a:extLst>
          </p:cNvPr>
          <p:cNvSpPr txBox="1"/>
          <p:nvPr/>
        </p:nvSpPr>
        <p:spPr>
          <a:xfrm>
            <a:off x="1007719" y="1154154"/>
            <a:ext cx="10304659" cy="769441"/>
          </a:xfrm>
          <a:prstGeom prst="rect">
            <a:avLst/>
          </a:prstGeom>
          <a:noFill/>
        </p:spPr>
        <p:txBody>
          <a:bodyPr wrap="square">
            <a:spAutoFit/>
          </a:bodyPr>
          <a:lstStyle/>
          <a:p>
            <a:r>
              <a:rPr lang="en-CA" sz="4400" b="1" dirty="0">
                <a:solidFill>
                  <a:srgbClr val="316094"/>
                </a:solidFill>
              </a:rPr>
              <a:t>What’s next?</a:t>
            </a: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Tree>
    <p:custDataLst>
      <p:tags r:id="rId1"/>
    </p:custDataLst>
    <p:extLst>
      <p:ext uri="{BB962C8B-B14F-4D97-AF65-F5344CB8AC3E}">
        <p14:creationId xmlns:p14="http://schemas.microsoft.com/office/powerpoint/2010/main" val="3040635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2FB900-77ED-4558-3383-FB03401742CB}"/>
              </a:ext>
            </a:extLst>
          </p:cNvPr>
          <p:cNvSpPr txBox="1"/>
          <p:nvPr/>
        </p:nvSpPr>
        <p:spPr>
          <a:xfrm>
            <a:off x="462615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9" name="Rectangle 8">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10" name="Rectangle 9">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pic>
        <p:nvPicPr>
          <p:cNvPr id="13" name="Picture 12" descr="Adapt-self-evalut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148" y="2099916"/>
            <a:ext cx="7272460" cy="2637735"/>
          </a:xfrm>
          <a:prstGeom prst="rect">
            <a:avLst/>
          </a:prstGeom>
        </p:spPr>
      </p:pic>
    </p:spTree>
    <p:custDataLst>
      <p:tags r:id="rId1"/>
    </p:custDataLst>
    <p:extLst>
      <p:ext uri="{BB962C8B-B14F-4D97-AF65-F5344CB8AC3E}">
        <p14:creationId xmlns:p14="http://schemas.microsoft.com/office/powerpoint/2010/main" val="164841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27113" y="1953156"/>
            <a:ext cx="10364561" cy="2046714"/>
          </a:xfrm>
          <a:prstGeom prst="rect">
            <a:avLst/>
          </a:prstGeom>
          <a:noFill/>
        </p:spPr>
        <p:txBody>
          <a:bodyPr wrap="square">
            <a:spAutoFit/>
          </a:bodyPr>
          <a:lstStyle/>
          <a:p>
            <a:pPr marL="0" indent="0">
              <a:spcAft>
                <a:spcPts val="600"/>
              </a:spcAft>
              <a:buNone/>
            </a:pPr>
            <a:r>
              <a:rPr lang="en-US" sz="2800" dirty="0">
                <a:cs typeface="Calibri" panose="020F0502020204030204"/>
              </a:rPr>
              <a:t>You show adaptability when you:</a:t>
            </a:r>
          </a:p>
          <a:p>
            <a:pPr indent="-274320">
              <a:spcAft>
                <a:spcPts val="600"/>
              </a:spcAft>
              <a:buFont typeface="Arial" panose="020B0604020202020204" pitchFamily="34" charset="0"/>
              <a:buChar char="•"/>
            </a:pPr>
            <a:r>
              <a:rPr lang="en-US" sz="2800" dirty="0">
                <a:cs typeface="Calibri" panose="020F0502020204030204"/>
              </a:rPr>
              <a:t>Set goals and take action to plan a career path.</a:t>
            </a:r>
          </a:p>
          <a:p>
            <a:pPr indent="-274320">
              <a:spcAft>
                <a:spcPts val="600"/>
              </a:spcAft>
              <a:buFont typeface="Arial" panose="020B0604020202020204" pitchFamily="34" charset="0"/>
              <a:buChar char="•"/>
            </a:pPr>
            <a:r>
              <a:rPr lang="en-US" sz="2800" dirty="0">
                <a:cs typeface="Calibri" panose="020F0502020204030204"/>
              </a:rPr>
              <a:t>Change your spending habits to save up money for training.</a:t>
            </a:r>
          </a:p>
          <a:p>
            <a:pPr indent="-274320">
              <a:spcAft>
                <a:spcPts val="600"/>
              </a:spcAft>
              <a:buFont typeface="Arial" panose="020B0604020202020204" pitchFamily="34" charset="0"/>
              <a:buChar char="•"/>
            </a:pPr>
            <a:r>
              <a:rPr lang="en-US" sz="2800" dirty="0">
                <a:cs typeface="Calibri" panose="020F0502020204030204"/>
              </a:rPr>
              <a:t>Adjust your schedule to fit in healthy habits</a:t>
            </a:r>
            <a:endParaRPr lang="en-CA" sz="2800" dirty="0">
              <a:solidFill>
                <a:schemeClr val="bg2">
                  <a:lumMod val="25000"/>
                </a:schemeClr>
              </a:solidFill>
              <a:latin typeface="Century Gothic" panose="020B0502020202020204" pitchFamily="34" charset="0"/>
              <a:cs typeface="Calibri" panose="020F0502020204030204"/>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23882"/>
            <a:ext cx="2639391"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 Introduction</a:t>
            </a:r>
          </a:p>
        </p:txBody>
      </p:sp>
      <p:sp>
        <p:nvSpPr>
          <p:cNvPr id="12" name="TextBox 11">
            <a:extLst>
              <a:ext uri="{FF2B5EF4-FFF2-40B4-BE49-F238E27FC236}">
                <a16:creationId xmlns:a16="http://schemas.microsoft.com/office/drawing/2014/main" id="{4883DA02-2D12-5D4E-ADF7-9DB84E0E0027}"/>
              </a:ext>
            </a:extLst>
          </p:cNvPr>
          <p:cNvSpPr txBox="1"/>
          <p:nvPr/>
        </p:nvSpPr>
        <p:spPr>
          <a:xfrm>
            <a:off x="1060450" y="1177925"/>
            <a:ext cx="10364561" cy="707886"/>
          </a:xfrm>
          <a:prstGeom prst="rect">
            <a:avLst/>
          </a:prstGeom>
          <a:noFill/>
        </p:spPr>
        <p:txBody>
          <a:bodyPr wrap="square">
            <a:spAutoFit/>
          </a:bodyPr>
          <a:lstStyle/>
          <a:p>
            <a:pPr marL="0" indent="0">
              <a:buNone/>
            </a:pPr>
            <a:r>
              <a:rPr lang="en-US" sz="4000" b="1" dirty="0">
                <a:solidFill>
                  <a:srgbClr val="316094"/>
                </a:solidFill>
                <a:cs typeface="Calibri" panose="020F0502020204030204"/>
              </a:rPr>
              <a:t>When do you show adaptability?</a:t>
            </a:r>
            <a:endParaRPr lang="en-US" sz="4000" b="1" dirty="0">
              <a:solidFill>
                <a:schemeClr val="bg2">
                  <a:lumMod val="25000"/>
                </a:schemeClr>
              </a:solidFill>
              <a:cs typeface="Calibri" panose="020F0502020204030204"/>
            </a:endParaRPr>
          </a:p>
        </p:txBody>
      </p:sp>
    </p:spTree>
    <p:custDataLst>
      <p:tags r:id="rId1"/>
    </p:custDataLst>
    <p:extLst>
      <p:ext uri="{BB962C8B-B14F-4D97-AF65-F5344CB8AC3E}">
        <p14:creationId xmlns:p14="http://schemas.microsoft.com/office/powerpoint/2010/main" val="1014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27113" y="1161346"/>
            <a:ext cx="9855654"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Learning outcomes</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23882"/>
            <a:ext cx="2639391"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 Introduction</a:t>
            </a:r>
          </a:p>
        </p:txBody>
      </p:sp>
      <p:sp>
        <p:nvSpPr>
          <p:cNvPr id="4" name="TextBox 3"/>
          <p:cNvSpPr txBox="1"/>
          <p:nvPr/>
        </p:nvSpPr>
        <p:spPr>
          <a:xfrm>
            <a:off x="1016000" y="2009913"/>
            <a:ext cx="8790608" cy="2539157"/>
          </a:xfrm>
          <a:prstGeom prst="rect">
            <a:avLst/>
          </a:prstGeom>
          <a:noFill/>
        </p:spPr>
        <p:txBody>
          <a:bodyPr wrap="square" rtlCol="0">
            <a:spAutoFit/>
          </a:bodyPr>
          <a:lstStyle/>
          <a:p>
            <a:pPr>
              <a:lnSpc>
                <a:spcPct val="150000"/>
              </a:lnSpc>
            </a:pPr>
            <a:r>
              <a:rPr lang="en-US" sz="2800" dirty="0">
                <a:cs typeface="Calibri" panose="020F0502020204030204"/>
              </a:rPr>
              <a:t>After completing this unit, you will be able to:</a:t>
            </a:r>
          </a:p>
          <a:p>
            <a:pPr marL="0" lvl="1" indent="-274320">
              <a:spcAft>
                <a:spcPts val="600"/>
              </a:spcAft>
              <a:buFont typeface="Arial" panose="020B0604020202020204" pitchFamily="34" charset="0"/>
              <a:buChar char="•"/>
            </a:pPr>
            <a:r>
              <a:rPr lang="en-US" sz="2800" dirty="0">
                <a:cs typeface="Calibri" panose="020F0502020204030204"/>
              </a:rPr>
              <a:t>Identify when you need to adapt to thrive at work</a:t>
            </a:r>
          </a:p>
          <a:p>
            <a:pPr marL="0" lvl="1" indent="-274320">
              <a:spcAft>
                <a:spcPts val="600"/>
              </a:spcAft>
              <a:buFont typeface="Arial" panose="020B0604020202020204" pitchFamily="34" charset="0"/>
              <a:buChar char="•"/>
            </a:pPr>
            <a:r>
              <a:rPr lang="en-US" sz="2800" dirty="0">
                <a:cs typeface="Calibri" panose="020F0502020204030204"/>
              </a:rPr>
              <a:t>Identify the purpose for adapting</a:t>
            </a:r>
          </a:p>
          <a:p>
            <a:pPr marL="0" lvl="1" indent="-274320">
              <a:spcAft>
                <a:spcPts val="600"/>
              </a:spcAft>
              <a:buFont typeface="Arial" panose="020B0604020202020204" pitchFamily="34" charset="0"/>
              <a:buChar char="•"/>
            </a:pPr>
            <a:r>
              <a:rPr lang="en-US" sz="2800" dirty="0">
                <a:cs typeface="Calibri" panose="020F0502020204030204"/>
              </a:rPr>
              <a:t>Use strategies to adapt</a:t>
            </a:r>
          </a:p>
          <a:p>
            <a:endParaRPr lang="en-US" dirty="0"/>
          </a:p>
        </p:txBody>
      </p:sp>
    </p:spTree>
    <p:custDataLst>
      <p:tags r:id="rId2"/>
    </p:custDataLst>
    <p:extLst>
      <p:ext uri="{BB962C8B-B14F-4D97-AF65-F5344CB8AC3E}">
        <p14:creationId xmlns:p14="http://schemas.microsoft.com/office/powerpoint/2010/main" val="175815157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37577" y="5196788"/>
            <a:ext cx="4739643" cy="400110"/>
          </a:xfrm>
          <a:prstGeom prst="rect">
            <a:avLst/>
          </a:prstGeom>
          <a:noFill/>
        </p:spPr>
        <p:txBody>
          <a:bodyPr wrap="square" rtlCol="0">
            <a:spAutoFit/>
          </a:bodyPr>
          <a:lstStyle/>
          <a:p>
            <a:pPr lvl="0"/>
            <a:r>
              <a:rPr lang="en-US" sz="2000" dirty="0"/>
              <a:t>Adjust schedule to include healthy habits</a:t>
            </a:r>
          </a:p>
        </p:txBody>
      </p:sp>
      <p:sp>
        <p:nvSpPr>
          <p:cNvPr id="12" name="TextBox 11"/>
          <p:cNvSpPr txBox="1"/>
          <p:nvPr/>
        </p:nvSpPr>
        <p:spPr>
          <a:xfrm>
            <a:off x="6237577" y="3919411"/>
            <a:ext cx="4772774" cy="400110"/>
          </a:xfrm>
          <a:prstGeom prst="rect">
            <a:avLst/>
          </a:prstGeom>
          <a:noFill/>
        </p:spPr>
        <p:txBody>
          <a:bodyPr wrap="square" rtlCol="0">
            <a:spAutoFit/>
          </a:bodyPr>
          <a:lstStyle/>
          <a:p>
            <a:pPr lvl="0"/>
            <a:r>
              <a:rPr lang="en-US" sz="2000" dirty="0"/>
              <a:t>Find ways to cover the cost of your training</a:t>
            </a:r>
          </a:p>
        </p:txBody>
      </p:sp>
      <p:sp>
        <p:nvSpPr>
          <p:cNvPr id="13" name="TextBox 12"/>
          <p:cNvSpPr txBox="1"/>
          <p:nvPr/>
        </p:nvSpPr>
        <p:spPr>
          <a:xfrm>
            <a:off x="6259664" y="2637901"/>
            <a:ext cx="4168059" cy="400110"/>
          </a:xfrm>
          <a:prstGeom prst="rect">
            <a:avLst/>
          </a:prstGeom>
          <a:noFill/>
        </p:spPr>
        <p:txBody>
          <a:bodyPr wrap="square" rtlCol="0">
            <a:spAutoFit/>
          </a:bodyPr>
          <a:lstStyle/>
          <a:p>
            <a:pPr lvl="0"/>
            <a:r>
              <a:rPr lang="en-US" sz="2000" dirty="0"/>
              <a:t>Learn how to talk about your goals</a:t>
            </a:r>
          </a:p>
        </p:txBody>
      </p:sp>
      <p:sp>
        <p:nvSpPr>
          <p:cNvPr id="14" name="TextBox 13"/>
          <p:cNvSpPr txBox="1"/>
          <p:nvPr/>
        </p:nvSpPr>
        <p:spPr>
          <a:xfrm>
            <a:off x="6237577" y="1346926"/>
            <a:ext cx="4168059" cy="400110"/>
          </a:xfrm>
          <a:prstGeom prst="rect">
            <a:avLst/>
          </a:prstGeom>
          <a:noFill/>
        </p:spPr>
        <p:txBody>
          <a:bodyPr wrap="square" rtlCol="0">
            <a:spAutoFit/>
          </a:bodyPr>
          <a:lstStyle/>
          <a:p>
            <a:pPr lvl="0"/>
            <a:r>
              <a:rPr lang="en-US" sz="2000" dirty="0"/>
              <a:t>Plan for your career</a:t>
            </a:r>
          </a:p>
        </p:txBody>
      </p:sp>
      <p:sp>
        <p:nvSpPr>
          <p:cNvPr id="15" name="Rounded Rectangle 14"/>
          <p:cNvSpPr/>
          <p:nvPr/>
        </p:nvSpPr>
        <p:spPr>
          <a:xfrm>
            <a:off x="5928687" y="1346892"/>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950774" y="264319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928687" y="3908939"/>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928687" y="519266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nector 23" descr="Person holding paper"/>
          <p:cNvSpPr/>
          <p:nvPr/>
        </p:nvSpPr>
        <p:spPr>
          <a:xfrm>
            <a:off x="5062040" y="944141"/>
            <a:ext cx="1122307" cy="1122307"/>
          </a:xfrm>
          <a:prstGeom prst="flowChartConnector">
            <a:avLst/>
          </a:prstGeom>
          <a:blipFill>
            <a:blip r:embed="rId4"/>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5" name="Oval 24" descr="Two women, one in glasses and blazer, talking in business office"/>
          <p:cNvSpPr/>
          <p:nvPr/>
        </p:nvSpPr>
        <p:spPr>
          <a:xfrm>
            <a:off x="5059944" y="2263913"/>
            <a:ext cx="1107836" cy="1107836"/>
          </a:xfrm>
          <a:prstGeom prst="ellipse">
            <a:avLst/>
          </a:prstGeom>
          <a:blipFill>
            <a:blip r:embed="rId5" cstate="hqprint">
              <a:extLst>
                <a:ext uri="{28A0092B-C50C-407E-A947-70E740481C1C}">
                  <a14:useLocalDpi xmlns:a14="http://schemas.microsoft.com/office/drawing/2010/main" val="0"/>
                </a:ext>
              </a:extLst>
            </a:blip>
            <a:srcRect/>
            <a:stretch>
              <a:fillRect l="-3000" r="-3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6" name="Oval 25" descr="Calculator and notepad"/>
          <p:cNvSpPr/>
          <p:nvPr/>
        </p:nvSpPr>
        <p:spPr>
          <a:xfrm>
            <a:off x="4994831" y="3575744"/>
            <a:ext cx="1112212" cy="1112212"/>
          </a:xfrm>
          <a:prstGeom prst="ellipse">
            <a:avLst/>
          </a:prstGeom>
          <a:blipFill dpi="0" rotWithShape="1">
            <a:blip r:embed="rId6" cstate="hqprint">
              <a:extLst>
                <a:ext uri="{28A0092B-C50C-407E-A947-70E740481C1C}">
                  <a14:useLocalDpi xmlns:a14="http://schemas.microsoft.com/office/drawing/2010/main" val="0"/>
                </a:ext>
              </a:extLst>
            </a:blip>
            <a:srcRect/>
            <a:stretch>
              <a:fillRect l="-49849" t="-578" r="-151" b="578"/>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7" name="Oval 26" descr="Women doing yoga outdoors"/>
          <p:cNvSpPr/>
          <p:nvPr/>
        </p:nvSpPr>
        <p:spPr>
          <a:xfrm>
            <a:off x="4999538" y="4859130"/>
            <a:ext cx="1101984" cy="1101984"/>
          </a:xfrm>
          <a:prstGeom prst="ellipse">
            <a:avLst/>
          </a:prstGeom>
          <a:blipFill>
            <a:blip r:embed="rId7"/>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8" name="Rectangle 27">
            <a:extLst>
              <a:ext uri="{FF2B5EF4-FFF2-40B4-BE49-F238E27FC236}">
                <a16:creationId xmlns:a16="http://schemas.microsoft.com/office/drawing/2014/main" id="{8F4242F0-9CC0-8E7C-A9B4-5750574BA707}"/>
              </a:ext>
            </a:extLst>
          </p:cNvPr>
          <p:cNvSpPr/>
          <p:nvPr/>
        </p:nvSpPr>
        <p:spPr>
          <a:xfrm>
            <a:off x="325432" y="1168636"/>
            <a:ext cx="3872456" cy="1323439"/>
          </a:xfrm>
          <a:prstGeom prst="rect">
            <a:avLst/>
          </a:prstGeom>
          <a:noFill/>
        </p:spPr>
        <p:txBody>
          <a:bodyPr wrap="square" lIns="91440" tIns="45720" rIns="91440" bIns="45720">
            <a:spAutoFit/>
          </a:bodyPr>
          <a:lstStyle/>
          <a:p>
            <a:r>
              <a:rPr lang="en-US" sz="4000" b="1" dirty="0">
                <a:solidFill>
                  <a:schemeClr val="bg1"/>
                </a:solidFill>
              </a:rPr>
              <a:t>Adapting to </a:t>
            </a:r>
            <a:br>
              <a:rPr lang="en-US" sz="4000" b="1" dirty="0">
                <a:solidFill>
                  <a:schemeClr val="bg1"/>
                </a:solidFill>
              </a:rPr>
            </a:br>
            <a:r>
              <a:rPr lang="en-US" sz="4000" b="1" dirty="0">
                <a:solidFill>
                  <a:schemeClr val="bg1"/>
                </a:solidFill>
              </a:rPr>
              <a:t>thrive at work</a:t>
            </a:r>
          </a:p>
        </p:txBody>
      </p:sp>
    </p:spTree>
    <p:custDataLst>
      <p:tags r:id="rId1"/>
    </p:custDataLst>
    <p:extLst>
      <p:ext uri="{BB962C8B-B14F-4D97-AF65-F5344CB8AC3E}">
        <p14:creationId xmlns:p14="http://schemas.microsoft.com/office/powerpoint/2010/main" val="398100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2FB900-77ED-4558-3383-FB03401742CB}"/>
              </a:ext>
            </a:extLst>
          </p:cNvPr>
          <p:cNvSpPr txBox="1"/>
          <p:nvPr/>
        </p:nvSpPr>
        <p:spPr>
          <a:xfrm>
            <a:off x="462615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9" name="Rectangle 8">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10" name="Rectangle 9">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B9B9152-8210-A0C3-E165-91BA7A595928}"/>
              </a:ext>
            </a:extLst>
          </p:cNvPr>
          <p:cNvSpPr/>
          <p:nvPr/>
        </p:nvSpPr>
        <p:spPr>
          <a:xfrm>
            <a:off x="335360" y="1941526"/>
            <a:ext cx="3304234" cy="3584571"/>
          </a:xfrm>
          <a:prstGeom prst="rect">
            <a:avLst/>
          </a:prstGeom>
          <a:noFill/>
        </p:spPr>
        <p:txBody>
          <a:bodyPr wrap="square" lIns="91440" tIns="45720" rIns="91440" bIns="45720">
            <a:spAutoFit/>
          </a:bodyPr>
          <a:lstStyle/>
          <a:p>
            <a:pPr>
              <a:lnSpc>
                <a:spcPct val="115000"/>
              </a:lnSpc>
              <a:spcAft>
                <a:spcPts val="800"/>
              </a:spcAft>
            </a:pPr>
            <a:r>
              <a:rPr lang="en-CA" sz="2000" dirty="0">
                <a:solidFill>
                  <a:schemeClr val="bg1"/>
                </a:solidFill>
                <a:latin typeface="Calibri" panose="020F0502020204030204" pitchFamily="34" charset="0"/>
                <a:ea typeface="Yu Gothic Light" panose="020B0300000000000000" pitchFamily="34" charset="-128"/>
              </a:rPr>
              <a:t>This self-evaluation will help you think about your adaptability skills. </a:t>
            </a:r>
          </a:p>
          <a:p>
            <a:pPr>
              <a:lnSpc>
                <a:spcPct val="115000"/>
              </a:lnSpc>
              <a:spcAft>
                <a:spcPts val="800"/>
              </a:spcAft>
            </a:pPr>
            <a:r>
              <a:rPr lang="en-CA" sz="2000" dirty="0">
                <a:solidFill>
                  <a:schemeClr val="bg1"/>
                </a:solidFill>
                <a:latin typeface="Calibri" panose="020F0502020204030204" pitchFamily="34" charset="0"/>
                <a:ea typeface="Yu Gothic Light" panose="020B0300000000000000" pitchFamily="34" charset="-128"/>
              </a:rPr>
              <a:t>You will do this again at the end of the unit to see how you benefited </a:t>
            </a:r>
            <a:br>
              <a:rPr lang="en-CA" sz="2000" dirty="0">
                <a:solidFill>
                  <a:schemeClr val="bg1"/>
                </a:solidFill>
                <a:latin typeface="Calibri" panose="020F0502020204030204" pitchFamily="34" charset="0"/>
                <a:ea typeface="Yu Gothic Light" panose="020B0300000000000000" pitchFamily="34" charset="-128"/>
              </a:rPr>
            </a:br>
            <a:r>
              <a:rPr lang="en-CA" sz="2000" dirty="0">
                <a:solidFill>
                  <a:schemeClr val="bg1"/>
                </a:solidFill>
                <a:latin typeface="Calibri" panose="020F0502020204030204" pitchFamily="34" charset="0"/>
                <a:ea typeface="Yu Gothic Light" panose="020B0300000000000000" pitchFamily="34" charset="-128"/>
              </a:rPr>
              <a:t>from the material. </a:t>
            </a:r>
            <a:r>
              <a:rPr lang="en-CA" sz="2400" dirty="0">
                <a:solidFill>
                  <a:srgbClr val="000000"/>
                </a:solidFill>
                <a:effectLst/>
                <a:ea typeface="Times New Roman" panose="02020603050405020304" pitchFamily="18" charset="0"/>
              </a:rPr>
              <a:t> </a:t>
            </a:r>
            <a:endParaRPr lang="en-US" sz="2400" dirty="0">
              <a:solidFill>
                <a:srgbClr val="000000"/>
              </a:solidFill>
              <a:effectLst/>
              <a:ea typeface="Times New Roman" panose="02020603050405020304" pitchFamily="18" charset="0"/>
            </a:endParaRPr>
          </a:p>
          <a:p>
            <a:pPr algn="ctr"/>
            <a:endParaRPr lang="en-US" sz="4800" b="1" cap="none" spc="0"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Picture 1" descr="Adapt-self-evalut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148" y="2099916"/>
            <a:ext cx="7272460" cy="2637735"/>
          </a:xfrm>
          <a:prstGeom prst="rect">
            <a:avLst/>
          </a:prstGeom>
        </p:spPr>
      </p:pic>
    </p:spTree>
    <p:custDataLst>
      <p:tags r:id="rId1"/>
    </p:custDataLst>
    <p:extLst>
      <p:ext uri="{BB962C8B-B14F-4D97-AF65-F5344CB8AC3E}">
        <p14:creationId xmlns:p14="http://schemas.microsoft.com/office/powerpoint/2010/main" val="9876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F4242F0-9CC0-8E7C-A9B4-5750574BA707}"/>
              </a:ext>
            </a:extLst>
          </p:cNvPr>
          <p:cNvSpPr/>
          <p:nvPr/>
        </p:nvSpPr>
        <p:spPr>
          <a:xfrm>
            <a:off x="270217" y="1168636"/>
            <a:ext cx="3872456" cy="707886"/>
          </a:xfrm>
          <a:prstGeom prst="rect">
            <a:avLst/>
          </a:prstGeom>
          <a:noFill/>
        </p:spPr>
        <p:txBody>
          <a:bodyPr wrap="square" lIns="91440" tIns="45720" rIns="91440" bIns="45720">
            <a:spAutoFit/>
          </a:bodyPr>
          <a:lstStyle/>
          <a:p>
            <a:r>
              <a:rPr lang="en-US" sz="3900" b="1" dirty="0" err="1">
                <a:solidFill>
                  <a:schemeClr val="bg1"/>
                </a:solidFill>
              </a:rPr>
              <a:t>Jaspreet’s</a:t>
            </a:r>
            <a:r>
              <a:rPr lang="en-US" sz="3900" b="1" dirty="0">
                <a:solidFill>
                  <a:schemeClr val="bg1"/>
                </a:solidFill>
              </a:rPr>
              <a:t> story</a:t>
            </a:r>
          </a:p>
        </p:txBody>
      </p:sp>
      <p:pic>
        <p:nvPicPr>
          <p:cNvPr id="3" name="Picture 2" descr="JaspreetsSto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01" y="916609"/>
            <a:ext cx="6125773" cy="5080574"/>
          </a:xfrm>
          <a:prstGeom prst="rect">
            <a:avLst/>
          </a:prstGeom>
        </p:spPr>
      </p:pic>
    </p:spTree>
    <p:custDataLst>
      <p:tags r:id="rId1"/>
    </p:custDataLst>
    <p:extLst>
      <p:ext uri="{BB962C8B-B14F-4D97-AF65-F5344CB8AC3E}">
        <p14:creationId xmlns:p14="http://schemas.microsoft.com/office/powerpoint/2010/main" val="105343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16000" y="2080439"/>
            <a:ext cx="8845826" cy="2239587"/>
          </a:xfrm>
          <a:prstGeom prst="rect">
            <a:avLst/>
          </a:prstGeom>
          <a:noFill/>
        </p:spPr>
        <p:txBody>
          <a:bodyPr wrap="square">
            <a:spAutoFit/>
          </a:bodyPr>
          <a:lstStyle/>
          <a:p>
            <a:pPr>
              <a:spcAft>
                <a:spcPts val="600"/>
              </a:spcAft>
            </a:pPr>
            <a:r>
              <a:rPr lang="en-CA" sz="2800" dirty="0" err="1">
                <a:solidFill>
                  <a:srgbClr val="000000"/>
                </a:solidFill>
                <a:effectLst/>
                <a:latin typeface="Calibri" panose="020F0502020204030204" pitchFamily="34" charset="0"/>
                <a:ea typeface="Yu Gothic Light" panose="020B0300000000000000" pitchFamily="34" charset="-128"/>
              </a:rPr>
              <a:t>Jaspreet</a:t>
            </a:r>
            <a:r>
              <a:rPr lang="en-CA" sz="2800" dirty="0">
                <a:solidFill>
                  <a:srgbClr val="000000"/>
                </a:solidFill>
                <a:effectLst/>
                <a:latin typeface="Calibri" panose="020F0502020204030204" pitchFamily="34" charset="0"/>
                <a:ea typeface="Yu Gothic Light" panose="020B0300000000000000" pitchFamily="34" charset="-128"/>
              </a:rPr>
              <a:t> wants to grow at work. To do this, she needs to be able to adapt.</a:t>
            </a:r>
            <a:endParaRPr lang="en-US" sz="2800"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r>
              <a:rPr lang="en-CA" sz="2800" dirty="0">
                <a:solidFill>
                  <a:srgbClr val="000000"/>
                </a:solidFill>
                <a:effectLst/>
                <a:latin typeface="Calibri" panose="020F0502020204030204" pitchFamily="34" charset="0"/>
                <a:ea typeface="Yu Gothic Light" panose="020B0300000000000000" pitchFamily="34" charset="-128"/>
              </a:rPr>
              <a:t>Where does </a:t>
            </a:r>
            <a:r>
              <a:rPr lang="en-CA" sz="2800" dirty="0" err="1">
                <a:solidFill>
                  <a:srgbClr val="000000"/>
                </a:solidFill>
                <a:effectLst/>
                <a:latin typeface="Calibri" panose="020F0502020204030204" pitchFamily="34" charset="0"/>
                <a:ea typeface="Yu Gothic Light" panose="020B0300000000000000" pitchFamily="34" charset="-128"/>
              </a:rPr>
              <a:t>Jaspreet</a:t>
            </a:r>
            <a:r>
              <a:rPr lang="en-CA" sz="2800" dirty="0">
                <a:solidFill>
                  <a:srgbClr val="000000"/>
                </a:solidFill>
                <a:effectLst/>
                <a:latin typeface="Calibri" panose="020F0502020204030204" pitchFamily="34" charset="0"/>
                <a:ea typeface="Yu Gothic Light" panose="020B0300000000000000" pitchFamily="34" charset="-128"/>
              </a:rPr>
              <a:t> need to be able to adapt? </a:t>
            </a:r>
            <a:endParaRPr lang="en-CA" sz="2800" b="1" dirty="0"/>
          </a:p>
          <a:p>
            <a:pPr marL="0" indent="0">
              <a:lnSpc>
                <a:spcPct val="150000"/>
              </a:lnSpc>
              <a:buNone/>
            </a:pPr>
            <a:r>
              <a:rPr lang="en-CA" sz="2800" b="1" dirty="0"/>
              <a:t>Do the task on page 6.</a:t>
            </a:r>
          </a:p>
        </p:txBody>
      </p:sp>
      <p:sp>
        <p:nvSpPr>
          <p:cNvPr id="7" name="TextBox 6">
            <a:extLst>
              <a:ext uri="{FF2B5EF4-FFF2-40B4-BE49-F238E27FC236}">
                <a16:creationId xmlns:a16="http://schemas.microsoft.com/office/drawing/2014/main" id="{E5F68D4A-7DCB-65F2-DD47-1C11F752FDC8}"/>
              </a:ext>
            </a:extLst>
          </p:cNvPr>
          <p:cNvSpPr txBox="1"/>
          <p:nvPr/>
        </p:nvSpPr>
        <p:spPr>
          <a:xfrm>
            <a:off x="1063625" y="115908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a typeface="Times New Roman" panose="02020603050405020304" pitchFamily="18" charset="0"/>
                <a:cs typeface="Calibri" panose="020F0502020204030204" pitchFamily="34" charset="0"/>
              </a:rPr>
              <a:t>What to adapt to? Identify areas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Jaspreet’s</a:t>
            </a:r>
            <a:r>
              <a:rPr lang="en-US" sz="1600" b="1" dirty="0">
                <a:solidFill>
                  <a:schemeClr val="bg1"/>
                </a:solidFill>
              </a:rPr>
              <a:t> story</a:t>
            </a:r>
          </a:p>
        </p:txBody>
      </p:sp>
    </p:spTree>
    <p:custDataLst>
      <p:tags r:id="rId1"/>
    </p:custDataLst>
    <p:extLst>
      <p:ext uri="{BB962C8B-B14F-4D97-AF65-F5344CB8AC3E}">
        <p14:creationId xmlns:p14="http://schemas.microsoft.com/office/powerpoint/2010/main" val="3605198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2DD73C7195CB4B9679A0102360115E" ma:contentTypeVersion="13" ma:contentTypeDescription="Create a new document." ma:contentTypeScope="" ma:versionID="deb339d0c658246f4310c448cac8c665">
  <xsd:schema xmlns:xsd="http://www.w3.org/2001/XMLSchema" xmlns:xs="http://www.w3.org/2001/XMLSchema" xmlns:p="http://schemas.microsoft.com/office/2006/metadata/properties" xmlns:ns2="e0ff7233-e4a0-4a23-942e-b8815643f119" xmlns:ns3="8746a6df-154b-404c-8a42-7dc1d7b25b39" targetNamespace="http://schemas.microsoft.com/office/2006/metadata/properties" ma:root="true" ma:fieldsID="4761bf4546cbeecfaaeb1bb314b654cd" ns2:_="" ns3:_="">
    <xsd:import namespace="e0ff7233-e4a0-4a23-942e-b8815643f119"/>
    <xsd:import namespace="8746a6df-154b-404c-8a42-7dc1d7b25b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f7233-e4a0-4a23-942e-b8815643f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5199c21-43e2-4070-8e53-beaa8ac237b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46a6df-154b-404c-8a42-7dc1d7b25b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9e40f1-008b-4087-8bfa-795f73d28242}" ma:internalName="TaxCatchAll" ma:showField="CatchAllData" ma:web="8746a6df-154b-404c-8a42-7dc1d7b25b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746a6df-154b-404c-8a42-7dc1d7b25b39" xsi:nil="true"/>
    <lcf76f155ced4ddcb4097134ff3c332f xmlns="e0ff7233-e4a0-4a23-942e-b8815643f1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4B98C4-D804-4B8E-86F2-0B1C58B85492}">
  <ds:schemaRefs>
    <ds:schemaRef ds:uri="http://schemas.microsoft.com/sharepoint/v3/contenttype/forms"/>
  </ds:schemaRefs>
</ds:datastoreItem>
</file>

<file path=customXml/itemProps2.xml><?xml version="1.0" encoding="utf-8"?>
<ds:datastoreItem xmlns:ds="http://schemas.openxmlformats.org/officeDocument/2006/customXml" ds:itemID="{ABD70726-37E0-426F-A7EE-A2A32D768329}">
  <ds:schemaRefs>
    <ds:schemaRef ds:uri="8746a6df-154b-404c-8a42-7dc1d7b25b39"/>
    <ds:schemaRef ds:uri="e0ff7233-e4a0-4a23-942e-b8815643f1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AB4436-8268-49E0-A13B-D99F4983247A}">
  <ds:schemaRefs>
    <ds:schemaRef ds:uri="http://schemas.microsoft.com/office/2006/metadata/properties"/>
    <ds:schemaRef ds:uri="e0ff7233-e4a0-4a23-942e-b8815643f119"/>
    <ds:schemaRef ds:uri="http://purl.org/dc/terms/"/>
    <ds:schemaRef ds:uri="http://schemas.microsoft.com/office/2006/documentManagement/types"/>
    <ds:schemaRef ds:uri="8746a6df-154b-404c-8a42-7dc1d7b25b39"/>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221</TotalTime>
  <Words>5086</Words>
  <Application>Microsoft Office PowerPoint</Application>
  <PresentationFormat>Widescreen</PresentationFormat>
  <Paragraphs>681</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Yu Gothic Light</vt:lpstr>
      <vt:lpstr>Arial</vt:lpstr>
      <vt:lpstr>Calibri</vt:lpstr>
      <vt:lpstr>Calibri Light</vt:lpstr>
      <vt:lpstr>Century Gothic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Jorgic</dc:creator>
  <cp:lastModifiedBy>Heather Paterson</cp:lastModifiedBy>
  <cp:revision>55</cp:revision>
  <dcterms:created xsi:type="dcterms:W3CDTF">2023-01-11T21:19:47Z</dcterms:created>
  <dcterms:modified xsi:type="dcterms:W3CDTF">2024-06-18T16:40:23Z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0x010100432DD73C7195CB4B9679A0102360115E</vt:lpwstr>
  </property>
  <property fmtid="{D5CDD505-2E9C-101B-9397-08002B2CF9AE}" pid="3" name="MediaServiceImageTags">
    <vt:lpwstr/>
  </property>
  <property fmtid="{D5CDD505-2E9C-101B-9397-08002B2CF9AE}" pid="4" name="ArticulateGUID">
    <vt:lpwstr>23EAC9EF-C5B4-4B45-A0CC-6FDD592217C9</vt:lpwstr>
  </property>
  <property fmtid="{D5CDD505-2E9C-101B-9397-08002B2CF9AE}" pid="5" name="ArticulatePath">
    <vt:lpwstr>https://awes15.sharepoint.com/sites/PTPWomensEmploymentReadinessproject/Shared Documents/Development/02 Development Material/01 Adaptability/01 Unit 1/Materials package/Adaptability 1.1. - PPT with facilitator's notes - FINAL draft</vt:lpwstr>
  </property>
</Properties>
</file>