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heme/themeOverride1.xml" ContentType="application/vnd.openxmlformats-officedocument.themeOverr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comments/comment1.xml" ContentType="application/vnd.openxmlformats-officedocument.presentationml.comments+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00_15A3FBDA.xml" ContentType="application/vnd.ms-powerpoint.comments+xml"/>
  <Override PartName="/ppt/comments/modernComment_101_CA22154F.xml" ContentType="application/vnd.ms-powerpoint.comments+xml"/>
  <Override PartName="/ppt/comments/modernComment_103_60B4A8B.xml" ContentType="application/vnd.ms-powerpoint.comments+xml"/>
  <Override PartName="/ppt/comments/modernComment_105_68CB4397.xml" ContentType="application/vnd.ms-powerpoint.comments+xml"/>
  <Override PartName="/ppt/comments/modernComment_108_ED4940D2.xml" ContentType="application/vnd.ms-powerpoint.comments+xml"/>
  <Override PartName="/ppt/comments/modernComment_109_5E3155A.xml" ContentType="application/vnd.ms-powerpoint.comments+xml"/>
  <Override PartName="/ppt/comments/modernComment_10A_2B71FCC0.xml" ContentType="application/vnd.ms-powerpoint.comments+xml"/>
  <Override PartName="/ppt/comments/modernComment_10B_3ECA264D.xml" ContentType="application/vnd.ms-powerpoint.comments+xml"/>
  <Override PartName="/ppt/comments/modernComment_10E_8F2C93E5.xml" ContentType="application/vnd.ms-powerpoint.comments+xml"/>
  <Override PartName="/ppt/comments/modernComment_110_9342BCC7.xml" ContentType="application/vnd.ms-powerpoint.comments+xml"/>
  <Override PartName="/ppt/comments/modernComment_112_9473AE53.xml" ContentType="application/vnd.ms-powerpoint.comments+xml"/>
  <Override PartName="/ppt/comments/modernComment_114_778E64E3.xml" ContentType="application/vnd.ms-powerpoint.comments+xml"/>
  <Override PartName="/ppt/comments/modernComment_115_ABC21487.xml" ContentType="application/vnd.ms-powerpoint.comments+xml"/>
  <Override PartName="/ppt/comments/modernComment_145_5B4E490F.xml" ContentType="application/vnd.ms-powerpoint.comments+xml"/>
  <Override PartName="/ppt/comments/modernComment_146_273F948E.xml" ContentType="application/vnd.ms-powerpoint.comments+xml"/>
  <Override PartName="/ppt/comments/modernComment_147_A2893E4E.xml" ContentType="application/vnd.ms-powerpoint.comments+xml"/>
  <Override PartName="/ppt/comments/modernComment_148_E738ADD6.xml" ContentType="application/vnd.ms-powerpoint.comments+xml"/>
  <Override PartName="/ppt/comments/modernComment_11F_F2425835.xml" ContentType="application/vnd.ms-powerpoint.comments+xml"/>
  <Override PartName="/ppt/comments/modernComment_125_BC583C8C.xml" ContentType="application/vnd.ms-powerpoint.comments+xml"/>
  <Override PartName="/ppt/comments/modernComment_126_6A7DF358.xml" ContentType="application/vnd.ms-powerpoint.comments+xml"/>
  <Override PartName="/ppt/comments/modernComment_127_6D7D3909.xml" ContentType="application/vnd.ms-powerpoint.comments+xml"/>
  <Override PartName="/ppt/comments/modernComment_149_E33960AF.xml" ContentType="application/vnd.ms-powerpoint.comments+xml"/>
  <Override PartName="/ppt/comments/modernComment_129_99590939.xml" ContentType="application/vnd.ms-powerpoint.comments+xml"/>
  <Override PartName="/ppt/comments/modernComment_13A_A36A32A4.xml" ContentType="application/vnd.ms-powerpoint.comments+xml"/>
  <Override PartName="/ppt/comments/modernComment_12B_528A73D6.xml" ContentType="application/vnd.ms-powerpoint.comments+xml"/>
  <Override PartName="/ppt/comments/modernComment_12C_3E21437A.xml" ContentType="application/vnd.ms-powerpoint.comments+xml"/>
  <Override PartName="/ppt/comments/modernComment_14A_D49EB52D.xml" ContentType="application/vnd.ms-powerpoint.comments+xml"/>
  <Override PartName="/ppt/comments/modernComment_12D_426972CD.xml" ContentType="application/vnd.ms-powerpoint.comments+xml"/>
  <Override PartName="/ppt/comments/modernComment_12F_62DAF5F3.xml" ContentType="application/vnd.ms-powerpoint.comments+xml"/>
  <Override PartName="/ppt/comments/modernComment_14C_54FEC9BF.xml" ContentType="application/vnd.ms-powerpoint.comments+xml"/>
  <Override PartName="/ppt/comments/modernComment_14D_90ABD83D.xml" ContentType="application/vnd.ms-powerpoint.comments+xml"/>
  <Override PartName="/ppt/comments/modernComment_14E_7AC8A483.xml" ContentType="application/vnd.ms-powerpoint.comments+xml"/>
  <Override PartName="/ppt/comments/modernComment_13B_8DEF98A9.xml" ContentType="application/vnd.ms-powerpoint.comments+xml"/>
  <Override PartName="/ppt/comments/modernComment_13F_B53C6C05.xml" ContentType="application/vnd.ms-powerpoint.comments+xml"/>
  <Override PartName="/ppt/comments/modernComment_14F_630BD252.xml" ContentType="application/vnd.ms-powerpoint.comments+xml"/>
  <Override PartName="/ppt/comments/modernComment_150_6AAFA804.xml" ContentType="application/vnd.ms-powerpoint.comments+xml"/>
  <Override PartName="/ppt/comments/modernComment_151_D978090A.xml" ContentType="application/vnd.ms-powerpoint.comments+xml"/>
  <Override PartName="/ppt/comments/modernComment_142_6240DE14.xml" ContentType="application/vnd.ms-powerpoint.comments+xml"/>
  <Override PartName="/ppt/authors.xml" ContentType="application/vnd.ms-powerpoint.author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handoutMasterIdLst>
    <p:handoutMasterId r:id="rId52"/>
  </p:handoutMasterIdLst>
  <p:sldIdLst>
    <p:sldId id="256" r:id="rId5"/>
    <p:sldId id="257" r:id="rId6"/>
    <p:sldId id="258" r:id="rId7"/>
    <p:sldId id="259" r:id="rId8"/>
    <p:sldId id="261" r:id="rId9"/>
    <p:sldId id="264" r:id="rId10"/>
    <p:sldId id="265" r:id="rId11"/>
    <p:sldId id="266" r:id="rId12"/>
    <p:sldId id="267" r:id="rId13"/>
    <p:sldId id="268" r:id="rId14"/>
    <p:sldId id="269" r:id="rId15"/>
    <p:sldId id="323" r:id="rId16"/>
    <p:sldId id="270" r:id="rId17"/>
    <p:sldId id="271" r:id="rId18"/>
    <p:sldId id="272" r:id="rId19"/>
    <p:sldId id="273" r:id="rId20"/>
    <p:sldId id="274" r:id="rId21"/>
    <p:sldId id="276" r:id="rId22"/>
    <p:sldId id="277" r:id="rId23"/>
    <p:sldId id="325" r:id="rId24"/>
    <p:sldId id="326" r:id="rId25"/>
    <p:sldId id="327" r:id="rId26"/>
    <p:sldId id="328" r:id="rId27"/>
    <p:sldId id="287" r:id="rId28"/>
    <p:sldId id="293" r:id="rId29"/>
    <p:sldId id="294" r:id="rId30"/>
    <p:sldId id="295" r:id="rId31"/>
    <p:sldId id="329" r:id="rId32"/>
    <p:sldId id="296" r:id="rId33"/>
    <p:sldId id="297" r:id="rId34"/>
    <p:sldId id="314" r:id="rId35"/>
    <p:sldId id="299" r:id="rId36"/>
    <p:sldId id="300" r:id="rId37"/>
    <p:sldId id="330" r:id="rId38"/>
    <p:sldId id="331" r:id="rId39"/>
    <p:sldId id="301" r:id="rId40"/>
    <p:sldId id="303" r:id="rId41"/>
    <p:sldId id="332" r:id="rId42"/>
    <p:sldId id="333" r:id="rId43"/>
    <p:sldId id="334" r:id="rId44"/>
    <p:sldId id="315" r:id="rId45"/>
    <p:sldId id="319" r:id="rId46"/>
    <p:sldId id="335" r:id="rId47"/>
    <p:sldId id="336" r:id="rId48"/>
    <p:sldId id="337" r:id="rId49"/>
    <p:sldId id="322" r:id="rId50"/>
  </p:sldIdLst>
  <p:sldSz cx="12192000" cy="6858000"/>
  <p:notesSz cx="6858000" cy="9144000"/>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16">
          <p15:clr>
            <a:srgbClr val="A4A3A4"/>
          </p15:clr>
        </p15:guide>
        <p15:guide id="2" pos="648">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6D3001-7022-7C61-6637-2CE2559DD278}" name="Trudy Kennell" initials="TK" userId="60226b6baa546a7a" providerId="Windows Live"/>
  <p188:author id="{A5B0E102-E221-BD35-7E65-B4883EC309D4}" name="Alice Villanueva" initials="AV" userId="Alice Villanueva" providerId="None"/>
  <p188:author id="{D9DC2D73-443B-E5AB-0B95-14A5DDAA2500}" name="Tamara Jorgic" initials="TJ" userId="S::tamara@awes.ca::477189fc-ea64-4397-b69e-e5cc815b2749" providerId="AD"/>
  <p188:author id="{B35207D9-0F65-7A30-090B-94B057BCC1AF}" name="Arpine Petrosyan" initials="AP" userId="S::arpine@awes.ca::4ef9d0bf-d300-45ff-8e11-67424111775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eather Paterson" initials="HP" lastIdx="1" clrIdx="0">
    <p:extLst>
      <p:ext uri="{19B8F6BF-5375-455C-9EA6-DF929625EA0E}">
        <p15:presenceInfo xmlns:p15="http://schemas.microsoft.com/office/powerpoint/2012/main" userId="1238f67e04f38b0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8E22"/>
    <a:srgbClr val="F18A00"/>
    <a:srgbClr val="316094"/>
    <a:srgbClr val="AB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73" autoAdjust="0"/>
    <p:restoredTop sz="94247" autoAdjust="0"/>
  </p:normalViewPr>
  <p:slideViewPr>
    <p:cSldViewPr snapToGrid="0">
      <p:cViewPr varScale="1">
        <p:scale>
          <a:sx n="99" d="100"/>
          <a:sy n="99" d="100"/>
        </p:scale>
        <p:origin x="100" y="112"/>
      </p:cViewPr>
      <p:guideLst>
        <p:guide orient="horz" pos="1116"/>
        <p:guide pos="648"/>
      </p:guideLst>
    </p:cSldViewPr>
  </p:slideViewPr>
  <p:notesTextViewPr>
    <p:cViewPr>
      <p:scale>
        <a:sx n="1" d="1"/>
        <a:sy n="1" d="1"/>
      </p:scale>
      <p:origin x="0" y="0"/>
    </p:cViewPr>
  </p:notesTextViewPr>
  <p:notesViewPr>
    <p:cSldViewPr snapToGrid="0">
      <p:cViewPr varScale="1">
        <p:scale>
          <a:sx n="81" d="100"/>
          <a:sy n="81" d="100"/>
        </p:scale>
        <p:origin x="2720" y="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gs" Target="tags/tag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udy Kennell" userId="60226b6baa546a7a" providerId="LiveId" clId="{F7FD0B54-65D9-4050-AB4E-15AAA547C313}"/>
    <pc:docChg chg="">
      <pc:chgData name="Trudy Kennell" userId="60226b6baa546a7a" providerId="LiveId" clId="{F7FD0B54-65D9-4050-AB4E-15AAA547C313}" dt="2024-02-18T20:33:35.617" v="8"/>
      <pc:docMkLst>
        <pc:docMk/>
      </pc:docMkLst>
      <pc:sldChg chg="addCm">
        <pc:chgData name="Trudy Kennell" userId="60226b6baa546a7a" providerId="LiveId" clId="{F7FD0B54-65D9-4050-AB4E-15AAA547C313}" dt="2024-02-18T19:13:02.746" v="0"/>
        <pc:sldMkLst>
          <pc:docMk/>
          <pc:sldMk cId="98768218" sldId="265"/>
        </pc:sldMkLst>
        <pc:extLst>
          <p:ext xmlns:p="http://schemas.openxmlformats.org/presentationml/2006/main" uri="{D6D511B9-2390-475A-947B-AFAB55BFBCF1}">
            <pc226:cmChg xmlns:pc226="http://schemas.microsoft.com/office/powerpoint/2022/06/main/command" chg="add">
              <pc226:chgData name="Trudy Kennell" userId="60226b6baa546a7a" providerId="LiveId" clId="{F7FD0B54-65D9-4050-AB4E-15AAA547C313}" dt="2024-02-18T19:13:02.746" v="0"/>
              <pc2:cmMkLst xmlns:pc2="http://schemas.microsoft.com/office/powerpoint/2019/9/main/command">
                <pc:docMk/>
                <pc:sldMk cId="98768218" sldId="265"/>
                <pc2:cmMk id="{9E9DE542-3CA0-48CC-B8DA-4CE28418968F}"/>
              </pc2:cmMkLst>
            </pc226:cmChg>
          </p:ext>
        </pc:extLst>
      </pc:sldChg>
      <pc:sldChg chg="addCm">
        <pc:chgData name="Trudy Kennell" userId="60226b6baa546a7a" providerId="LiveId" clId="{F7FD0B54-65D9-4050-AB4E-15AAA547C313}" dt="2024-02-18T19:41:02.735" v="4"/>
        <pc:sldMkLst>
          <pc:docMk/>
          <pc:sldMk cId="3159899276" sldId="293"/>
        </pc:sldMkLst>
        <pc:extLst>
          <p:ext xmlns:p="http://schemas.openxmlformats.org/presentationml/2006/main" uri="{D6D511B9-2390-475A-947B-AFAB55BFBCF1}">
            <pc226:cmChg xmlns:pc226="http://schemas.microsoft.com/office/powerpoint/2022/06/main/command" chg="add">
              <pc226:chgData name="Trudy Kennell" userId="60226b6baa546a7a" providerId="LiveId" clId="{F7FD0B54-65D9-4050-AB4E-15AAA547C313}" dt="2024-02-18T19:41:02.735" v="4"/>
              <pc2:cmMkLst xmlns:pc2="http://schemas.microsoft.com/office/powerpoint/2019/9/main/command">
                <pc:docMk/>
                <pc:sldMk cId="3159899276" sldId="293"/>
                <pc2:cmMk id="{CE17A5A2-4A9D-4E85-AFE0-67072261B495}"/>
              </pc2:cmMkLst>
            </pc226:cmChg>
          </p:ext>
        </pc:extLst>
      </pc:sldChg>
      <pc:sldChg chg="addCm">
        <pc:chgData name="Trudy Kennell" userId="60226b6baa546a7a" providerId="LiveId" clId="{F7FD0B54-65D9-4050-AB4E-15AAA547C313}" dt="2024-02-18T19:46:02.478" v="5"/>
        <pc:sldMkLst>
          <pc:docMk/>
          <pc:sldMk cId="1786639192" sldId="294"/>
        </pc:sldMkLst>
        <pc:extLst>
          <p:ext xmlns:p="http://schemas.openxmlformats.org/presentationml/2006/main" uri="{D6D511B9-2390-475A-947B-AFAB55BFBCF1}">
            <pc226:cmChg xmlns:pc226="http://schemas.microsoft.com/office/powerpoint/2022/06/main/command" chg="add">
              <pc226:chgData name="Trudy Kennell" userId="60226b6baa546a7a" providerId="LiveId" clId="{F7FD0B54-65D9-4050-AB4E-15AAA547C313}" dt="2024-02-18T19:46:02.478" v="5"/>
              <pc2:cmMkLst xmlns:pc2="http://schemas.microsoft.com/office/powerpoint/2019/9/main/command">
                <pc:docMk/>
                <pc:sldMk cId="1786639192" sldId="294"/>
                <pc2:cmMk id="{D210A7A5-465E-4C59-86D0-C9185EB62264}"/>
              </pc2:cmMkLst>
            </pc226:cmChg>
          </p:ext>
        </pc:extLst>
      </pc:sldChg>
      <pc:sldChg chg="addCm">
        <pc:chgData name="Trudy Kennell" userId="60226b6baa546a7a" providerId="LiveId" clId="{F7FD0B54-65D9-4050-AB4E-15AAA547C313}" dt="2024-02-18T19:55:18.165" v="6"/>
        <pc:sldMkLst>
          <pc:docMk/>
          <pc:sldMk cId="2741645988" sldId="314"/>
        </pc:sldMkLst>
        <pc:extLst>
          <p:ext xmlns:p="http://schemas.openxmlformats.org/presentationml/2006/main" uri="{D6D511B9-2390-475A-947B-AFAB55BFBCF1}">
            <pc226:cmChg xmlns:pc226="http://schemas.microsoft.com/office/powerpoint/2022/06/main/command" chg="add">
              <pc226:chgData name="Trudy Kennell" userId="60226b6baa546a7a" providerId="LiveId" clId="{F7FD0B54-65D9-4050-AB4E-15AAA547C313}" dt="2024-02-18T19:55:18.165" v="6"/>
              <pc2:cmMkLst xmlns:pc2="http://schemas.microsoft.com/office/powerpoint/2019/9/main/command">
                <pc:docMk/>
                <pc:sldMk cId="2741645988" sldId="314"/>
                <pc2:cmMk id="{940C1303-BAE1-43E5-8173-54A59026AA9C}"/>
              </pc2:cmMkLst>
            </pc226:cmChg>
          </p:ext>
        </pc:extLst>
      </pc:sldChg>
      <pc:sldChg chg="addCm">
        <pc:chgData name="Trudy Kennell" userId="60226b6baa546a7a" providerId="LiveId" clId="{F7FD0B54-65D9-4050-AB4E-15AAA547C313}" dt="2024-02-18T20:33:35.617" v="8"/>
        <pc:sldMkLst>
          <pc:docMk/>
          <pc:sldMk cId="1648418324" sldId="322"/>
        </pc:sldMkLst>
        <pc:extLst>
          <p:ext xmlns:p="http://schemas.openxmlformats.org/presentationml/2006/main" uri="{D6D511B9-2390-475A-947B-AFAB55BFBCF1}">
            <pc226:cmChg xmlns:pc226="http://schemas.microsoft.com/office/powerpoint/2022/06/main/command" chg="add">
              <pc226:chgData name="Trudy Kennell" userId="60226b6baa546a7a" providerId="LiveId" clId="{F7FD0B54-65D9-4050-AB4E-15AAA547C313}" dt="2024-02-18T20:33:35.617" v="8"/>
              <pc2:cmMkLst xmlns:pc2="http://schemas.microsoft.com/office/powerpoint/2019/9/main/command">
                <pc:docMk/>
                <pc:sldMk cId="1648418324" sldId="322"/>
                <pc2:cmMk id="{A387F4D0-8FEE-458A-91C4-95E8893A86E4}"/>
              </pc2:cmMkLst>
            </pc226:cmChg>
          </p:ext>
        </pc:extLst>
      </pc:sldChg>
      <pc:sldChg chg="addCm modCm">
        <pc:chgData name="Trudy Kennell" userId="60226b6baa546a7a" providerId="LiveId" clId="{F7FD0B54-65D9-4050-AB4E-15AAA547C313}" dt="2024-02-18T19:35:41.454" v="3"/>
        <pc:sldMkLst>
          <pc:docMk/>
          <pc:sldMk cId="3879251414" sldId="328"/>
        </pc:sldMkLst>
        <pc:extLst>
          <p:ext xmlns:p="http://schemas.openxmlformats.org/presentationml/2006/main" uri="{D6D511B9-2390-475A-947B-AFAB55BFBCF1}">
            <pc226:cmChg xmlns:pc226="http://schemas.microsoft.com/office/powerpoint/2022/06/main/command" chg="add mod">
              <pc226:chgData name="Trudy Kennell" userId="60226b6baa546a7a" providerId="LiveId" clId="{F7FD0B54-65D9-4050-AB4E-15AAA547C313}" dt="2024-02-18T19:35:41.454" v="3"/>
              <pc2:cmMkLst xmlns:pc2="http://schemas.microsoft.com/office/powerpoint/2019/9/main/command">
                <pc:docMk/>
                <pc:sldMk cId="3879251414" sldId="328"/>
                <pc2:cmMk id="{971B9810-EE8D-487D-A57D-134C5F97D77A}"/>
              </pc2:cmMkLst>
            </pc226:cmChg>
            <pc226:cmChg xmlns:pc226="http://schemas.microsoft.com/office/powerpoint/2022/06/main/command" chg="add">
              <pc226:chgData name="Trudy Kennell" userId="60226b6baa546a7a" providerId="LiveId" clId="{F7FD0B54-65D9-4050-AB4E-15AAA547C313}" dt="2024-02-18T19:34:37.480" v="2"/>
              <pc2:cmMkLst xmlns:pc2="http://schemas.microsoft.com/office/powerpoint/2019/9/main/command">
                <pc:docMk/>
                <pc:sldMk cId="3879251414" sldId="328"/>
                <pc2:cmMk id="{AF6CAB7F-0C62-4E73-B227-53F4DBA44F06}"/>
              </pc2:cmMkLst>
            </pc226:cmChg>
          </p:ext>
        </pc:extLst>
      </pc:sldChg>
      <pc:sldChg chg="addCm">
        <pc:chgData name="Trudy Kennell" userId="60226b6baa546a7a" providerId="LiveId" clId="{F7FD0B54-65D9-4050-AB4E-15AAA547C313}" dt="2024-02-18T20:16:40.594" v="7"/>
        <pc:sldMkLst>
          <pc:docMk/>
          <pc:sldMk cId="2059969667" sldId="334"/>
        </pc:sldMkLst>
        <pc:extLst>
          <p:ext xmlns:p="http://schemas.openxmlformats.org/presentationml/2006/main" uri="{D6D511B9-2390-475A-947B-AFAB55BFBCF1}">
            <pc226:cmChg xmlns:pc226="http://schemas.microsoft.com/office/powerpoint/2022/06/main/command" chg="add">
              <pc226:chgData name="Trudy Kennell" userId="60226b6baa546a7a" providerId="LiveId" clId="{F7FD0B54-65D9-4050-AB4E-15AAA547C313}" dt="2024-02-18T20:16:40.594" v="7"/>
              <pc2:cmMkLst xmlns:pc2="http://schemas.microsoft.com/office/powerpoint/2019/9/main/command">
                <pc:docMk/>
                <pc:sldMk cId="2059969667" sldId="334"/>
                <pc2:cmMk id="{B3402276-B897-4E5E-9C44-7000EBAA8BDC}"/>
              </pc2:cmMkLst>
            </pc226:cmChg>
          </p:ext>
        </pc:ext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4-02-27T20:09:59.551" idx="1">
    <p:pos x="5572" y="3049"/>
    <p:text>I believe this box should be blue or maybe pink (it says blue in the notes)</p:text>
    <p:extLst>
      <p:ext uri="{C676402C-5697-4E1C-873F-D02D1690AC5C}">
        <p15:threadingInfo xmlns:p15="http://schemas.microsoft.com/office/powerpoint/2012/main" timeZoneBias="300"/>
      </p:ext>
    </p:extLst>
  </p:cm>
</p:cmLst>
</file>

<file path=ppt/comments/modernComment_100_15A3FBDA.xml><?xml version="1.0" encoding="utf-8"?>
<p188:cmLst xmlns:a="http://schemas.openxmlformats.org/drawingml/2006/main" xmlns:r="http://schemas.openxmlformats.org/officeDocument/2006/relationships" xmlns:p188="http://schemas.microsoft.com/office/powerpoint/2018/8/main">
  <p188:cm id="{3665C281-ABFA-42BC-B980-1DE63B5AC412}" authorId="{B35207D9-0F65-7A30-090B-94B057BCC1AF}" created="2023-12-13T01:09:19.453">
    <ac:txMkLst xmlns:ac="http://schemas.microsoft.com/office/drawing/2013/main/command">
      <pc:docMk xmlns:pc="http://schemas.microsoft.com/office/powerpoint/2013/main/command"/>
      <pc:sldMk xmlns:pc="http://schemas.microsoft.com/office/powerpoint/2013/main/command" cId="363068378" sldId="256"/>
      <ac:spMk id="5" creationId="{4EDEDF56-EA05-5495-8495-265DC4D70F1F}"/>
      <ac:txMk cp="0" len="12">
        <ac:context len="13" hash="1423818917"/>
      </ac:txMk>
    </ac:txMkLst>
    <p188:pos x="4407018" y="301571"/>
    <p188:txBody>
      <a:bodyPr/>
      <a:lstStyle/>
      <a:p>
        <a:r>
          <a:rPr lang="en-CA"/>
          <a:t>Note: The pages in the presentation and notes aren't updated.</a:t>
        </a:r>
      </a:p>
    </p188:txBody>
  </p188:cm>
</p188:cmLst>
</file>

<file path=ppt/comments/modernComment_101_CA22154F.xml><?xml version="1.0" encoding="utf-8"?>
<p188:cmLst xmlns:a="http://schemas.openxmlformats.org/drawingml/2006/main" xmlns:r="http://schemas.openxmlformats.org/officeDocument/2006/relationships" xmlns:p188="http://schemas.microsoft.com/office/powerpoint/2018/8/main">
  <p188:cm id="{02D0200D-10C8-4996-B360-B19E80FC564D}" authorId="{6D6D3001-7022-7C61-6637-2CE2559DD278}" created="2023-09-14T14:00:41.226">
    <ac:deMkLst xmlns:ac="http://schemas.microsoft.com/office/drawing/2013/main/command">
      <pc:docMk xmlns:pc="http://schemas.microsoft.com/office/powerpoint/2013/main/command"/>
      <pc:sldMk xmlns:pc="http://schemas.microsoft.com/office/powerpoint/2013/main/command" cId="3391231311" sldId="257"/>
      <ac:spMk id="5" creationId="{4883DA02-2D12-5D4E-ADF7-9DB84E0E0027}"/>
    </ac:deMkLst>
    <p188:replyLst>
      <p188:reply id="{8E9FF10E-2ECD-46B1-B65E-85ED64DF7EBA}" authorId="{D9DC2D73-443B-E5AB-0B95-14A5DDAA2500}" created="2023-11-30T21:37:08.411">
        <p188:txBody>
          <a:bodyPr/>
          <a:lstStyle/>
          <a:p>
            <a:r>
              <a:rPr lang="en-CA"/>
              <a:t>revised</a:t>
            </a:r>
          </a:p>
        </p188:txBody>
      </p188:reply>
    </p188:replyLst>
    <p188:txBody>
      <a:bodyPr/>
      <a:lstStyle/>
      <a:p>
        <a:r>
          <a:rPr lang="en-CA"/>
          <a:t>Change facilitator to instructor throughout?</a:t>
        </a:r>
      </a:p>
    </p188:txBody>
  </p188:cm>
</p188:cmLst>
</file>

<file path=ppt/comments/modernComment_103_60B4A8B.xml><?xml version="1.0" encoding="utf-8"?>
<p188:cmLst xmlns:a="http://schemas.openxmlformats.org/drawingml/2006/main" xmlns:r="http://schemas.openxmlformats.org/officeDocument/2006/relationships" xmlns:p188="http://schemas.microsoft.com/office/powerpoint/2018/8/main">
  <p188:cm id="{844E843A-5288-4C14-AFC7-38ADA9339541}" authorId="{6D6D3001-7022-7C61-6637-2CE2559DD278}" created="2023-09-14T14:04:09.318">
    <ac:deMkLst xmlns:ac="http://schemas.microsoft.com/office/drawing/2013/main/command">
      <pc:docMk xmlns:pc="http://schemas.microsoft.com/office/powerpoint/2013/main/command"/>
      <pc:sldMk xmlns:pc="http://schemas.microsoft.com/office/powerpoint/2013/main/command" cId="101403275" sldId="259"/>
      <ac:spMk id="5" creationId="{4883DA02-2D12-5D4E-ADF7-9DB84E0E0027}"/>
    </ac:deMkLst>
    <p188:replyLst>
      <p188:reply id="{53F81D59-D21C-471E-82D4-1AC859B11AE4}" authorId="{D9DC2D73-443B-E5AB-0B95-14A5DDAA2500}" created="2023-11-30T21:37:42.207">
        <p188:txBody>
          <a:bodyPr/>
          <a:lstStyle/>
          <a:p>
            <a:r>
              <a:rPr lang="en-CA"/>
              <a:t>No change as per consultation with Barb, Arpine and Trudy.</a:t>
            </a:r>
          </a:p>
        </p188:txBody>
      </p188:reply>
    </p188:replyLst>
    <p188:txBody>
      <a:bodyPr/>
      <a:lstStyle/>
      <a:p>
        <a:r>
          <a:rPr lang="en-CA"/>
          <a:t>Remove colon from intro phrase. Add period at end of list.</a:t>
        </a:r>
      </a:p>
    </p188:txBody>
  </p188:cm>
  <p188:cm id="{7D01FF79-B9DC-43D7-A2F1-6E03C9198A1C}" authorId="{6D6D3001-7022-7C61-6637-2CE2559DD278}" created="2023-09-14T14:06:45.034">
    <pc:sldMkLst xmlns:pc="http://schemas.microsoft.com/office/powerpoint/2013/main/command">
      <pc:docMk/>
      <pc:sldMk cId="101403275" sldId="259"/>
    </pc:sldMkLst>
    <p188:replyLst>
      <p188:reply id="{A5EE3929-767B-4ACD-A261-CECDBCCCFEC0}" authorId="{D9DC2D73-443B-E5AB-0B95-14A5DDAA2500}" created="2023-11-30T21:45:46.533">
        <p188:txBody>
          <a:bodyPr/>
          <a:lstStyle/>
          <a:p>
            <a:r>
              <a:rPr lang="en-CA"/>
              <a:t>Font looked the same on my monitor. But when I clicked on the last line it showed size 18 in the menu. I changed the size back to 12. I hope it stays like this. </a:t>
            </a:r>
          </a:p>
        </p188:txBody>
      </p188:reply>
    </p188:replyLst>
    <p188:txBody>
      <a:bodyPr/>
      <a:lstStyle/>
      <a:p>
        <a:r>
          <a:rPr lang="en-CA"/>
          <a:t>In Notes, remove serial comma in definition of workplace culture between "communicate" and "and". 
In the first line, there is no space on either side of when/how. I prefer this style, so will suggest this when the style with spaces on either side of the slash is used. 
Is the font in the definition of workplace culture larger than normal intentionally?</a:t>
        </a:r>
      </a:p>
    </p188:txBody>
  </p188:cm>
</p188:cmLst>
</file>

<file path=ppt/comments/modernComment_105_68CB4397.xml><?xml version="1.0" encoding="utf-8"?>
<p188:cmLst xmlns:a="http://schemas.openxmlformats.org/drawingml/2006/main" xmlns:r="http://schemas.openxmlformats.org/officeDocument/2006/relationships" xmlns:p188="http://schemas.microsoft.com/office/powerpoint/2018/8/main">
  <p188:cm id="{51541314-1D5A-496B-B8CE-61B712B043E8}" authorId="{6D6D3001-7022-7C61-6637-2CE2559DD278}" created="2023-09-14T14:07:23.105">
    <ac:deMkLst xmlns:ac="http://schemas.microsoft.com/office/drawing/2013/main/command">
      <pc:docMk xmlns:pc="http://schemas.microsoft.com/office/powerpoint/2013/main/command"/>
      <pc:sldMk xmlns:pc="http://schemas.microsoft.com/office/powerpoint/2013/main/command" cId="1758151575" sldId="261"/>
      <ac:spMk id="5" creationId="{4883DA02-2D12-5D4E-ADF7-9DB84E0E0027}"/>
    </ac:deMkLst>
    <p188:replyLst>
      <p188:reply id="{F60A3807-D721-4AC4-A83C-DF1B191DFA48}" authorId="{D9DC2D73-443B-E5AB-0B95-14A5DDAA2500}" created="2023-11-30T21:46:30.518">
        <p188:txBody>
          <a:bodyPr/>
          <a:lstStyle/>
          <a:p>
            <a:r>
              <a:rPr lang="en-CA"/>
              <a:t>No change as per consultation with Barb, Arpine and Trudy.</a:t>
            </a:r>
          </a:p>
        </p188:txBody>
      </p188:reply>
    </p188:replyLst>
    <p188:txBody>
      <a:bodyPr/>
      <a:lstStyle/>
      <a:p>
        <a:r>
          <a:rPr lang="en-CA"/>
          <a:t>Remove colon after introductory phrase, remove caps on bullets and add period at end of list. </a:t>
        </a:r>
      </a:p>
    </p188:txBody>
  </p188:cm>
</p188:cmLst>
</file>

<file path=ppt/comments/modernComment_108_ED4940D2.xml><?xml version="1.0" encoding="utf-8"?>
<p188:cmLst xmlns:a="http://schemas.openxmlformats.org/drawingml/2006/main" xmlns:r="http://schemas.openxmlformats.org/officeDocument/2006/relationships" xmlns:p188="http://schemas.microsoft.com/office/powerpoint/2018/8/main">
  <p188:cm id="{B5F1562E-4C81-41B1-8472-B4DA4F20EBE1}" authorId="{6D6D3001-7022-7C61-6637-2CE2559DD278}" created="2023-09-15T15:16:41.600">
    <pc:sldMkLst xmlns:pc="http://schemas.microsoft.com/office/powerpoint/2013/main/command">
      <pc:docMk/>
      <pc:sldMk cId="3981000914" sldId="264"/>
    </pc:sldMkLst>
    <p188:replyLst>
      <p188:reply id="{09F1006B-052A-4F32-862F-A999AB628F82}" authorId="{D9DC2D73-443B-E5AB-0B95-14A5DDAA2500}" created="2023-11-30T21:48:20.254">
        <p188:txBody>
          <a:bodyPr/>
          <a:lstStyle/>
          <a:p>
            <a:r>
              <a:rPr lang="en-CA"/>
              <a:t>revised</a:t>
            </a:r>
          </a:p>
        </p188:txBody>
      </p188:reply>
    </p188:replyLst>
    <p188:txBody>
      <a:bodyPr/>
      <a:lstStyle/>
      <a:p>
        <a:r>
          <a:rPr lang="en-CA"/>
          <a:t>In Notes, I think the second sentence could be clearer about who is saying Give yourself time or whether this is about hearing Give yourself time. Maybe change to something like this? Ask learners...or what they understand when someone says, "Give yourself time." OR, Ask learners...or what they understand if you say, "Give yourself time."</a:t>
        </a:r>
      </a:p>
    </p188:txBody>
  </p188:cm>
</p188:cmLst>
</file>

<file path=ppt/comments/modernComment_109_5E3155A.xml><?xml version="1.0" encoding="utf-8"?>
<p188:cmLst xmlns:a="http://schemas.openxmlformats.org/drawingml/2006/main" xmlns:r="http://schemas.openxmlformats.org/officeDocument/2006/relationships" xmlns:p188="http://schemas.microsoft.com/office/powerpoint/2018/8/main">
  <p188:cm id="{9B979DA8-6E45-4BD8-870C-489514BA6FA1}" authorId="{6D6D3001-7022-7C61-6637-2CE2559DD278}" created="2023-09-14T14:10:04.097">
    <ac:deMkLst xmlns:ac="http://schemas.microsoft.com/office/drawing/2013/main/command">
      <pc:docMk xmlns:pc="http://schemas.microsoft.com/office/powerpoint/2013/main/command"/>
      <pc:sldMk xmlns:pc="http://schemas.microsoft.com/office/powerpoint/2013/main/command" cId="98768218" sldId="265"/>
      <ac:spMk id="6" creationId="{5B9B9152-8210-A0C3-E165-91BA7A595928}"/>
    </ac:deMkLst>
    <p188:replyLst>
      <p188:reply id="{55F8957E-48B1-46B3-B151-BD7F8980D91E}" authorId="{D9DC2D73-443B-E5AB-0B95-14A5DDAA2500}" created="2023-11-30T21:49:12.405">
        <p188:txBody>
          <a:bodyPr/>
          <a:lstStyle/>
          <a:p>
            <a:r>
              <a:rPr lang="en-CA"/>
              <a:t>revised</a:t>
            </a:r>
          </a:p>
        </p188:txBody>
      </p188:reply>
    </p188:replyLst>
    <p188:txBody>
      <a:bodyPr/>
      <a:lstStyle/>
      <a:p>
        <a:r>
          <a:rPr lang="en-CA"/>
          <a:t>Change comma to period after needs. Cap That in following sentence. </a:t>
        </a:r>
      </a:p>
    </p188:txBody>
  </p188:cm>
  <p188:cm id="{DA8EDE1F-8C17-4F37-AAA5-162A820F6486}" authorId="{6D6D3001-7022-7C61-6637-2CE2559DD278}" created="2023-09-14T14:12:43.058">
    <pc:sldMkLst xmlns:pc="http://schemas.microsoft.com/office/powerpoint/2013/main/command">
      <pc:docMk/>
      <pc:sldMk cId="98768218" sldId="265"/>
    </pc:sldMkLst>
    <p188:replyLst>
      <p188:reply id="{F7BB288C-CB44-4939-8FD3-C81E4298869C}" authorId="{D9DC2D73-443B-E5AB-0B95-14A5DDAA2500}" created="2023-11-30T21:49:16.553">
        <p188:txBody>
          <a:bodyPr/>
          <a:lstStyle/>
          <a:p>
            <a:r>
              <a:rPr lang="en-CA"/>
              <a:t>revised</a:t>
            </a:r>
          </a:p>
        </p188:txBody>
      </p188:reply>
    </p188:replyLst>
    <p188:txBody>
      <a:bodyPr/>
      <a:lstStyle/>
      <a:p>
        <a:r>
          <a:rPr lang="en-CA"/>
          <a:t>In Notes, remove "s" from evaluations</a:t>
        </a:r>
      </a:p>
    </p188:txBody>
  </p188:cm>
  <p188:cm id="{9E9DE542-3CA0-48CC-B8DA-4CE28418968F}" authorId="{6D6D3001-7022-7C61-6637-2CE2559DD278}" created="2024-02-18T19:13:02.722">
    <pc:sldMkLst xmlns:pc="http://schemas.microsoft.com/office/powerpoint/2013/main/command">
      <pc:docMk/>
      <pc:sldMk cId="98768218" sldId="265"/>
    </pc:sldMkLst>
    <p188:txBody>
      <a:bodyPr/>
      <a:lstStyle/>
      <a:p>
        <a:r>
          <a:rPr lang="en-CA"/>
          <a:t>Remove second period in 2. after "mistakes". </a:t>
        </a:r>
      </a:p>
    </p188:txBody>
  </p188:cm>
</p188:cmLst>
</file>

<file path=ppt/comments/modernComment_10A_2B71FCC0.xml><?xml version="1.0" encoding="utf-8"?>
<p188:cmLst xmlns:a="http://schemas.openxmlformats.org/drawingml/2006/main" xmlns:r="http://schemas.openxmlformats.org/officeDocument/2006/relationships" xmlns:p188="http://schemas.microsoft.com/office/powerpoint/2018/8/main">
  <p188:cm id="{6A3E92DA-C6CF-44D2-9D09-6D2A3931AD22}" authorId="{6D6D3001-7022-7C61-6637-2CE2559DD278}" created="2023-09-14T14:16:20.133">
    <pc:sldMkLst xmlns:pc="http://schemas.microsoft.com/office/powerpoint/2013/main/command">
      <pc:docMk/>
      <pc:sldMk cId="728890560" sldId="266"/>
    </pc:sldMkLst>
    <p188:replyLst>
      <p188:reply id="{06892BD3-2442-4424-8351-7D4D9CA88C2D}" authorId="{D9DC2D73-443B-E5AB-0B95-14A5DDAA2500}" created="2023-11-30T21:52:13.857">
        <p188:txBody>
          <a:bodyPr/>
          <a:lstStyle/>
          <a:p>
            <a:r>
              <a:rPr lang="en-CA"/>
              <a:t>revised</a:t>
            </a:r>
          </a:p>
        </p188:txBody>
      </p188:reply>
    </p188:replyLst>
    <p188:txBody>
      <a:bodyPr/>
      <a:lstStyle/>
      <a:p>
        <a:r>
          <a:rPr lang="en-CA"/>
          <a:t>In Notes, correct spelling of "Janet's"
The font is quite large in this panel. I changed it. </a:t>
        </a:r>
      </a:p>
    </p188:txBody>
  </p188:cm>
</p188:cmLst>
</file>

<file path=ppt/comments/modernComment_10B_3ECA264D.xml><?xml version="1.0" encoding="utf-8"?>
<p188:cmLst xmlns:a="http://schemas.openxmlformats.org/drawingml/2006/main" xmlns:r="http://schemas.openxmlformats.org/officeDocument/2006/relationships" xmlns:p188="http://schemas.microsoft.com/office/powerpoint/2018/8/main">
  <p188:cm id="{9B3A1E54-2BAC-43ED-A818-1D5FEAFCC939}" authorId="{6D6D3001-7022-7C61-6637-2CE2559DD278}" created="2023-09-14T14:18:11.079">
    <pc:sldMkLst xmlns:pc="http://schemas.microsoft.com/office/powerpoint/2013/main/command">
      <pc:docMk/>
      <pc:sldMk cId="1053435469" sldId="267"/>
    </pc:sldMkLst>
    <p188:txBody>
      <a:bodyPr/>
      <a:lstStyle/>
      <a:p>
        <a:r>
          <a:rPr lang="en-CA"/>
          <a:t>Remove serial comma in second paragraph. </a:t>
        </a:r>
      </a:p>
    </p188:txBody>
  </p188:cm>
  <p188:cm id="{7B76F5E0-AC7D-49EC-A544-922546E550D1}" authorId="{6D6D3001-7022-7C61-6637-2CE2559DD278}" created="2023-09-14T14:19:03.338">
    <ac:deMkLst xmlns:ac="http://schemas.microsoft.com/office/drawing/2013/main/command">
      <pc:docMk xmlns:pc="http://schemas.microsoft.com/office/powerpoint/2013/main/command"/>
      <pc:sldMk xmlns:pc="http://schemas.microsoft.com/office/powerpoint/2013/main/command" cId="1053435469" sldId="267"/>
      <ac:picMk id="4" creationId="{EF719AB2-EFE4-921D-EA54-AB849259AD30}"/>
    </ac:deMkLst>
    <p188:replyLst>
      <p188:reply id="{8406BAA9-D9F7-43CF-8971-132551A9280B}" authorId="{B35207D9-0F65-7A30-090B-94B057BCC1AF}" created="2023-12-12T16:17:47.306">
        <p188:txBody>
          <a:bodyPr/>
          <a:lstStyle/>
          <a:p>
            <a:r>
              <a:rPr lang="en-CA"/>
              <a:t>The comma has not been removed yet. There is a comment about this in the workbook. 
Can revise after final decision is made.</a:t>
            </a:r>
          </a:p>
        </p188:txBody>
      </p188:reply>
    </p188:replyLst>
    <p188:txBody>
      <a:bodyPr/>
      <a:lstStyle/>
      <a:p>
        <a:r>
          <a:rPr lang="en-CA"/>
          <a:t>Remove comma after "well" in last paragraph.</a:t>
        </a:r>
      </a:p>
    </p188:txBody>
  </p188:cm>
  <p188:cm id="{A9C217BA-C5BA-4823-9692-44BBBC4FE3A4}" authorId="{6D6D3001-7022-7C61-6637-2CE2559DD278}" created="2023-09-15T15:19:25.559">
    <pc:sldMkLst xmlns:pc="http://schemas.microsoft.com/office/powerpoint/2013/main/command">
      <pc:docMk/>
      <pc:sldMk cId="1053435469" sldId="267"/>
    </pc:sldMkLst>
    <p188:txBody>
      <a:bodyPr/>
      <a:lstStyle/>
      <a:p>
        <a:r>
          <a:rPr lang="en-CA"/>
          <a:t>In Notes, I changed the size of the font. </a:t>
        </a:r>
      </a:p>
    </p188:txBody>
    <p188:extLst>
      <p:ext xmlns:p="http://schemas.openxmlformats.org/presentationml/2006/main" uri="{57CB4572-C831-44C2-8A1C-0ADB6CCDFE69}">
        <p223:reactions xmlns:p223="http://schemas.microsoft.com/office/powerpoint/2022/03/main">
          <p223:rxn type="👍">
            <p223:instance time="2023-11-30T21:56:23.388" authorId="{D9DC2D73-443B-E5AB-0B95-14A5DDAA2500}"/>
          </p223:rxn>
        </p223:reactions>
      </p:ext>
    </p188:extLst>
  </p188:cm>
</p188:cmLst>
</file>

<file path=ppt/comments/modernComment_10E_8F2C93E5.xml><?xml version="1.0" encoding="utf-8"?>
<p188:cmLst xmlns:a="http://schemas.openxmlformats.org/drawingml/2006/main" xmlns:r="http://schemas.openxmlformats.org/officeDocument/2006/relationships" xmlns:p188="http://schemas.microsoft.com/office/powerpoint/2018/8/main">
  <p188:cm id="{9C912B3E-E0F5-4642-8581-50CA67FE15C8}" authorId="{6D6D3001-7022-7C61-6637-2CE2559DD278}" created="2023-09-15T15:22:10.307">
    <pc:sldMkLst xmlns:pc="http://schemas.microsoft.com/office/powerpoint/2013/main/command">
      <pc:docMk/>
      <pc:sldMk cId="2402063333" sldId="270"/>
    </pc:sldMkLst>
    <p188:txBody>
      <a:bodyPr/>
      <a:lstStyle/>
      <a:p>
        <a:r>
          <a:rPr lang="en-CA"/>
          <a:t>In Notes one sentence was in quite a large font. I reduced it. </a:t>
        </a:r>
      </a:p>
    </p188:txBody>
    <p188:extLst>
      <p:ext xmlns:p="http://schemas.openxmlformats.org/presentationml/2006/main" uri="{57CB4572-C831-44C2-8A1C-0ADB6CCDFE69}">
        <p223:reactions xmlns:p223="http://schemas.microsoft.com/office/powerpoint/2022/03/main">
          <p223:rxn type="👍">
            <p223:instance time="2023-11-30T21:59:50.552" authorId="{D9DC2D73-443B-E5AB-0B95-14A5DDAA2500}"/>
          </p223:rxn>
        </p223:reactions>
      </p:ext>
    </p188:extLst>
  </p188:cm>
</p188:cmLst>
</file>

<file path=ppt/comments/modernComment_110_9342BCC7.xml><?xml version="1.0" encoding="utf-8"?>
<p188:cmLst xmlns:a="http://schemas.openxmlformats.org/drawingml/2006/main" xmlns:r="http://schemas.openxmlformats.org/officeDocument/2006/relationships" xmlns:p188="http://schemas.microsoft.com/office/powerpoint/2018/8/main">
  <p188:cm id="{A842E688-9CC6-4495-8791-488B9692F9E3}" authorId="{6D6D3001-7022-7C61-6637-2CE2559DD278}" created="2023-09-14T14:24:06.365">
    <ac:txMkLst xmlns:ac="http://schemas.microsoft.com/office/drawing/2013/main/command">
      <pc:docMk xmlns:pc="http://schemas.microsoft.com/office/powerpoint/2013/main/command"/>
      <pc:sldMk xmlns:pc="http://schemas.microsoft.com/office/powerpoint/2013/main/command" cId="2470624455" sldId="272"/>
      <ac:spMk id="3" creationId="{984320A9-2BBE-CF8F-B2A3-BF41D8A9999E}"/>
      <ac:txMk cp="353" len="1">
        <ac:context len="735" hash="356454374"/>
      </ac:txMk>
    </ac:txMkLst>
    <p188:pos x="10141932" y="1779211"/>
    <p188:replyLst>
      <p188:reply id="{2B2A9B15-8247-4A9A-8BBE-B3AACAA0634F}" authorId="{D9DC2D73-443B-E5AB-0B95-14A5DDAA2500}" created="2023-11-30T22:00:16.200">
        <p188:txBody>
          <a:bodyPr/>
          <a:lstStyle/>
          <a:p>
            <a:r>
              <a:rPr lang="en-CA"/>
              <a:t>revised</a:t>
            </a:r>
          </a:p>
        </p188:txBody>
      </p188:reply>
    </p188:replyLst>
    <p188:txBody>
      <a:bodyPr/>
      <a:lstStyle/>
      <a:p>
        <a:r>
          <a:rPr lang="en-CA"/>
          <a:t>Remove serial comma after "well" in first paragraph. </a:t>
        </a:r>
      </a:p>
    </p188:txBody>
  </p188:cm>
  <p188:cm id="{78FD08A4-95E2-4BB4-BD6A-CE873258B0C5}" authorId="{6D6D3001-7022-7C61-6637-2CE2559DD278}" created="2023-09-15T15:24:46.905">
    <pc:sldMkLst xmlns:pc="http://schemas.microsoft.com/office/powerpoint/2013/main/command">
      <pc:docMk/>
      <pc:sldMk cId="2470624455" sldId="272"/>
    </pc:sldMkLst>
    <p188:replyLst>
      <p188:reply id="{F1153043-4202-4A48-9D86-F2DF4A4128C4}" authorId="{D9DC2D73-443B-E5AB-0B95-14A5DDAA2500}" created="2023-11-30T22:00:54.880">
        <p188:txBody>
          <a:bodyPr/>
          <a:lstStyle/>
          <a:p>
            <a:r>
              <a:rPr lang="en-CA"/>
              <a:t>revised</a:t>
            </a:r>
          </a:p>
        </p188:txBody>
      </p188:reply>
    </p188:replyLst>
    <p188:txBody>
      <a:bodyPr/>
      <a:lstStyle/>
      <a:p>
        <a:r>
          <a:rPr lang="en-CA"/>
          <a:t>In Notes, should the "Discuss" instruction be to discuss with the whole class or in "groups"? </a:t>
        </a:r>
      </a:p>
    </p188:txBody>
  </p188:cm>
</p188:cmLst>
</file>

<file path=ppt/comments/modernComment_112_9473AE53.xml><?xml version="1.0" encoding="utf-8"?>
<p188:cmLst xmlns:a="http://schemas.openxmlformats.org/drawingml/2006/main" xmlns:r="http://schemas.openxmlformats.org/officeDocument/2006/relationships" xmlns:p188="http://schemas.microsoft.com/office/powerpoint/2018/8/main">
  <p188:cm id="{96BADC79-A328-4B75-962F-989136693FD8}" authorId="{6D6D3001-7022-7C61-6637-2CE2559DD278}" created="2023-09-14T14:26:07.313">
    <ac:deMkLst xmlns:ac="http://schemas.microsoft.com/office/drawing/2013/main/command">
      <pc:docMk xmlns:pc="http://schemas.microsoft.com/office/powerpoint/2013/main/command"/>
      <pc:sldMk xmlns:pc="http://schemas.microsoft.com/office/powerpoint/2013/main/command" cId="2490609235" sldId="274"/>
      <ac:spMk id="2" creationId="{A1CC9A86-3CB7-0ED7-CD25-C18934B5DA2F}"/>
    </ac:deMkLst>
    <p188:replyLst>
      <p188:reply id="{40065B78-FBBD-4E64-9D66-4DC4BAFFF942}" authorId="{D9DC2D73-443B-E5AB-0B95-14A5DDAA2500}" created="2023-11-30T22:02:06.418">
        <p188:txBody>
          <a:bodyPr/>
          <a:lstStyle/>
          <a:p>
            <a:r>
              <a:rPr lang="en-CA"/>
              <a:t>revised</a:t>
            </a:r>
          </a:p>
        </p188:txBody>
      </p188:reply>
    </p188:replyLst>
    <p188:txBody>
      <a:bodyPr/>
      <a:lstStyle/>
      <a:p>
        <a:r>
          <a:rPr lang="en-CA"/>
          <a:t>Change to practise</a:t>
        </a:r>
      </a:p>
    </p188:txBody>
  </p188:cm>
  <p188:cm id="{B0EA7330-3C74-4FCF-A21C-FFD074F79CFB}" authorId="{6D6D3001-7022-7C61-6637-2CE2559DD278}" created="2023-09-14T15:04:52.204">
    <pc:sldMkLst xmlns:pc="http://schemas.microsoft.com/office/powerpoint/2013/main/command">
      <pc:docMk/>
      <pc:sldMk cId="2490609235" sldId="274"/>
    </pc:sldMkLst>
    <p188:replyLst>
      <p188:reply id="{79E4BE28-B11A-46AC-A6B1-1E8BA7C7111F}" authorId="{D9DC2D73-443B-E5AB-0B95-14A5DDAA2500}" created="2023-11-30T22:01:56.477">
        <p188:txBody>
          <a:bodyPr/>
          <a:lstStyle/>
          <a:p>
            <a:r>
              <a:rPr lang="en-CA"/>
              <a:t>revised</a:t>
            </a:r>
          </a:p>
        </p188:txBody>
      </p188:reply>
    </p188:replyLst>
    <p188:txBody>
      <a:bodyPr/>
      <a:lstStyle/>
      <a:p>
        <a:r>
          <a:rPr lang="en-CA"/>
          <a:t>In Notes, add "to" in line that begins Remind learners that they can find the answer "to" the ….</a:t>
        </a:r>
      </a:p>
    </p188:txBody>
  </p188:cm>
</p188:cmLst>
</file>

<file path=ppt/comments/modernComment_114_778E64E3.xml><?xml version="1.0" encoding="utf-8"?>
<p188:cmLst xmlns:a="http://schemas.openxmlformats.org/drawingml/2006/main" xmlns:r="http://schemas.openxmlformats.org/officeDocument/2006/relationships" xmlns:p188="http://schemas.microsoft.com/office/powerpoint/2018/8/main">
  <p188:cm id="{2FD61C81-67C0-4EB5-85F1-804CF7D6AB76}" authorId="{6D6D3001-7022-7C61-6637-2CE2559DD278}" created="2023-09-14T14:26:25.049">
    <ac:deMkLst xmlns:ac="http://schemas.microsoft.com/office/drawing/2013/main/command">
      <pc:docMk xmlns:pc="http://schemas.microsoft.com/office/powerpoint/2013/main/command"/>
      <pc:sldMk xmlns:pc="http://schemas.microsoft.com/office/powerpoint/2013/main/command" cId="2005820643" sldId="276"/>
      <ac:spMk id="2" creationId="{A1CC9A86-3CB7-0ED7-CD25-C18934B5DA2F}"/>
    </ac:deMkLst>
    <p188:replyLst>
      <p188:reply id="{A8545740-99D0-4B36-B275-541364A618D1}" authorId="{D9DC2D73-443B-E5AB-0B95-14A5DDAA2500}" created="2023-11-30T22:02:21.894">
        <p188:txBody>
          <a:bodyPr/>
          <a:lstStyle/>
          <a:p>
            <a:r>
              <a:rPr lang="en-CA"/>
              <a:t>revised</a:t>
            </a:r>
          </a:p>
        </p188:txBody>
      </p188:reply>
    </p188:replyLst>
    <p188:txBody>
      <a:bodyPr/>
      <a:lstStyle/>
      <a:p>
        <a:r>
          <a:rPr lang="en-CA"/>
          <a:t>Change to practise</a:t>
        </a:r>
      </a:p>
    </p188:txBody>
  </p188:cm>
  <p188:cm id="{3857EEE9-F0B6-40B5-B85C-AD1A06974CE1}" authorId="{6D6D3001-7022-7C61-6637-2CE2559DD278}" created="2023-09-15T15:26:32.072">
    <pc:sldMkLst xmlns:pc="http://schemas.microsoft.com/office/powerpoint/2013/main/command">
      <pc:docMk/>
      <pc:sldMk cId="2005820643" sldId="276"/>
    </pc:sldMkLst>
    <p188:txBody>
      <a:bodyPr/>
      <a:lstStyle/>
      <a:p>
        <a:r>
          <a:rPr lang="en-CA"/>
          <a:t>Some of the text was quite large. I reduced it. </a:t>
        </a:r>
      </a:p>
    </p188:txBody>
    <p188:extLst>
      <p:ext xmlns:p="http://schemas.openxmlformats.org/presentationml/2006/main" uri="{57CB4572-C831-44C2-8A1C-0ADB6CCDFE69}">
        <p223:reactions xmlns:p223="http://schemas.microsoft.com/office/powerpoint/2022/03/main">
          <p223:rxn type="👍">
            <p223:instance time="2023-11-30T22:02:33.388" authorId="{D9DC2D73-443B-E5AB-0B95-14A5DDAA2500}"/>
          </p223:rxn>
        </p223:reactions>
      </p:ext>
    </p188:extLst>
  </p188:cm>
</p188:cmLst>
</file>

<file path=ppt/comments/modernComment_115_ABC21487.xml><?xml version="1.0" encoding="utf-8"?>
<p188:cmLst xmlns:a="http://schemas.openxmlformats.org/drawingml/2006/main" xmlns:r="http://schemas.openxmlformats.org/officeDocument/2006/relationships" xmlns:p188="http://schemas.microsoft.com/office/powerpoint/2018/8/main">
  <p188:cm id="{C7490018-2246-4819-B41C-686A72930296}" authorId="{6D6D3001-7022-7C61-6637-2CE2559DD278}" created="2023-09-15T15:34:04.091">
    <pc:sldMkLst xmlns:pc="http://schemas.microsoft.com/office/powerpoint/2013/main/command">
      <pc:docMk/>
      <pc:sldMk cId="2881623175" sldId="277"/>
    </pc:sldMkLst>
    <p188:replyLst>
      <p188:reply id="{277AD095-CE6C-4762-B922-6549DAB0B4BA}" authorId="{D9DC2D73-443B-E5AB-0B95-14A5DDAA2500}" created="2023-11-30T22:03:05.741">
        <p188:txBody>
          <a:bodyPr/>
          <a:lstStyle/>
          <a:p>
            <a:r>
              <a:rPr lang="en-CA"/>
              <a:t>revised</a:t>
            </a:r>
          </a:p>
        </p188:txBody>
      </p188:reply>
    </p188:replyLst>
    <p188:txBody>
      <a:bodyPr/>
      <a:lstStyle/>
      <a:p>
        <a:r>
          <a:rPr lang="en-CA"/>
          <a:t>In  Notes, add hyphens to one-by-one on first and second lines of text.</a:t>
        </a:r>
      </a:p>
    </p188:txBody>
  </p188:cm>
</p188:cmLst>
</file>

<file path=ppt/comments/modernComment_11F_F2425835.xml><?xml version="1.0" encoding="utf-8"?>
<p188:cmLst xmlns:a="http://schemas.openxmlformats.org/drawingml/2006/main" xmlns:r="http://schemas.openxmlformats.org/officeDocument/2006/relationships" xmlns:p188="http://schemas.microsoft.com/office/powerpoint/2018/8/main">
  <p188:cm id="{6316A16B-B9B4-4579-8960-439C874EF6D4}" authorId="{6D6D3001-7022-7C61-6637-2CE2559DD278}" created="2023-09-14T15:16:01.922">
    <pc:sldMkLst xmlns:pc="http://schemas.microsoft.com/office/powerpoint/2013/main/command">
      <pc:docMk/>
      <pc:sldMk cId="4064434229" sldId="287"/>
    </pc:sldMkLst>
    <p188:replyLst>
      <p188:reply id="{E433DCEA-D146-415C-99CA-6FB1EA43C310}" authorId="{D9DC2D73-443B-E5AB-0B95-14A5DDAA2500}" created="2023-11-30T22:10:04.170">
        <p188:txBody>
          <a:bodyPr/>
          <a:lstStyle/>
          <a:p>
            <a:r>
              <a:rPr lang="en-CA"/>
              <a:t>revised</a:t>
            </a:r>
          </a:p>
        </p188:txBody>
      </p188:reply>
    </p188:replyLst>
    <p188:txBody>
      <a:bodyPr/>
      <a:lstStyle/>
      <a:p>
        <a:r>
          <a:rPr lang="en-CA"/>
          <a:t>In Notes, change to practise
In third to last line of last paragraph, I think the text after the comma should be "you can follow up with probing questions...supports."</a:t>
        </a:r>
      </a:p>
    </p188:txBody>
  </p188:cm>
</p188:cmLst>
</file>

<file path=ppt/comments/modernComment_125_BC583C8C.xml><?xml version="1.0" encoding="utf-8"?>
<p188:cmLst xmlns:a="http://schemas.openxmlformats.org/drawingml/2006/main" xmlns:r="http://schemas.openxmlformats.org/officeDocument/2006/relationships" xmlns:p188="http://schemas.microsoft.com/office/powerpoint/2018/8/main">
  <p188:cm id="{09D2D93D-D653-4FE0-95A3-A051B5FAD35A}" authorId="{6D6D3001-7022-7C61-6637-2CE2559DD278}" created="2023-09-14T14:31:18.067">
    <ac:deMkLst xmlns:ac="http://schemas.microsoft.com/office/drawing/2013/main/command">
      <pc:docMk xmlns:pc="http://schemas.microsoft.com/office/powerpoint/2013/main/command"/>
      <pc:sldMk xmlns:pc="http://schemas.microsoft.com/office/powerpoint/2013/main/command" cId="3159899276" sldId="293"/>
      <ac:picMk id="5" creationId="{9979203D-CCD3-FA05-D0B8-39DD37A8CA14}"/>
    </ac:deMkLst>
    <p188:txBody>
      <a:bodyPr/>
      <a:lstStyle/>
      <a:p>
        <a:r>
          <a:rPr lang="en-CA"/>
          <a:t>Remove serial comma in fourth paragraph after "communication"</a:t>
        </a:r>
      </a:p>
    </p188:txBody>
  </p188:cm>
  <p188:cm id="{3E8536E5-C397-424E-AF60-651E33D513A5}" authorId="{6D6D3001-7022-7C61-6637-2CE2559DD278}" created="2023-09-14T14:31:51.729">
    <ac:deMkLst xmlns:ac="http://schemas.microsoft.com/office/drawing/2013/main/command">
      <pc:docMk xmlns:pc="http://schemas.microsoft.com/office/powerpoint/2013/main/command"/>
      <pc:sldMk xmlns:pc="http://schemas.microsoft.com/office/powerpoint/2013/main/command" cId="3159899276" sldId="293"/>
      <ac:picMk id="5" creationId="{9979203D-CCD3-FA05-D0B8-39DD37A8CA14}"/>
    </ac:deMkLst>
    <p188:txBody>
      <a:bodyPr/>
      <a:lstStyle/>
      <a:p>
        <a:r>
          <a:rPr lang="en-CA"/>
          <a:t>In fifth paragraph Insert "to" between used and this.</a:t>
        </a:r>
      </a:p>
    </p188:txBody>
  </p188:cm>
  <p188:cm id="{5F0188E4-9F38-4887-AD0E-188522A2E42A}" authorId="{6D6D3001-7022-7C61-6637-2CE2559DD278}" created="2023-09-14T15:20:58.866">
    <pc:sldMkLst xmlns:pc="http://schemas.microsoft.com/office/powerpoint/2013/main/command">
      <pc:docMk/>
      <pc:sldMk cId="3159899276" sldId="293"/>
    </pc:sldMkLst>
    <p188:replyLst>
      <p188:reply id="{4628E762-6A7C-4292-865F-3543C39F82B4}" authorId="{D9DC2D73-443B-E5AB-0B95-14A5DDAA2500}" created="2023-11-30T22:12:26.980">
        <p188:txBody>
          <a:bodyPr/>
          <a:lstStyle/>
          <a:p>
            <a:r>
              <a:rPr lang="en-CA"/>
              <a:t>revised</a:t>
            </a:r>
          </a:p>
        </p188:txBody>
      </p188:reply>
    </p188:replyLst>
    <p188:txBody>
      <a:bodyPr/>
      <a:lstStyle/>
      <a:p>
        <a:r>
          <a:rPr lang="en-CA"/>
          <a:t>In Notes, in list of PPE, remove serial comma between respirators and "and safety boots."
In Notes, not sure why "set" is highlighted.
Text was in large font. I reduced it. </a:t>
        </a:r>
      </a:p>
    </p188:txBody>
  </p188:cm>
  <p188:cm id="{CE17A5A2-4A9D-4E85-AFE0-67072261B495}" authorId="{6D6D3001-7022-7C61-6637-2CE2559DD278}" created="2024-02-18T19:41:02.715">
    <pc:sldMkLst xmlns:pc="http://schemas.microsoft.com/office/powerpoint/2013/main/command">
      <pc:docMk/>
      <pc:sldMk cId="3159899276" sldId="293"/>
    </pc:sldMkLst>
    <p188:txBody>
      <a:bodyPr/>
      <a:lstStyle/>
      <a:p>
        <a:r>
          <a:rPr lang="en-CA"/>
          <a:t>In Notes, the word "set" is in red. Any reason? If not, change to black. </a:t>
        </a:r>
      </a:p>
    </p188:txBody>
  </p188:cm>
</p188:cmLst>
</file>

<file path=ppt/comments/modernComment_126_6A7DF358.xml><?xml version="1.0" encoding="utf-8"?>
<p188:cmLst xmlns:a="http://schemas.openxmlformats.org/drawingml/2006/main" xmlns:r="http://schemas.openxmlformats.org/officeDocument/2006/relationships" xmlns:p188="http://schemas.microsoft.com/office/powerpoint/2018/8/main">
  <p188:cm id="{D210A7A5-465E-4C59-86D0-C9185EB62264}" authorId="{6D6D3001-7022-7C61-6637-2CE2559DD278}" created="2024-02-18T19:46:02.459">
    <pc:sldMkLst xmlns:pc="http://schemas.microsoft.com/office/powerpoint/2013/main/command">
      <pc:docMk/>
      <pc:sldMk cId="1786639192" sldId="294"/>
    </pc:sldMkLst>
    <p188:txBody>
      <a:bodyPr/>
      <a:lstStyle/>
      <a:p>
        <a:r>
          <a:rPr lang="en-CA"/>
          <a:t>Denyse: There's a title in grey in the bottom right hand corner of this slide. Check the formatting? </a:t>
        </a:r>
      </a:p>
    </p188:txBody>
  </p188:cm>
</p188:cmLst>
</file>

<file path=ppt/comments/modernComment_127_6D7D3909.xml><?xml version="1.0" encoding="utf-8"?>
<p188:cmLst xmlns:a="http://schemas.openxmlformats.org/drawingml/2006/main" xmlns:r="http://schemas.openxmlformats.org/officeDocument/2006/relationships" xmlns:p188="http://schemas.microsoft.com/office/powerpoint/2018/8/main">
  <p188:cm id="{AA38FB13-B2F0-4672-A370-0FA3F35AA985}" authorId="{6D6D3001-7022-7C61-6637-2CE2559DD278}" created="2023-09-14T15:25:21.670">
    <pc:sldMkLst xmlns:pc="http://schemas.microsoft.com/office/powerpoint/2013/main/command">
      <pc:docMk/>
      <pc:sldMk cId="1836923145" sldId="295"/>
    </pc:sldMkLst>
    <p188:replyLst>
      <p188:reply id="{48C1CFF6-BAB2-4226-8A26-4E8451DE6A2C}" authorId="{D9DC2D73-443B-E5AB-0B95-14A5DDAA2500}" created="2023-11-30T22:13:23.263">
        <p188:txBody>
          <a:bodyPr/>
          <a:lstStyle/>
          <a:p>
            <a:r>
              <a:rPr lang="en-CA"/>
              <a:t>revised</a:t>
            </a:r>
          </a:p>
        </p188:txBody>
      </p188:reply>
    </p188:replyLst>
    <p188:txBody>
      <a:bodyPr/>
      <a:lstStyle/>
      <a:p>
        <a:r>
          <a:rPr lang="en-CA"/>
          <a:t>In Notes, add period to sentence under Vocabulary:
In Notes, change colon to period after first sentence under Reflect.</a:t>
        </a:r>
      </a:p>
    </p188:txBody>
  </p188:cm>
</p188:cmLst>
</file>

<file path=ppt/comments/modernComment_129_99590939.xml><?xml version="1.0" encoding="utf-8"?>
<p188:cmLst xmlns:a="http://schemas.openxmlformats.org/drawingml/2006/main" xmlns:r="http://schemas.openxmlformats.org/officeDocument/2006/relationships" xmlns:p188="http://schemas.microsoft.com/office/powerpoint/2018/8/main">
  <p188:cm id="{DF3B097A-2C39-4422-B424-9C7916971FF7}" authorId="{6D6D3001-7022-7C61-6637-2CE2559DD278}" created="2023-09-14T14:36:42.052">
    <ac:deMkLst xmlns:ac="http://schemas.microsoft.com/office/drawing/2013/main/command">
      <pc:docMk xmlns:pc="http://schemas.microsoft.com/office/powerpoint/2013/main/command"/>
      <pc:sldMk xmlns:pc="http://schemas.microsoft.com/office/powerpoint/2013/main/command" cId="2572749113" sldId="297"/>
      <ac:spMk id="12" creationId="{09E9C882-7556-4B1E-AECA-851CDE71D09B}"/>
    </ac:deMkLst>
    <p188:replyLst>
      <p188:reply id="{B22EC193-C1A4-4FF3-9831-4BC4536407D2}" authorId="{D9DC2D73-443B-E5AB-0B95-14A5DDAA2500}" created="2023-11-30T22:14:42.349">
        <p188:txBody>
          <a:bodyPr/>
          <a:lstStyle/>
          <a:p>
            <a:r>
              <a:rPr lang="en-CA"/>
              <a:t>revised</a:t>
            </a:r>
          </a:p>
        </p188:txBody>
      </p188:reply>
    </p188:replyLst>
    <p188:txBody>
      <a:bodyPr/>
      <a:lstStyle/>
      <a:p>
        <a:r>
          <a:rPr lang="en-CA"/>
          <a:t>Since they wouldn't necessarily be the same three things, maybe change this to something like "What three things do you think you might have to adapt to?"?</a:t>
        </a:r>
      </a:p>
    </p188:txBody>
  </p188:cm>
</p188:cmLst>
</file>

<file path=ppt/comments/modernComment_12B_528A73D6.xml><?xml version="1.0" encoding="utf-8"?>
<p188:cmLst xmlns:a="http://schemas.openxmlformats.org/drawingml/2006/main" xmlns:r="http://schemas.openxmlformats.org/officeDocument/2006/relationships" xmlns:p188="http://schemas.microsoft.com/office/powerpoint/2018/8/main">
  <p188:cm id="{F2C8EB91-EEE0-4F80-8854-AB11B2E4E814}" authorId="{6D6D3001-7022-7C61-6637-2CE2559DD278}" created="2023-09-14T15:43:42.077">
    <pc:sldMkLst xmlns:pc="http://schemas.microsoft.com/office/powerpoint/2013/main/command">
      <pc:docMk/>
      <pc:sldMk cId="1384805334" sldId="299"/>
    </pc:sldMkLst>
    <p188:replyLst>
      <p188:reply id="{106F6945-AF1B-405E-82BD-9FC692D1AB83}" authorId="{D9DC2D73-443B-E5AB-0B95-14A5DDAA2500}" created="2023-11-30T22:16:19.736">
        <p188:txBody>
          <a:bodyPr/>
          <a:lstStyle/>
          <a:p>
            <a:r>
              <a:rPr lang="en-CA"/>
              <a:t>Revised first part / pg numbers need to be checked against the final version of the workbooks.</a:t>
            </a:r>
          </a:p>
        </p188:txBody>
      </p188:reply>
    </p188:replyLst>
    <p188:txBody>
      <a:bodyPr/>
      <a:lstStyle/>
      <a:p>
        <a:r>
          <a:rPr lang="en-CA"/>
          <a:t>In Notes, add a period at the end of the NOTE: "revision."
Correct page number for the Task, if page numbers are retained. It should be 33. </a:t>
        </a:r>
      </a:p>
    </p188:txBody>
  </p188:cm>
</p188:cmLst>
</file>

<file path=ppt/comments/modernComment_12C_3E21437A.xml><?xml version="1.0" encoding="utf-8"?>
<p188:cmLst xmlns:a="http://schemas.openxmlformats.org/drawingml/2006/main" xmlns:r="http://schemas.openxmlformats.org/officeDocument/2006/relationships" xmlns:p188="http://schemas.microsoft.com/office/powerpoint/2018/8/main">
  <p188:cm id="{41CD05CD-666D-4BB7-AF61-151852E8431A}" authorId="{6D6D3001-7022-7C61-6637-2CE2559DD278}" created="2023-09-14T14:38:44.662">
    <ac:deMkLst xmlns:ac="http://schemas.microsoft.com/office/drawing/2013/main/command">
      <pc:docMk xmlns:pc="http://schemas.microsoft.com/office/powerpoint/2013/main/command"/>
      <pc:sldMk xmlns:pc="http://schemas.microsoft.com/office/powerpoint/2013/main/command" cId="1042367354" sldId="300"/>
      <ac:spMk id="2" creationId="{A1CC9A86-3CB7-0ED7-CD25-C18934B5DA2F}"/>
    </ac:deMkLst>
    <p188:replyLst>
      <p188:reply id="{9B03BAE5-6228-44B1-B2EF-AB78DE53CB18}" authorId="{D9DC2D73-443B-E5AB-0B95-14A5DDAA2500}" created="2023-11-30T22:16:49.249">
        <p188:txBody>
          <a:bodyPr/>
          <a:lstStyle/>
          <a:p>
            <a:r>
              <a:rPr lang="en-CA"/>
              <a:t>Revised</a:t>
            </a:r>
          </a:p>
        </p188:txBody>
      </p188:reply>
    </p188:replyLst>
    <p188:txBody>
      <a:bodyPr/>
      <a:lstStyle/>
      <a:p>
        <a:r>
          <a:rPr lang="en-CA"/>
          <a:t>Change to practise </a:t>
        </a:r>
      </a:p>
    </p188:txBody>
  </p188:cm>
  <p188:cm id="{90193DDE-6AB5-4E68-ADE1-839286C05512}" authorId="{6D6D3001-7022-7C61-6637-2CE2559DD278}" created="2023-09-14T15:46:16.388">
    <pc:sldMkLst xmlns:pc="http://schemas.microsoft.com/office/powerpoint/2013/main/command">
      <pc:docMk/>
      <pc:sldMk cId="1042367354" sldId="300"/>
    </pc:sldMkLst>
    <p188:replyLst>
      <p188:reply id="{B5B0D121-08D2-4B44-A6C8-0233B97E31E9}" authorId="{D9DC2D73-443B-E5AB-0B95-14A5DDAA2500}" created="2023-11-30T22:17:15.784">
        <p188:txBody>
          <a:bodyPr/>
          <a:lstStyle/>
          <a:p>
            <a:r>
              <a:rPr lang="en-CA"/>
              <a:t>revised</a:t>
            </a:r>
          </a:p>
        </p188:txBody>
      </p188:reply>
    </p188:replyLst>
    <p188:txBody>
      <a:bodyPr/>
      <a:lstStyle/>
      <a:p>
        <a:r>
          <a:rPr lang="en-CA"/>
          <a:t>In Notes, in third to last instruction, add "to" in front of "the first question in Kim's… "</a:t>
        </a:r>
      </a:p>
    </p188:txBody>
  </p188:cm>
</p188:cmLst>
</file>

<file path=ppt/comments/modernComment_12D_426972CD.xml><?xml version="1.0" encoding="utf-8"?>
<p188:cmLst xmlns:a="http://schemas.openxmlformats.org/drawingml/2006/main" xmlns:r="http://schemas.openxmlformats.org/officeDocument/2006/relationships" xmlns:p188="http://schemas.microsoft.com/office/powerpoint/2018/8/main">
  <p188:cm id="{010170A3-9D8E-4825-8EAD-2616CB4640E3}" authorId="{6D6D3001-7022-7C61-6637-2CE2559DD278}" created="2023-09-14T14:40:54.299">
    <ac:deMkLst xmlns:ac="http://schemas.microsoft.com/office/drawing/2013/main/command">
      <pc:docMk xmlns:pc="http://schemas.microsoft.com/office/powerpoint/2013/main/command"/>
      <pc:sldMk xmlns:pc="http://schemas.microsoft.com/office/powerpoint/2013/main/command" cId="1114206925" sldId="301"/>
      <ac:spMk id="2" creationId="{A1CC9A86-3CB7-0ED7-CD25-C18934B5DA2F}"/>
    </ac:deMkLst>
    <p188:replyLst>
      <p188:reply id="{00266EC9-78D6-48DB-AFB7-556FFD285F6E}" authorId="{D9DC2D73-443B-E5AB-0B95-14A5DDAA2500}" created="2023-11-30T22:20:09.348">
        <p188:txBody>
          <a:bodyPr/>
          <a:lstStyle/>
          <a:p>
            <a:r>
              <a:rPr lang="en-CA"/>
              <a:t>revised</a:t>
            </a:r>
          </a:p>
        </p188:txBody>
      </p188:reply>
    </p188:replyLst>
    <p188:txBody>
      <a:bodyPr/>
      <a:lstStyle/>
      <a:p>
        <a:r>
          <a:rPr lang="en-CA"/>
          <a:t>Change to practise</a:t>
        </a:r>
      </a:p>
    </p188:txBody>
  </p188:cm>
  <p188:cm id="{9D713D8B-6C53-4D87-856B-D0A98F98BDA2}" authorId="{6D6D3001-7022-7C61-6637-2CE2559DD278}" created="2023-09-15T15:48:58.640">
    <pc:sldMkLst xmlns:pc="http://schemas.microsoft.com/office/powerpoint/2013/main/command">
      <pc:docMk/>
      <pc:sldMk cId="1114206925" sldId="301"/>
    </pc:sldMkLst>
    <p188:txBody>
      <a:bodyPr/>
      <a:lstStyle/>
      <a:p>
        <a:r>
          <a:rPr lang="en-CA"/>
          <a:t>In Notes, I reduced the size of the font.</a:t>
        </a:r>
      </a:p>
    </p188:txBody>
    <p188:extLst>
      <p:ext xmlns:p="http://schemas.openxmlformats.org/presentationml/2006/main" uri="{57CB4572-C831-44C2-8A1C-0ADB6CCDFE69}">
        <p223:reactions xmlns:p223="http://schemas.microsoft.com/office/powerpoint/2022/03/main">
          <p223:rxn type="👍">
            <p223:instance time="2023-11-30T22:20:18.146" authorId="{D9DC2D73-443B-E5AB-0B95-14A5DDAA2500}"/>
          </p223:rxn>
        </p223:reactions>
      </p:ext>
    </p188:extLst>
  </p188:cm>
</p188:cmLst>
</file>

<file path=ppt/comments/modernComment_12F_62DAF5F3.xml><?xml version="1.0" encoding="utf-8"?>
<p188:cmLst xmlns:a="http://schemas.openxmlformats.org/drawingml/2006/main" xmlns:r="http://schemas.openxmlformats.org/officeDocument/2006/relationships" xmlns:p188="http://schemas.microsoft.com/office/powerpoint/2018/8/main">
  <p188:cm id="{BE93EBF2-1EAD-458B-AA70-B15C2AE2BDF0}" authorId="{6D6D3001-7022-7C61-6637-2CE2559DD278}" created="2023-09-14T15:57:20.838">
    <pc:sldMkLst xmlns:pc="http://schemas.microsoft.com/office/powerpoint/2013/main/command">
      <pc:docMk/>
      <pc:sldMk cId="1658516979" sldId="303"/>
    </pc:sldMkLst>
    <p188:replyLst>
      <p188:reply id="{EF811B36-E014-4BC5-9319-38FC7BB6DD74}" authorId="{D9DC2D73-443B-E5AB-0B95-14A5DDAA2500}" created="2023-11-30T22:20:54.966">
        <p188:txBody>
          <a:bodyPr/>
          <a:lstStyle/>
          <a:p>
            <a:r>
              <a:rPr lang="en-CA"/>
              <a:t>revised</a:t>
            </a:r>
          </a:p>
        </p188:txBody>
      </p188:reply>
    </p188:replyLst>
    <p188:txBody>
      <a:bodyPr/>
      <a:lstStyle/>
      <a:p>
        <a:r>
          <a:rPr lang="en-CA"/>
          <a:t>In notes, add hyphens to one-by-one
</a:t>
        </a:r>
      </a:p>
    </p188:txBody>
  </p188:cm>
</p188:cmLst>
</file>

<file path=ppt/comments/modernComment_13A_A36A32A4.xml><?xml version="1.0" encoding="utf-8"?>
<p188:cmLst xmlns:a="http://schemas.openxmlformats.org/drawingml/2006/main" xmlns:r="http://schemas.openxmlformats.org/officeDocument/2006/relationships" xmlns:p188="http://schemas.microsoft.com/office/powerpoint/2018/8/main">
  <p188:cm id="{CBCC031D-DD0E-418D-B06D-6FD81C261DD7}" authorId="{6D6D3001-7022-7C61-6637-2CE2559DD278}" created="2023-09-14T14:37:31.825">
    <ac:txMkLst xmlns:ac="http://schemas.microsoft.com/office/drawing/2013/main/command">
      <pc:docMk xmlns:pc="http://schemas.microsoft.com/office/powerpoint/2013/main/command"/>
      <pc:sldMk xmlns:pc="http://schemas.microsoft.com/office/powerpoint/2013/main/command" cId="2741645988" sldId="314"/>
      <ac:spMk id="4" creationId="{B544A6AA-BB5D-7BB1-9151-181011D9C76A}"/>
      <ac:txMk cp="342" len="1">
        <ac:context len="635" hash="4134221269"/>
      </ac:txMk>
    </ac:txMkLst>
    <p188:pos x="7249877" y="1587825"/>
    <p188:replyLst>
      <p188:reply id="{06F693CD-56B6-45C2-BB67-637672D8A07D}" authorId="{D9DC2D73-443B-E5AB-0B95-14A5DDAA2500}" created="2023-11-30T22:14:59.150">
        <p188:txBody>
          <a:bodyPr/>
          <a:lstStyle/>
          <a:p>
            <a:r>
              <a:rPr lang="en-CA"/>
              <a:t>revised</a:t>
            </a:r>
          </a:p>
        </p188:txBody>
      </p188:reply>
    </p188:replyLst>
    <p188:txBody>
      <a:bodyPr/>
      <a:lstStyle/>
      <a:p>
        <a:r>
          <a:rPr lang="en-CA"/>
          <a:t>Delete serial comma in last sentence of first paragraph after "well". </a:t>
        </a:r>
      </a:p>
    </p188:txBody>
  </p188:cm>
  <p188:cm id="{940C1303-BAE1-43E5-8173-54A59026AA9C}" authorId="{6D6D3001-7022-7C61-6637-2CE2559DD278}" created="2024-02-18T19:55:18.145">
    <pc:sldMkLst xmlns:pc="http://schemas.microsoft.com/office/powerpoint/2013/main/command">
      <pc:docMk/>
      <pc:sldMk cId="2741645988" sldId="314"/>
    </pc:sldMkLst>
    <p188:txBody>
      <a:bodyPr/>
      <a:lstStyle/>
      <a:p>
        <a:r>
          <a:rPr lang="en-CA"/>
          <a:t>In the third sentence in the text box, add "to" between need and work:  "You need to work hard"</a:t>
        </a:r>
      </a:p>
    </p188:txBody>
  </p188:cm>
</p188:cmLst>
</file>

<file path=ppt/comments/modernComment_13B_8DEF98A9.xml><?xml version="1.0" encoding="utf-8"?>
<p188:cmLst xmlns:a="http://schemas.openxmlformats.org/drawingml/2006/main" xmlns:r="http://schemas.openxmlformats.org/officeDocument/2006/relationships" xmlns:p188="http://schemas.microsoft.com/office/powerpoint/2018/8/main">
  <p188:cm id="{60E0B0A3-EC9C-46CE-B315-4A68F7ABB171}" authorId="{6D6D3001-7022-7C61-6637-2CE2559DD278}" created="2023-09-15T14:58:19.237">
    <pc:sldMkLst xmlns:pc="http://schemas.microsoft.com/office/powerpoint/2013/main/command">
      <pc:docMk/>
      <pc:sldMk cId="2381289641" sldId="315"/>
    </pc:sldMkLst>
    <p188:replyLst>
      <p188:reply id="{CC54B2CC-5DF4-4E31-ACE9-60F74F314CF8}" authorId="{D9DC2D73-443B-E5AB-0B95-14A5DDAA2500}" created="2023-11-30T22:26:50.163">
        <p188:txBody>
          <a:bodyPr/>
          <a:lstStyle/>
          <a:p>
            <a:r>
              <a:rPr lang="en-CA"/>
              <a:t>Revised. As for the note - it is in the context that these strategies are not mandatory and we cannot force them on learners, that is why clear cut "right" or "wrong" do not work here. We are open to suggestions for more clear wording.</a:t>
            </a:r>
          </a:p>
        </p188:txBody>
      </p188:reply>
    </p188:replyLst>
    <p188:txBody>
      <a:bodyPr/>
      <a:lstStyle/>
      <a:p>
        <a:r>
          <a:rPr lang="en-CA"/>
          <a:t>In Notes, change practice to practise in third line. 
I wondered about the note that says there are no right or wrong answers here. If they're not recognizing the appropriate strategy, that would mean they haven't understood the section, no? 
Add a hyphen to "follow-up"</a:t>
        </a:r>
      </a:p>
    </p188:txBody>
  </p188:cm>
</p188:cmLst>
</file>

<file path=ppt/comments/modernComment_13F_B53C6C05.xml><?xml version="1.0" encoding="utf-8"?>
<p188:cmLst xmlns:a="http://schemas.openxmlformats.org/drawingml/2006/main" xmlns:r="http://schemas.openxmlformats.org/officeDocument/2006/relationships" xmlns:p188="http://schemas.microsoft.com/office/powerpoint/2018/8/main">
  <p188:cm id="{C8F7B653-62D6-496B-B9B6-9171F962C123}" authorId="{6D6D3001-7022-7C61-6637-2CE2559DD278}" created="2023-09-14T14:45:44.130">
    <ac:txMkLst xmlns:ac="http://schemas.microsoft.com/office/drawing/2013/main/command">
      <pc:docMk xmlns:pc="http://schemas.microsoft.com/office/powerpoint/2013/main/command"/>
      <pc:sldMk xmlns:pc="http://schemas.microsoft.com/office/powerpoint/2013/main/command" cId="3040635909" sldId="319"/>
      <ac:spMk id="5" creationId="{645502F5-4C2B-7124-350F-0A42215AF0E4}"/>
      <ac:txMk cp="303" len="1">
        <ac:context len="335" hash="874662775"/>
      </ac:txMk>
    </ac:txMkLst>
    <p188:pos x="6809310" y="3289902"/>
    <p188:replyLst>
      <p188:reply id="{4EEF4E65-F5F5-4538-B47C-06E75A57EDA1}" authorId="{D9DC2D73-443B-E5AB-0B95-14A5DDAA2500}" created="2023-11-30T22:27:09.774">
        <p188:txBody>
          <a:bodyPr/>
          <a:lstStyle/>
          <a:p>
            <a:r>
              <a:rPr lang="en-CA"/>
              <a:t>revised</a:t>
            </a:r>
          </a:p>
        </p188:txBody>
      </p188:reply>
    </p188:replyLst>
    <p188:txBody>
      <a:bodyPr/>
      <a:lstStyle/>
      <a:p>
        <a:r>
          <a:rPr lang="en-CA"/>
          <a:t>Remove serial comma after "well" on second to last line. </a:t>
        </a:r>
      </a:p>
    </p188:txBody>
  </p188:cm>
</p188:cmLst>
</file>

<file path=ppt/comments/modernComment_142_6240DE14.xml><?xml version="1.0" encoding="utf-8"?>
<p188:cmLst xmlns:a="http://schemas.openxmlformats.org/drawingml/2006/main" xmlns:r="http://schemas.openxmlformats.org/officeDocument/2006/relationships" xmlns:p188="http://schemas.microsoft.com/office/powerpoint/2018/8/main">
  <p188:cm id="{EF99AF83-DA92-4F0C-B10F-0BBE24CEEFD9}" authorId="{6D6D3001-7022-7C61-6637-2CE2559DD278}" created="2023-09-14T14:51:43.442">
    <ac:deMkLst xmlns:ac="http://schemas.microsoft.com/office/drawing/2013/main/command">
      <pc:docMk xmlns:pc="http://schemas.microsoft.com/office/powerpoint/2013/main/command"/>
      <pc:sldMk xmlns:pc="http://schemas.microsoft.com/office/powerpoint/2013/main/command" cId="1648418324" sldId="322"/>
      <ac:picMk id="3" creationId="{794BB299-0C3F-B963-60DF-A99E539A3968}"/>
    </ac:deMkLst>
    <p188:replyLst>
      <p188:reply id="{53F6465A-9DFF-4A30-B47C-7B12910C919A}" authorId="{D9DC2D73-443B-E5AB-0B95-14A5DDAA2500}" created="2023-11-30T22:31:29.072">
        <p188:txBody>
          <a:bodyPr/>
          <a:lstStyle/>
          <a:p>
            <a:r>
              <a:rPr lang="en-CA"/>
              <a:t>revised</a:t>
            </a:r>
          </a:p>
        </p188:txBody>
      </p188:reply>
    </p188:replyLst>
    <p188:txBody>
      <a:bodyPr/>
      <a:lstStyle/>
      <a:p>
        <a:r>
          <a:rPr lang="en-CA"/>
          <a:t>This is not the correct self-evaluation. Replace it with the one from this unit. </a:t>
        </a:r>
      </a:p>
    </p188:txBody>
  </p188:cm>
  <p188:cm id="{B3FB1581-B180-4806-A06C-F55AE8F5CF8A}" authorId="{6D6D3001-7022-7C61-6637-2CE2559DD278}" created="2023-09-15T15:03:01.690">
    <pc:sldMkLst xmlns:pc="http://schemas.microsoft.com/office/powerpoint/2013/main/command">
      <pc:docMk/>
      <pc:sldMk cId="1648418324" sldId="322"/>
    </pc:sldMkLst>
    <p188:replyLst>
      <p188:reply id="{D26DC423-AF53-4357-8F0C-C561E587CC32}" authorId="{D9DC2D73-443B-E5AB-0B95-14A5DDAA2500}" created="2023-11-30T22:32:02.094">
        <p188:txBody>
          <a:bodyPr/>
          <a:lstStyle/>
          <a:p>
            <a:r>
              <a:rPr lang="en-CA"/>
              <a:t>revised</a:t>
            </a:r>
          </a:p>
        </p188:txBody>
      </p188:reply>
    </p188:replyLst>
    <p188:txBody>
      <a:bodyPr/>
      <a:lstStyle/>
      <a:p>
        <a:r>
          <a:rPr lang="en-CA"/>
          <a:t>In Notes, add hyphen to "self-evaluation" in first line. Add period at end of second paragraph. </a:t>
        </a:r>
      </a:p>
    </p188:txBody>
  </p188:cm>
  <p188:cm id="{A387F4D0-8FEE-458A-91C4-95E8893A86E4}" authorId="{6D6D3001-7022-7C61-6637-2CE2559DD278}" created="2024-02-18T20:33:35.599">
    <pc:sldMkLst xmlns:pc="http://schemas.microsoft.com/office/powerpoint/2013/main/command">
      <pc:docMk/>
      <pc:sldMk cId="1648418324" sldId="322"/>
    </pc:sldMkLst>
    <p188:txBody>
      <a:bodyPr/>
      <a:lstStyle/>
      <a:p>
        <a:r>
          <a:rPr lang="en-CA"/>
          <a:t>Remove extra period from 2. in the second row after "mistakes."</a:t>
        </a:r>
      </a:p>
    </p188:txBody>
  </p188:cm>
</p188:cmLst>
</file>

<file path=ppt/comments/modernComment_145_5B4E490F.xml><?xml version="1.0" encoding="utf-8"?>
<p188:cmLst xmlns:a="http://schemas.openxmlformats.org/drawingml/2006/main" xmlns:r="http://schemas.openxmlformats.org/officeDocument/2006/relationships" xmlns:p188="http://schemas.microsoft.com/office/powerpoint/2018/8/main">
  <p188:cm id="{D67C6B80-A402-4892-8406-61D130C11EBD}" authorId="{6D6D3001-7022-7C61-6637-2CE2559DD278}" created="2023-09-15T15:32:24.600">
    <pc:sldMkLst xmlns:pc="http://schemas.microsoft.com/office/powerpoint/2013/main/command">
      <pc:docMk/>
      <pc:sldMk cId="1531857167" sldId="325"/>
    </pc:sldMkLst>
    <p188:replyLst>
      <p188:reply id="{998ECC7F-0C92-4075-AD5B-45F22C470CE8}" authorId="{D9DC2D73-443B-E5AB-0B95-14A5DDAA2500}" created="2023-11-30T22:03:50.572">
        <p188:txBody>
          <a:bodyPr/>
          <a:lstStyle/>
          <a:p>
            <a:r>
              <a:rPr lang="en-CA"/>
              <a:t>revised</a:t>
            </a:r>
          </a:p>
        </p188:txBody>
      </p188:reply>
    </p188:replyLst>
    <p188:txBody>
      <a:bodyPr/>
      <a:lstStyle/>
      <a:p>
        <a:r>
          <a:rPr lang="en-CA"/>
          <a:t>In  Notes, add hyphens to one-by-one on first and second lines of text. </a:t>
        </a:r>
      </a:p>
    </p188:txBody>
  </p188:cm>
</p188:cmLst>
</file>

<file path=ppt/comments/modernComment_146_273F948E.xml><?xml version="1.0" encoding="utf-8"?>
<p188:cmLst xmlns:a="http://schemas.openxmlformats.org/drawingml/2006/main" xmlns:r="http://schemas.openxmlformats.org/officeDocument/2006/relationships" xmlns:p188="http://schemas.microsoft.com/office/powerpoint/2018/8/main">
  <p188:cm id="{841AAA1E-043C-46E3-B1FA-C4769D7DBEC1}" authorId="{6D6D3001-7022-7C61-6637-2CE2559DD278}" created="2023-09-15T15:34:54.122">
    <pc:sldMkLst xmlns:pc="http://schemas.microsoft.com/office/powerpoint/2013/main/command">
      <pc:docMk/>
      <pc:sldMk cId="658478222" sldId="326"/>
    </pc:sldMkLst>
    <p188:replyLst>
      <p188:reply id="{BE47ED46-AAD6-4344-A033-6C5A278554FD}" authorId="{D9DC2D73-443B-E5AB-0B95-14A5DDAA2500}" created="2023-11-30T22:04:31.378">
        <p188:txBody>
          <a:bodyPr/>
          <a:lstStyle/>
          <a:p>
            <a:r>
              <a:rPr lang="en-CA"/>
              <a:t>revised</a:t>
            </a:r>
          </a:p>
        </p188:txBody>
      </p188:reply>
    </p188:replyLst>
    <p188:txBody>
      <a:bodyPr/>
      <a:lstStyle/>
      <a:p>
        <a:r>
          <a:rPr lang="en-CA"/>
          <a:t>In  Notes, add hyphens to one-by-one on first and second lines of text.</a:t>
        </a:r>
      </a:p>
    </p188:txBody>
  </p188:cm>
</p188:cmLst>
</file>

<file path=ppt/comments/modernComment_147_A2893E4E.xml><?xml version="1.0" encoding="utf-8"?>
<p188:cmLst xmlns:a="http://schemas.openxmlformats.org/drawingml/2006/main" xmlns:r="http://schemas.openxmlformats.org/officeDocument/2006/relationships" xmlns:p188="http://schemas.microsoft.com/office/powerpoint/2018/8/main">
  <p188:cm id="{84DCDA3C-3644-40A7-BCCE-F0A140F102CA}" authorId="{6D6D3001-7022-7C61-6637-2CE2559DD278}" created="2023-09-14T14:27:25.771">
    <ac:deMkLst xmlns:ac="http://schemas.microsoft.com/office/drawing/2013/main/command">
      <pc:docMk xmlns:pc="http://schemas.microsoft.com/office/powerpoint/2013/main/command"/>
      <pc:sldMk xmlns:pc="http://schemas.microsoft.com/office/powerpoint/2013/main/command" cId="2726903374" sldId="327"/>
      <ac:spMk id="6" creationId="{F37256ED-F239-7184-5713-7F78D5C2F060}"/>
    </ac:deMkLst>
    <p188:replyLst>
      <p188:reply id="{BFA7D3E3-14F4-4CDC-9DBF-1723C35569DB}" authorId="{D9DC2D73-443B-E5AB-0B95-14A5DDAA2500}" created="2023-11-30T22:04:53.935">
        <p188:txBody>
          <a:bodyPr/>
          <a:lstStyle/>
          <a:p>
            <a:r>
              <a:rPr lang="en-CA"/>
              <a:t>revised</a:t>
            </a:r>
          </a:p>
        </p188:txBody>
      </p188:reply>
    </p188:replyLst>
    <p188:txBody>
      <a:bodyPr/>
      <a:lstStyle/>
      <a:p>
        <a:r>
          <a:rPr lang="en-CA"/>
          <a:t>Change to Practise</a:t>
        </a:r>
      </a:p>
    </p188:txBody>
  </p188:cm>
  <p188:cm id="{4A881AE8-0D1F-4C23-9F8D-DD46A4A408FA}" authorId="{6D6D3001-7022-7C61-6637-2CE2559DD278}" created="2023-09-14T15:11:31.392">
    <pc:sldMkLst xmlns:pc="http://schemas.microsoft.com/office/powerpoint/2013/main/command">
      <pc:docMk/>
      <pc:sldMk cId="2726903374" sldId="327"/>
    </pc:sldMkLst>
    <p188:replyLst>
      <p188:reply id="{0ECB5479-FDF2-4049-AE2E-C332EF5A5878}" authorId="{D9DC2D73-443B-E5AB-0B95-14A5DDAA2500}" created="2023-11-30T22:05:13.547">
        <p188:txBody>
          <a:bodyPr/>
          <a:lstStyle/>
          <a:p>
            <a:r>
              <a:rPr lang="en-CA"/>
              <a:t>revised</a:t>
            </a:r>
          </a:p>
        </p188:txBody>
      </p188:reply>
    </p188:replyLst>
    <p188:txBody>
      <a:bodyPr/>
      <a:lstStyle/>
      <a:p>
        <a:r>
          <a:rPr lang="en-CA"/>
          <a:t>In Notes, change is to "if  in second to last line. </a:t>
        </a:r>
      </a:p>
    </p188:txBody>
  </p188:cm>
</p188:cmLst>
</file>

<file path=ppt/comments/modernComment_148_E738ADD6.xml><?xml version="1.0" encoding="utf-8"?>
<p188:cmLst xmlns:a="http://schemas.openxmlformats.org/drawingml/2006/main" xmlns:r="http://schemas.openxmlformats.org/officeDocument/2006/relationships" xmlns:p188="http://schemas.microsoft.com/office/powerpoint/2018/8/main">
  <p188:cm id="{A461FF17-ECB9-4E3D-834B-273A5690E9F5}" authorId="{6D6D3001-7022-7C61-6637-2CE2559DD278}" created="2023-09-14T14:27:44.554">
    <ac:deMkLst xmlns:ac="http://schemas.microsoft.com/office/drawing/2013/main/command">
      <pc:docMk xmlns:pc="http://schemas.microsoft.com/office/powerpoint/2013/main/command"/>
      <pc:sldMk xmlns:pc="http://schemas.microsoft.com/office/powerpoint/2013/main/command" cId="3879251414" sldId="328"/>
      <ac:spMk id="6" creationId="{F37256ED-F239-7184-5713-7F78D5C2F060}"/>
    </ac:deMkLst>
    <p188:replyLst>
      <p188:reply id="{262919B0-F569-406E-BAB9-F90A3C286892}" authorId="{D9DC2D73-443B-E5AB-0B95-14A5DDAA2500}" created="2023-11-30T22:05:38.851">
        <p188:txBody>
          <a:bodyPr/>
          <a:lstStyle/>
          <a:p>
            <a:r>
              <a:rPr lang="en-CA"/>
              <a:t>revised</a:t>
            </a:r>
          </a:p>
        </p188:txBody>
      </p188:reply>
    </p188:replyLst>
    <p188:txBody>
      <a:bodyPr/>
      <a:lstStyle/>
      <a:p>
        <a:r>
          <a:rPr lang="en-CA"/>
          <a:t>Change to Practise</a:t>
        </a:r>
      </a:p>
    </p188:txBody>
  </p188:cm>
  <p188:cm id="{FBBB7754-BD72-4D76-86E6-23F14C0C62E5}" authorId="{6D6D3001-7022-7C61-6637-2CE2559DD278}" created="2023-09-14T14:29:11.469">
    <ac:deMkLst xmlns:ac="http://schemas.microsoft.com/office/drawing/2013/main/command">
      <pc:docMk xmlns:pc="http://schemas.microsoft.com/office/powerpoint/2013/main/command"/>
      <pc:sldMk xmlns:pc="http://schemas.microsoft.com/office/powerpoint/2013/main/command" cId="3879251414" sldId="328"/>
      <ac:spMk id="3" creationId="{96BEA5B1-76DD-3E94-B656-AB12D2C9E737}"/>
    </ac:deMkLst>
    <p188:replyLst>
      <p188:reply id="{6A3D8A3C-6AAA-4240-B009-DB7511EE21F7}" authorId="{D9DC2D73-443B-E5AB-0B95-14A5DDAA2500}" created="2023-11-30T22:05:49.703">
        <p188:txBody>
          <a:bodyPr/>
          <a:lstStyle/>
          <a:p>
            <a:r>
              <a:rPr lang="en-CA"/>
              <a:t>revised</a:t>
            </a:r>
          </a:p>
        </p188:txBody>
      </p188:reply>
    </p188:replyLst>
    <p188:txBody>
      <a:bodyPr/>
      <a:lstStyle/>
      <a:p>
        <a:r>
          <a:rPr lang="en-CA"/>
          <a:t>Remove serial comma in second paragraph after "job"</a:t>
        </a:r>
      </a:p>
    </p188:txBody>
  </p188:cm>
  <p188:cm id="{31DF90D7-6569-4704-99EA-48A9A5B16001}" authorId="{6D6D3001-7022-7C61-6637-2CE2559DD278}" created="2023-09-14T15:13:27.633">
    <pc:sldMkLst xmlns:pc="http://schemas.microsoft.com/office/powerpoint/2013/main/command">
      <pc:docMk/>
      <pc:sldMk cId="3879251414" sldId="328"/>
    </pc:sldMkLst>
    <p188:replyLst>
      <p188:reply id="{80B23B41-9BBD-4FA8-9CB6-5206A4F5C892}" authorId="{D9DC2D73-443B-E5AB-0B95-14A5DDAA2500}" created="2023-11-30T22:06:22.815">
        <p188:txBody>
          <a:bodyPr/>
          <a:lstStyle/>
          <a:p>
            <a:r>
              <a:rPr lang="en-CA"/>
              <a:t>revised</a:t>
            </a:r>
          </a:p>
        </p188:txBody>
      </p188:reply>
    </p188:replyLst>
    <p188:txBody>
      <a:bodyPr/>
      <a:lstStyle/>
      <a:p>
        <a:r>
          <a:rPr lang="en-CA"/>
          <a:t>In Notes, change model to "table" or "steps"?</a:t>
        </a:r>
      </a:p>
    </p188:txBody>
  </p188:cm>
  <p188:cm id="{971B9810-EE8D-487D-A57D-134C5F97D77A}" authorId="{6D6D3001-7022-7C61-6637-2CE2559DD278}" created="2024-02-18T19:33:55.858">
    <pc:sldMkLst xmlns:pc="http://schemas.microsoft.com/office/powerpoint/2013/main/command">
      <pc:docMk/>
      <pc:sldMk cId="3879251414" sldId="328"/>
    </pc:sldMkLst>
    <p188:txBody>
      <a:bodyPr/>
      <a:lstStyle/>
      <a:p>
        <a:r>
          <a:rPr lang="en-CA"/>
          <a:t>In the Notes pane, the instruction (two places in the second to last line) to show the "blue box" needs to be updated. Not sure what colour the box was supposed to be on this page, pink? I think. Maybe remove the reference to the colour or change it? </a:t>
        </a:r>
      </a:p>
    </p188:txBody>
  </p188:cm>
  <p188:cm id="{AF6CAB7F-0C62-4E73-B227-53F4DBA44F06}" authorId="{6D6D3001-7022-7C61-6637-2CE2559DD278}" created="2024-02-18T19:34:37.461">
    <ac:deMkLst xmlns:ac="http://schemas.microsoft.com/office/drawing/2013/main/command">
      <pc:docMk xmlns:pc="http://schemas.microsoft.com/office/powerpoint/2013/main/command"/>
      <pc:sldMk xmlns:pc="http://schemas.microsoft.com/office/powerpoint/2013/main/command" cId="3879251414" sldId="328"/>
      <ac:spMk id="3" creationId="{96BEA5B1-76DD-3E94-B656-AB12D2C9E737}"/>
    </ac:deMkLst>
    <p188:txBody>
      <a:bodyPr/>
      <a:lstStyle/>
      <a:p>
        <a:r>
          <a:rPr lang="en-CA"/>
          <a:t>What colour should this box be? Pink? </a:t>
        </a:r>
      </a:p>
    </p188:txBody>
  </p188:cm>
</p188:cmLst>
</file>

<file path=ppt/comments/modernComment_149_E33960AF.xml><?xml version="1.0" encoding="utf-8"?>
<p188:cmLst xmlns:a="http://schemas.openxmlformats.org/drawingml/2006/main" xmlns:r="http://schemas.openxmlformats.org/officeDocument/2006/relationships" xmlns:p188="http://schemas.microsoft.com/office/powerpoint/2018/8/main">
  <p188:cm id="{BE041F80-3F3B-459B-9837-BB255B2E6BC5}" authorId="{6D6D3001-7022-7C61-6637-2CE2559DD278}" created="2023-09-14T15:38:22.569">
    <pc:sldMkLst xmlns:pc="http://schemas.microsoft.com/office/powerpoint/2013/main/command">
      <pc:docMk/>
      <pc:sldMk cId="3812188335" sldId="329"/>
    </pc:sldMkLst>
    <p188:txBody>
      <a:bodyPr/>
      <a:lstStyle/>
      <a:p>
        <a:r>
          <a:rPr lang="en-CA"/>
          <a:t>In Notes, change colon to period in first sentence </a:t>
        </a:r>
      </a:p>
    </p188:txBody>
  </p188:cm>
</p188:cmLst>
</file>

<file path=ppt/comments/modernComment_14A_D49EB52D.xml><?xml version="1.0" encoding="utf-8"?>
<p188:cmLst xmlns:a="http://schemas.openxmlformats.org/drawingml/2006/main" xmlns:r="http://schemas.openxmlformats.org/officeDocument/2006/relationships" xmlns:p188="http://schemas.microsoft.com/office/powerpoint/2018/8/main">
  <p188:cm id="{BDD6FAC9-BA5B-4770-84A7-DCD0D4B0F676}" authorId="{6D6D3001-7022-7C61-6637-2CE2559DD278}" created="2023-09-14T15:48:02.608">
    <pc:sldMkLst xmlns:pc="http://schemas.microsoft.com/office/powerpoint/2013/main/command">
      <pc:docMk/>
      <pc:sldMk cId="3567170861" sldId="330"/>
    </pc:sldMkLst>
    <p188:replyLst>
      <p188:reply id="{CD44A352-4D52-4E8F-BE6F-A553B8FC0B1C}" authorId="{D9DC2D73-443B-E5AB-0B95-14A5DDAA2500}" created="2023-11-30T22:19:44.265">
        <p188:txBody>
          <a:bodyPr/>
          <a:lstStyle/>
          <a:p>
            <a:r>
              <a:rPr lang="en-CA"/>
              <a:t>revised</a:t>
            </a:r>
          </a:p>
        </p188:txBody>
      </p188:reply>
    </p188:replyLst>
    <p188:txBody>
      <a:bodyPr/>
      <a:lstStyle/>
      <a:p>
        <a:r>
          <a:rPr lang="en-CA"/>
          <a:t>In Notes, remove serial comma after "policies" in definition of Duty to accommodate.
Some of the text in the note was larger. I reduced it. 
Remove space around slash in second item after Ask:. Ideas/understanding</a:t>
        </a:r>
      </a:p>
    </p188:txBody>
  </p188:cm>
</p188:cmLst>
</file>

<file path=ppt/comments/modernComment_14C_54FEC9BF.xml><?xml version="1.0" encoding="utf-8"?>
<p188:cmLst xmlns:a="http://schemas.openxmlformats.org/drawingml/2006/main" xmlns:r="http://schemas.openxmlformats.org/officeDocument/2006/relationships" xmlns:p188="http://schemas.microsoft.com/office/powerpoint/2018/8/main">
  <p188:cm id="{996DF3CA-DF72-4A57-A09D-0CCC03F8ADCF}" authorId="{6D6D3001-7022-7C61-6637-2CE2559DD278}" created="2023-09-14T14:42:11.908">
    <ac:deMkLst xmlns:ac="http://schemas.microsoft.com/office/drawing/2013/main/command">
      <pc:docMk xmlns:pc="http://schemas.microsoft.com/office/powerpoint/2013/main/command"/>
      <pc:sldMk xmlns:pc="http://schemas.microsoft.com/office/powerpoint/2013/main/command" cId="1425983935" sldId="332"/>
      <ac:spMk id="6" creationId="{F37256ED-F239-7184-5713-7F78D5C2F060}"/>
    </ac:deMkLst>
    <p188:replyLst>
      <p188:reply id="{91E4A7BF-15EC-4AD9-87E2-5CCC7C9F7C51}" authorId="{D9DC2D73-443B-E5AB-0B95-14A5DDAA2500}" created="2023-11-30T22:21:31.133">
        <p188:txBody>
          <a:bodyPr/>
          <a:lstStyle/>
          <a:p>
            <a:r>
              <a:rPr lang="en-CA"/>
              <a:t>revised</a:t>
            </a:r>
          </a:p>
        </p188:txBody>
      </p188:reply>
    </p188:replyLst>
    <p188:txBody>
      <a:bodyPr/>
      <a:lstStyle/>
      <a:p>
        <a:r>
          <a:rPr lang="en-CA"/>
          <a:t>Change to practise</a:t>
        </a:r>
      </a:p>
    </p188:txBody>
  </p188:cm>
  <p188:cm id="{6C36F4D0-444A-4A97-9CA7-512F9DD294D8}" authorId="{6D6D3001-7022-7C61-6637-2CE2559DD278}" created="2023-09-14T15:59:47.853">
    <pc:sldMkLst xmlns:pc="http://schemas.microsoft.com/office/powerpoint/2013/main/command">
      <pc:docMk/>
      <pc:sldMk cId="1425983935" sldId="332"/>
    </pc:sldMkLst>
    <p188:replyLst>
      <p188:reply id="{4239AF1C-C9E1-4B81-8FD4-2F1B6149D31F}" authorId="{D9DC2D73-443B-E5AB-0B95-14A5DDAA2500}" created="2023-11-30T22:21:45.678">
        <p188:txBody>
          <a:bodyPr/>
          <a:lstStyle/>
          <a:p>
            <a:r>
              <a:rPr lang="en-CA"/>
              <a:t>revised</a:t>
            </a:r>
          </a:p>
        </p188:txBody>
      </p188:reply>
    </p188:replyLst>
    <p188:txBody>
      <a:bodyPr/>
      <a:lstStyle/>
      <a:p>
        <a:r>
          <a:rPr lang="en-CA"/>
          <a:t>Add hyphens to one-by-one</a:t>
        </a:r>
      </a:p>
    </p188:txBody>
  </p188:cm>
</p188:cmLst>
</file>

<file path=ppt/comments/modernComment_14D_90ABD83D.xml><?xml version="1.0" encoding="utf-8"?>
<p188:cmLst xmlns:a="http://schemas.openxmlformats.org/drawingml/2006/main" xmlns:r="http://schemas.openxmlformats.org/officeDocument/2006/relationships" xmlns:p188="http://schemas.microsoft.com/office/powerpoint/2018/8/main">
  <p188:cm id="{8490B79F-C73E-413E-B6C0-9DA926CA5F5E}" authorId="{6D6D3001-7022-7C61-6637-2CE2559DD278}" created="2023-09-15T15:51:57.903">
    <pc:sldMkLst xmlns:pc="http://schemas.microsoft.com/office/powerpoint/2013/main/command">
      <pc:docMk/>
      <pc:sldMk cId="2427181117" sldId="333"/>
    </pc:sldMkLst>
    <p188:replyLst>
      <p188:reply id="{EE9CA30D-63F4-41C2-94FD-CF572B438A9F}" authorId="{D9DC2D73-443B-E5AB-0B95-14A5DDAA2500}" created="2023-11-30T22:22:14.462">
        <p188:txBody>
          <a:bodyPr/>
          <a:lstStyle/>
          <a:p>
            <a:r>
              <a:rPr lang="en-CA"/>
              <a:t>revised</a:t>
            </a:r>
          </a:p>
        </p188:txBody>
      </p188:reply>
    </p188:replyLst>
    <p188:txBody>
      <a:bodyPr/>
      <a:lstStyle/>
      <a:p>
        <a:r>
          <a:rPr lang="en-CA"/>
          <a:t>In notes, add hyphens to one-by-one. </a:t>
        </a:r>
      </a:p>
    </p188:txBody>
  </p188:cm>
</p188:cmLst>
</file>

<file path=ppt/comments/modernComment_14E_7AC8A483.xml><?xml version="1.0" encoding="utf-8"?>
<p188:cmLst xmlns:a="http://schemas.openxmlformats.org/drawingml/2006/main" xmlns:r="http://schemas.openxmlformats.org/officeDocument/2006/relationships" xmlns:p188="http://schemas.microsoft.com/office/powerpoint/2018/8/main">
  <p188:cm id="{45993AA9-752B-478E-8F0B-AEB21D50494F}" authorId="{6D6D3001-7022-7C61-6637-2CE2559DD278}" created="2023-09-14T14:43:14.611">
    <ac:deMkLst xmlns:ac="http://schemas.microsoft.com/office/drawing/2013/main/command">
      <pc:docMk xmlns:pc="http://schemas.microsoft.com/office/powerpoint/2013/main/command"/>
      <pc:sldMk xmlns:pc="http://schemas.microsoft.com/office/powerpoint/2013/main/command" cId="2059969667" sldId="334"/>
      <ac:picMk id="8" creationId="{188D3E53-C872-1A98-BDB4-95FD70EEA866}"/>
    </ac:deMkLst>
    <p188:replyLst>
      <p188:reply id="{B91FD049-9A41-4E69-B394-44B30CB49C31}" authorId="{B35207D9-0F65-7A30-090B-94B057BCC1AF}" created="2023-12-12T20:05:32.905">
        <p188:txBody>
          <a:bodyPr/>
          <a:lstStyle/>
          <a:p>
            <a:r>
              <a:rPr lang="en-CA"/>
              <a:t>Revised.</a:t>
            </a:r>
          </a:p>
        </p188:txBody>
      </p188:reply>
    </p188:replyLst>
    <p188:txBody>
      <a:bodyPr/>
      <a:lstStyle/>
      <a:p>
        <a:r>
          <a:rPr lang="en-CA"/>
          <a:t>Change to Practise in heading and in last line on the slide</a:t>
        </a:r>
      </a:p>
    </p188:txBody>
  </p188:cm>
  <p188:cm id="{65B6C2A2-AD09-4D03-B1BB-0691E039E773}" authorId="{6D6D3001-7022-7C61-6637-2CE2559DD278}" created="2023-09-15T14:54:31.649">
    <pc:sldMkLst xmlns:pc="http://schemas.microsoft.com/office/powerpoint/2013/main/command">
      <pc:docMk/>
      <pc:sldMk cId="2059969667" sldId="334"/>
    </pc:sldMkLst>
    <p188:replyLst>
      <p188:reply id="{9A4476EA-9E4A-4F12-B224-0B60190236DA}" authorId="{D9DC2D73-443B-E5AB-0B95-14A5DDAA2500}" created="2023-11-30T22:23:40.282">
        <p188:txBody>
          <a:bodyPr/>
          <a:lstStyle/>
          <a:p>
            <a:r>
              <a:rPr lang="en-CA"/>
              <a:t>revised</a:t>
            </a:r>
          </a:p>
        </p188:txBody>
      </p188:reply>
    </p188:replyLst>
    <p188:txBody>
      <a:bodyPr/>
      <a:lstStyle/>
      <a:p>
        <a:r>
          <a:rPr lang="en-CA"/>
          <a:t>In Notes, change practicing to practising in fifth line. Change practice to practise in seventh line. In Reflect, change into to "in". </a:t>
        </a:r>
      </a:p>
    </p188:txBody>
  </p188:cm>
  <p188:cm id="{B3402276-B897-4E5E-9C44-7000EBAA8BDC}" authorId="{6D6D3001-7022-7C61-6637-2CE2559DD278}" created="2024-02-18T20:16:40.561">
    <pc:sldMkLst xmlns:pc="http://schemas.microsoft.com/office/powerpoint/2013/main/command">
      <pc:docMk/>
      <pc:sldMk cId="2059969667" sldId="334"/>
    </pc:sldMkLst>
    <p188:txBody>
      <a:bodyPr/>
      <a:lstStyle/>
      <a:p>
        <a:r>
          <a:rPr lang="en-CA"/>
          <a:t>Check to see if the graphic used here in the mauve text box has been used on other text boxes in the slide show. </a:t>
        </a:r>
      </a:p>
    </p188:txBody>
  </p188:cm>
</p188:cmLst>
</file>

<file path=ppt/comments/modernComment_14F_630BD252.xml><?xml version="1.0" encoding="utf-8"?>
<p188:cmLst xmlns:a="http://schemas.openxmlformats.org/drawingml/2006/main" xmlns:r="http://schemas.openxmlformats.org/officeDocument/2006/relationships" xmlns:p188="http://schemas.microsoft.com/office/powerpoint/2018/8/main">
  <p188:cm id="{4333AFC3-7555-4155-BF71-39B535855CBF}" authorId="{6D6D3001-7022-7C61-6637-2CE2559DD278}" created="2023-09-14T14:46:30.545">
    <ac:deMkLst xmlns:ac="http://schemas.microsoft.com/office/drawing/2013/main/command">
      <pc:docMk xmlns:pc="http://schemas.microsoft.com/office/powerpoint/2013/main/command"/>
      <pc:sldMk xmlns:pc="http://schemas.microsoft.com/office/powerpoint/2013/main/command" cId="1661719122" sldId="335"/>
      <ac:picMk id="6" creationId="{7C118760-A6E5-072A-80A8-A97D05EDE552}"/>
    </ac:deMkLst>
    <p188:replyLst>
      <p188:reply id="{0415EC1D-AF09-4A12-BAED-F22DD732B84E}" authorId="{B35207D9-0F65-7A30-090B-94B057BCC1AF}" created="2023-12-12T16:24:20.337">
        <p188:txBody>
          <a:bodyPr/>
          <a:lstStyle/>
          <a:p>
            <a:r>
              <a:rPr lang="en-CA"/>
              <a:t>Revised.</a:t>
            </a:r>
          </a:p>
        </p188:txBody>
      </p188:reply>
    </p188:replyLst>
    <p188:txBody>
      <a:bodyPr/>
      <a:lstStyle/>
      <a:p>
        <a:r>
          <a:rPr lang="en-CA"/>
          <a:t>Insert "of" between name and job in Job title: line</a:t>
        </a:r>
      </a:p>
    </p188:txBody>
  </p188:cm>
</p188:cmLst>
</file>

<file path=ppt/comments/modernComment_150_6AAFA804.xml><?xml version="1.0" encoding="utf-8"?>
<p188:cmLst xmlns:a="http://schemas.openxmlformats.org/drawingml/2006/main" xmlns:r="http://schemas.openxmlformats.org/officeDocument/2006/relationships" xmlns:p188="http://schemas.microsoft.com/office/powerpoint/2018/8/main">
  <p188:cm id="{81829FE0-6890-4765-8F2E-07C9689ECFBB}" authorId="{6D6D3001-7022-7C61-6637-2CE2559DD278}" created="2023-09-14T14:47:24.206">
    <ac:deMkLst xmlns:ac="http://schemas.microsoft.com/office/drawing/2013/main/command">
      <pc:docMk xmlns:pc="http://schemas.microsoft.com/office/powerpoint/2013/main/command"/>
      <pc:sldMk xmlns:pc="http://schemas.microsoft.com/office/powerpoint/2013/main/command" cId="1789896708" sldId="336"/>
      <ac:spMk id="8" creationId="{B208B529-1C31-BA39-94CC-DD1965BE2EE6}"/>
    </ac:deMkLst>
    <p188:replyLst>
      <p188:reply id="{C7789828-A99F-4C7B-9164-131B84245B4A}" authorId="{B35207D9-0F65-7A30-090B-94B057BCC1AF}" created="2023-12-12T16:26:48.142">
        <p188:txBody>
          <a:bodyPr/>
          <a:lstStyle/>
          <a:p>
            <a:r>
              <a:rPr lang="en-CA"/>
              <a:t>Intro phrase removed from the workbook and here.</a:t>
            </a:r>
          </a:p>
        </p188:txBody>
      </p188:reply>
    </p188:replyLst>
    <p188:txBody>
      <a:bodyPr/>
      <a:lstStyle/>
      <a:p>
        <a:r>
          <a:rPr lang="en-CA"/>
          <a:t>In some of the sections like this in Unit 1, e.g., How to find information on a calendar (currently p 42), there is no introductory phrase. I think you could do the same thing here, since the intro repeats the heading. </a:t>
        </a:r>
      </a:p>
    </p188:txBody>
  </p188:cm>
  <p188:cm id="{C1E13BD4-A3A0-4850-8D93-D47833E9C032}" authorId="{6D6D3001-7022-7C61-6637-2CE2559DD278}" created="2023-09-14T14:47:55.951">
    <ac:txMkLst xmlns:ac="http://schemas.microsoft.com/office/drawing/2013/main/command">
      <pc:docMk xmlns:pc="http://schemas.microsoft.com/office/powerpoint/2013/main/command"/>
      <pc:sldMk xmlns:pc="http://schemas.microsoft.com/office/powerpoint/2013/main/command" cId="1789896708" sldId="336"/>
      <ac:spMk id="8" creationId="{B208B529-1C31-BA39-94CC-DD1965BE2EE6}"/>
      <ac:txMk cp="181" len="6">
        <ac:context len="305" hash="1299390956"/>
      </ac:txMk>
    </ac:txMkLst>
    <p188:pos x="1851531" y="3592317"/>
    <p188:txBody>
      <a:bodyPr/>
      <a:lstStyle/>
      <a:p>
        <a:r>
          <a:rPr lang="en-CA"/>
          <a:t>Change follow to "read" in # 3</a:t>
        </a:r>
      </a:p>
    </p188:txBody>
  </p188:cm>
  <p188:cm id="{95C82B70-82C7-406C-9842-66D152DFDF86}" authorId="{6D6D3001-7022-7C61-6637-2CE2559DD278}" created="2023-09-15T15:01:27.273">
    <pc:sldMkLst xmlns:pc="http://schemas.microsoft.com/office/powerpoint/2013/main/command">
      <pc:docMk/>
      <pc:sldMk cId="1789896708" sldId="336"/>
    </pc:sldMkLst>
    <p188:replyLst>
      <p188:reply id="{7533B89D-562E-488C-8CC1-E6402B399C3D}" authorId="{D9DC2D73-443B-E5AB-0B95-14A5DDAA2500}" created="2023-11-30T22:29:40.252">
        <p188:txBody>
          <a:bodyPr/>
          <a:lstStyle/>
          <a:p>
            <a:r>
              <a:rPr lang="en-CA"/>
              <a:t>revised</a:t>
            </a:r>
          </a:p>
        </p188:txBody>
      </p188:reply>
    </p188:replyLst>
    <p188:txBody>
      <a:bodyPr/>
      <a:lstStyle/>
      <a:p>
        <a:r>
          <a:rPr lang="en-CA"/>
          <a:t>In Notes, in the first line under Task, remove the extra letter from "Ask". 
Remove space on either side of "trace/move. </a:t>
        </a:r>
      </a:p>
    </p188:txBody>
  </p188:cm>
</p188:cmLst>
</file>

<file path=ppt/comments/modernComment_151_D978090A.xml><?xml version="1.0" encoding="utf-8"?>
<p188:cmLst xmlns:a="http://schemas.openxmlformats.org/drawingml/2006/main" xmlns:r="http://schemas.openxmlformats.org/officeDocument/2006/relationships" xmlns:p188="http://schemas.microsoft.com/office/powerpoint/2018/8/main">
  <p188:cm id="{F1B43C69-0D8A-4966-8644-4E6BA83864C7}" authorId="{6D6D3001-7022-7C61-6637-2CE2559DD278}" created="2023-09-14T14:48:53.653">
    <pc:sldMkLst xmlns:pc="http://schemas.microsoft.com/office/powerpoint/2013/main/command">
      <pc:docMk/>
      <pc:sldMk cId="3648522506" sldId="337"/>
    </pc:sldMkLst>
    <p188:replyLst>
      <p188:reply id="{EB459369-6C71-487F-85D7-FA772C53C581}" authorId="{B35207D9-0F65-7A30-090B-94B057BCC1AF}" created="2023-12-12T16:28:30.493">
        <p188:txBody>
          <a:bodyPr/>
          <a:lstStyle/>
          <a:p>
            <a:r>
              <a:rPr lang="en-CA"/>
              <a:t>Revised.</a:t>
            </a:r>
          </a:p>
        </p188:txBody>
      </p188:reply>
    </p188:replyLst>
    <p188:txBody>
      <a:bodyPr/>
      <a:lstStyle/>
      <a:p>
        <a:r>
          <a:rPr lang="en-CA"/>
          <a:t>Remove some of the exclamation marks as suggested in workbook edits. </a:t>
        </a:r>
      </a:p>
    </p188:txBody>
  </p188:cm>
  <p188:cm id="{24173CAA-7E73-46B9-AA98-164191F4D480}" authorId="{6D6D3001-7022-7C61-6637-2CE2559DD278}" created="2023-09-14T14:49:16.207">
    <ac:txMkLst xmlns:ac="http://schemas.microsoft.com/office/drawing/2013/main/command">
      <pc:docMk xmlns:pc="http://schemas.microsoft.com/office/powerpoint/2013/main/command"/>
      <pc:sldMk xmlns:pc="http://schemas.microsoft.com/office/powerpoint/2013/main/command" cId="3648522506" sldId="337"/>
      <ac:spMk id="8" creationId="{B208B529-1C31-BA39-94CC-DD1965BE2EE6}"/>
      <ac:txMk cp="381" len="1">
        <ac:context len="429" hash="1143173152"/>
      </ac:txMk>
    </ac:txMkLst>
    <p188:pos x="3595271" y="4740634"/>
    <p188:replyLst>
      <p188:reply id="{282806A7-9282-40BA-A9E6-4370FE0EAC3A}" authorId="{D9DC2D73-443B-E5AB-0B95-14A5DDAA2500}" created="2023-11-30T22:30:33.066">
        <p188:txBody>
          <a:bodyPr/>
          <a:lstStyle/>
          <a:p>
            <a:r>
              <a:rPr lang="en-CA"/>
              <a:t>revised</a:t>
            </a:r>
          </a:p>
        </p188:txBody>
      </p188:reply>
    </p188:replyLst>
    <p188:txBody>
      <a:bodyPr/>
      <a:lstStyle/>
      <a:p>
        <a:r>
          <a:rPr lang="en-CA"/>
          <a:t>Remove serial comma in third paragraph after promotion.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8B2593-CA78-45A3-89B8-BEB7118046FA}" type="datetimeFigureOut">
              <a:rPr lang="en-CA" smtClean="0"/>
              <a:t>2024-04-25</a:t>
            </a:fld>
            <a:endParaRPr lang="en-C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C5BDC7-E1FD-4E05-92BD-7FF3290A5961}" type="slidenum">
              <a:rPr lang="en-CA" smtClean="0"/>
              <a:t>‹#›</a:t>
            </a:fld>
            <a:endParaRPr lang="en-CA"/>
          </a:p>
        </p:txBody>
      </p:sp>
    </p:spTree>
    <p:extLst>
      <p:ext uri="{BB962C8B-B14F-4D97-AF65-F5344CB8AC3E}">
        <p14:creationId xmlns:p14="http://schemas.microsoft.com/office/powerpoint/2010/main" val="6894706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DFEE5B-04A4-47F7-A872-742A5B7B4CD9}" type="datetimeFigureOut">
              <a:rPr lang="en-US" smtClean="0"/>
              <a:t>4/25/2024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A1D258-4312-4579-B35D-5408F216C435}" type="slidenum">
              <a:rPr lang="en-US" smtClean="0"/>
              <a:t>‹#›</a:t>
            </a:fld>
            <a:endParaRPr lang="en-US"/>
          </a:p>
        </p:txBody>
      </p:sp>
    </p:spTree>
    <p:extLst>
      <p:ext uri="{BB962C8B-B14F-4D97-AF65-F5344CB8AC3E}">
        <p14:creationId xmlns:p14="http://schemas.microsoft.com/office/powerpoint/2010/main" val="570335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a:p>
        </p:txBody>
      </p:sp>
      <p:sp>
        <p:nvSpPr>
          <p:cNvPr id="4" name="Slide Number Placeholder 3"/>
          <p:cNvSpPr>
            <a:spLocks noGrp="1"/>
          </p:cNvSpPr>
          <p:nvPr>
            <p:ph type="sldNum" sz="quarter" idx="5"/>
          </p:nvPr>
        </p:nvSpPr>
        <p:spPr/>
        <p:txBody>
          <a:bodyPr/>
          <a:lstStyle/>
          <a:p>
            <a:fld id="{F7A1D258-4312-4579-B35D-5408F216C435}" type="slidenum">
              <a:rPr lang="en-US" smtClean="0"/>
              <a:t>1</a:t>
            </a:fld>
            <a:endParaRPr lang="en-US"/>
          </a:p>
        </p:txBody>
      </p:sp>
    </p:spTree>
    <p:extLst>
      <p:ext uri="{BB962C8B-B14F-4D97-AF65-F5344CB8AC3E}">
        <p14:creationId xmlns:p14="http://schemas.microsoft.com/office/powerpoint/2010/main" val="3135439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Workbook, page </a:t>
            </a:r>
            <a:r>
              <a:rPr lang="en-US" dirty="0" smtClean="0"/>
              <a:t>6</a:t>
            </a:r>
            <a:endParaRPr lang="en-US" dirty="0"/>
          </a:p>
          <a:p>
            <a:endParaRPr lang="en-US" dirty="0"/>
          </a:p>
          <a:p>
            <a:r>
              <a:rPr lang="en-US" b="1" dirty="0"/>
              <a:t>Task</a:t>
            </a:r>
          </a:p>
          <a:p>
            <a:r>
              <a:rPr lang="en-CA" b="0" dirty="0"/>
              <a:t>Ask a learner to read the instructions for the task. Then a</a:t>
            </a:r>
            <a:r>
              <a:rPr lang="en-CA" dirty="0"/>
              <a:t>sk the learners what they need to do, to check if they understood the instructions. </a:t>
            </a:r>
          </a:p>
          <a:p>
            <a:r>
              <a:rPr lang="en-US" dirty="0"/>
              <a:t>Let learners know they should use the information from Janet’s story to find the right answers. Allow them 3-5 minutes to complete the task.</a:t>
            </a:r>
          </a:p>
          <a:p>
            <a:r>
              <a:rPr lang="en-US" dirty="0"/>
              <a:t>Pair up learners to compare their answers or check the answers as a class.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10</a:t>
            </a:fld>
            <a:endParaRPr lang="en-US"/>
          </a:p>
        </p:txBody>
      </p:sp>
    </p:spTree>
    <p:extLst>
      <p:ext uri="{BB962C8B-B14F-4D97-AF65-F5344CB8AC3E}">
        <p14:creationId xmlns:p14="http://schemas.microsoft.com/office/powerpoint/2010/main" val="2529421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This slide has animations.</a:t>
            </a:r>
          </a:p>
          <a:p>
            <a:endParaRPr lang="en-US" dirty="0"/>
          </a:p>
          <a:p>
            <a:r>
              <a:rPr lang="en-US" dirty="0"/>
              <a:t>Workbook, page </a:t>
            </a:r>
            <a:r>
              <a:rPr lang="en-US" dirty="0" smtClean="0"/>
              <a:t>7</a:t>
            </a:r>
            <a:endParaRPr lang="en-US" dirty="0"/>
          </a:p>
          <a:p>
            <a:endParaRPr lang="en-US" dirty="0"/>
          </a:p>
          <a:p>
            <a:endParaRPr lang="en-US" dirty="0"/>
          </a:p>
          <a:p>
            <a:r>
              <a:rPr lang="en-US" dirty="0"/>
              <a:t>Vocabulary: </a:t>
            </a:r>
          </a:p>
          <a:p>
            <a:r>
              <a:rPr lang="en-US" dirty="0"/>
              <a:t>Check to see if learners understand the word “reflect” and what they should be doing when asked to “reflect on” something</a:t>
            </a:r>
          </a:p>
          <a:p>
            <a:endParaRPr lang="en-US" dirty="0"/>
          </a:p>
          <a:p>
            <a:r>
              <a:rPr lang="en-US" dirty="0"/>
              <a:t>Click to show the reflection questions.</a:t>
            </a:r>
          </a:p>
          <a:p>
            <a:endParaRPr lang="en-US" dirty="0"/>
          </a:p>
          <a:p>
            <a:r>
              <a:rPr lang="en-US" b="1" dirty="0"/>
              <a:t>Reflect</a:t>
            </a:r>
          </a:p>
          <a:p>
            <a:r>
              <a:rPr lang="en-US" b="0" dirty="0"/>
              <a:t>Ask learners to answer the first set of questions. Point out that these questions are about the </a:t>
            </a:r>
            <a:r>
              <a:rPr lang="en-US" b="1" dirty="0"/>
              <a:t>past.</a:t>
            </a:r>
            <a:endParaRPr lang="en-US" dirty="0"/>
          </a:p>
          <a:p>
            <a:r>
              <a:rPr lang="en-US" dirty="0"/>
              <a:t>Allow the learners 5 minutes to reflect on the questions. Then ask them to work in pairs and discuss their answers.</a:t>
            </a:r>
          </a:p>
          <a:p>
            <a:r>
              <a:rPr lang="en-US" dirty="0"/>
              <a:t>They can use space in the workbook to write down their answers/ideas.</a:t>
            </a:r>
          </a:p>
          <a:p>
            <a:r>
              <a:rPr lang="en-US" dirty="0"/>
              <a:t>Ask if there is anyone who wants to share their answers with the class/group.</a:t>
            </a:r>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11</a:t>
            </a:fld>
            <a:endParaRPr lang="en-US"/>
          </a:p>
        </p:txBody>
      </p:sp>
    </p:spTree>
    <p:extLst>
      <p:ext uri="{BB962C8B-B14F-4D97-AF65-F5344CB8AC3E}">
        <p14:creationId xmlns:p14="http://schemas.microsoft.com/office/powerpoint/2010/main" val="2603099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Workbook, page </a:t>
            </a:r>
            <a:r>
              <a:rPr lang="en-US" dirty="0" smtClean="0"/>
              <a:t>7</a:t>
            </a:r>
            <a:endParaRPr lang="en-US" dirty="0"/>
          </a:p>
          <a:p>
            <a:endParaRPr lang="en-US" dirty="0"/>
          </a:p>
          <a:p>
            <a:r>
              <a:rPr lang="en-US" b="1" dirty="0"/>
              <a:t>Reflect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Ask learners to answer the second set of questions. Point out that these questions are about the </a:t>
            </a:r>
            <a:r>
              <a:rPr lang="en-US" b="1" dirty="0"/>
              <a:t>future.</a:t>
            </a:r>
            <a:endParaRPr lang="en-US" dirty="0"/>
          </a:p>
          <a:p>
            <a:r>
              <a:rPr lang="en-US" dirty="0"/>
              <a:t>Allow the learners 5 minutes to reflect on the questions. Then ask them to work in pairs and discuss their answers.</a:t>
            </a:r>
          </a:p>
          <a:p>
            <a:r>
              <a:rPr lang="en-US" dirty="0"/>
              <a:t>They can use space in the workbook to write down their answers/ideas.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if there is anyone who wants to share their answers with the class/group.</a:t>
            </a:r>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12</a:t>
            </a:fld>
            <a:endParaRPr lang="en-US"/>
          </a:p>
        </p:txBody>
      </p:sp>
    </p:spTree>
    <p:extLst>
      <p:ext uri="{BB962C8B-B14F-4D97-AF65-F5344CB8AC3E}">
        <p14:creationId xmlns:p14="http://schemas.microsoft.com/office/powerpoint/2010/main" val="2157633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Workbook, page </a:t>
            </a:r>
            <a:r>
              <a:rPr lang="en-US" dirty="0" smtClean="0"/>
              <a:t>8</a:t>
            </a:r>
            <a:endParaRPr lang="en-US" dirty="0"/>
          </a:p>
          <a:p>
            <a:endParaRPr lang="en-US" dirty="0"/>
          </a:p>
          <a:p>
            <a:pPr>
              <a:lnSpc>
                <a:spcPct val="115000"/>
              </a:lnSpc>
              <a:spcAft>
                <a:spcPts val="800"/>
              </a:spcAft>
            </a:pPr>
            <a:r>
              <a:rPr lang="en-CA" b="1" dirty="0"/>
              <a:t>Task</a:t>
            </a:r>
          </a:p>
          <a:p>
            <a:pPr>
              <a:lnSpc>
                <a:spcPct val="115000"/>
              </a:lnSpc>
              <a:spcAft>
                <a:spcPts val="800"/>
              </a:spcAft>
            </a:pPr>
            <a:r>
              <a:rPr lang="en-CA" b="0" dirty="0" smtClean="0"/>
              <a:t>Ask </a:t>
            </a:r>
            <a:r>
              <a:rPr lang="en-CA" b="0" dirty="0"/>
              <a:t>a learner to read the instructions for the task. Then a</a:t>
            </a:r>
            <a:r>
              <a:rPr lang="en-CA" dirty="0"/>
              <a:t>sk the learners what they need to do, to check if they understood the instructions. </a:t>
            </a:r>
            <a:r>
              <a:rPr lang="en-CA" sz="1200" dirty="0">
                <a:solidFill>
                  <a:srgbClr val="000000"/>
                </a:solidFill>
                <a:effectLst/>
                <a:latin typeface="Calibri" panose="020F0502020204030204" pitchFamily="34" charset="0"/>
                <a:ea typeface="Times New Roman" panose="02020603050405020304" pitchFamily="18" charset="0"/>
              </a:rPr>
              <a:t>Point out the example done.</a:t>
            </a:r>
            <a:endParaRPr lang="en-US" sz="1200" dirty="0">
              <a:solidFill>
                <a:srgbClr val="000000"/>
              </a:solidFill>
              <a:effectLst/>
              <a:latin typeface="Calibri" panose="020F0502020204030204" pitchFamily="34" charset="0"/>
              <a:ea typeface="Times New Roman" panose="02020603050405020304" pitchFamily="18" charset="0"/>
            </a:endParaRPr>
          </a:p>
          <a:p>
            <a:r>
              <a:rPr lang="en-US" dirty="0"/>
              <a:t>Allow the learners 3-5 minutes to complete the task. Ask them to share their answers in pairs or as a class.</a:t>
            </a:r>
          </a:p>
          <a:p>
            <a:endParaRPr lang="en-US" dirty="0"/>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13</a:t>
            </a:fld>
            <a:endParaRPr lang="en-US"/>
          </a:p>
        </p:txBody>
      </p:sp>
    </p:spTree>
    <p:extLst>
      <p:ext uri="{BB962C8B-B14F-4D97-AF65-F5344CB8AC3E}">
        <p14:creationId xmlns:p14="http://schemas.microsoft.com/office/powerpoint/2010/main" val="1303561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This slide has animations.</a:t>
            </a:r>
          </a:p>
          <a:p>
            <a:endParaRPr lang="en-US" dirty="0"/>
          </a:p>
          <a:p>
            <a:r>
              <a:rPr lang="en-US" dirty="0"/>
              <a:t>Workbook, page </a:t>
            </a:r>
            <a:r>
              <a:rPr lang="en-US" dirty="0" smtClean="0"/>
              <a:t>9</a:t>
            </a:r>
            <a:endParaRPr lang="en-US" dirty="0"/>
          </a:p>
          <a:p>
            <a:endParaRPr lang="en-US" dirty="0"/>
          </a:p>
          <a:p>
            <a:r>
              <a:rPr lang="en-US" b="1" dirty="0"/>
              <a:t>Reflect</a:t>
            </a:r>
          </a:p>
          <a:p>
            <a:endParaRPr lang="en-US" b="0" dirty="0"/>
          </a:p>
          <a:p>
            <a:r>
              <a:rPr lang="en-US" b="0" dirty="0"/>
              <a:t>Click to show the first set of questions of the reflection activity.</a:t>
            </a:r>
          </a:p>
          <a:p>
            <a:r>
              <a:rPr lang="en-US" b="0" dirty="0"/>
              <a:t>Ask the learners to reflect on the questions. Remind them that they should think of the same job or volunteer experience they reflected on in the previous reflection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Learners can use the space in the workbook to write down their answers/ideas.</a:t>
            </a:r>
          </a:p>
          <a:p>
            <a:r>
              <a:rPr lang="en-US" dirty="0"/>
              <a:t>When they have completed, ask them to discuss their answers in pairs.</a:t>
            </a:r>
          </a:p>
          <a:p>
            <a:endParaRPr lang="en-US" dirty="0"/>
          </a:p>
          <a:p>
            <a:r>
              <a:rPr lang="en-US" dirty="0"/>
              <a:t>Click to show the second </a:t>
            </a:r>
            <a:r>
              <a:rPr lang="en-US" dirty="0" smtClean="0"/>
              <a:t>set of </a:t>
            </a:r>
            <a:r>
              <a:rPr lang="en-US" dirty="0"/>
              <a:t>questions of the reflection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Ask the learners to reflect on the questions. Remind them that they should think of the same (future job) job in the previous reflection activity.</a:t>
            </a:r>
            <a:endParaRPr lang="en-US" dirty="0"/>
          </a:p>
          <a:p>
            <a:r>
              <a:rPr lang="en-US" dirty="0"/>
              <a:t>When they have completed, ask them to discuss their answers in pairs.</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14</a:t>
            </a:fld>
            <a:endParaRPr lang="en-US"/>
          </a:p>
        </p:txBody>
      </p:sp>
    </p:spTree>
    <p:extLst>
      <p:ext uri="{BB962C8B-B14F-4D97-AF65-F5344CB8AC3E}">
        <p14:creationId xmlns:p14="http://schemas.microsoft.com/office/powerpoint/2010/main" val="3763986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This slide has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Workbook, page </a:t>
            </a:r>
            <a:r>
              <a:rPr lang="en-US" dirty="0" smtClean="0"/>
              <a:t>10</a:t>
            </a:r>
            <a:endParaRPr lang="en-US" dirty="0"/>
          </a:p>
          <a:p>
            <a:endParaRPr lang="en-US" dirty="0"/>
          </a:p>
          <a:p>
            <a:r>
              <a:rPr lang="en-US" dirty="0"/>
              <a:t>To elicit prior knowledge and understanding, ask the learners:</a:t>
            </a:r>
          </a:p>
          <a:p>
            <a:pPr marL="171450" indent="-171450">
              <a:buFont typeface="Arial" panose="020B0604020202020204" pitchFamily="34" charset="0"/>
              <a:buChar char="•"/>
            </a:pPr>
            <a:r>
              <a:rPr lang="en-US" dirty="0"/>
              <a:t>Why should people adapt when they start a new job?</a:t>
            </a:r>
          </a:p>
          <a:p>
            <a:pPr marL="0" indent="0">
              <a:buFont typeface="Arial" panose="020B0604020202020204" pitchFamily="34" charset="0"/>
              <a:buNone/>
            </a:pPr>
            <a:r>
              <a:rPr lang="en-US" dirty="0"/>
              <a:t>Discuss with the whole class or in groups.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Click to show the paragraph.</a:t>
            </a:r>
          </a:p>
          <a:p>
            <a:pPr marL="0" indent="0">
              <a:buFont typeface="Arial" panose="020B0604020202020204" pitchFamily="34" charset="0"/>
              <a:buNone/>
            </a:pPr>
            <a:r>
              <a:rPr lang="en-US" dirty="0"/>
              <a:t>Ask a volunteer to read it out.</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15</a:t>
            </a:fld>
            <a:endParaRPr lang="en-US"/>
          </a:p>
        </p:txBody>
      </p:sp>
    </p:spTree>
    <p:extLst>
      <p:ext uri="{BB962C8B-B14F-4D97-AF65-F5344CB8AC3E}">
        <p14:creationId xmlns:p14="http://schemas.microsoft.com/office/powerpoint/2010/main" val="208843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7020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This slide has animations.</a:t>
            </a:r>
          </a:p>
          <a:p>
            <a:r>
              <a:rPr lang="en-CA" dirty="0"/>
              <a:t>Workbook, pages </a:t>
            </a:r>
            <a:r>
              <a:rPr lang="en-CA" dirty="0" smtClean="0"/>
              <a:t>10 </a:t>
            </a:r>
            <a:r>
              <a:rPr lang="en-CA" dirty="0"/>
              <a:t>and </a:t>
            </a:r>
            <a:r>
              <a:rPr lang="en-CA" dirty="0" smtClean="0"/>
              <a:t>11</a:t>
            </a:r>
            <a:endParaRPr lang="en-CA" dirty="0"/>
          </a:p>
          <a:p>
            <a:pPr marL="0" indent="0">
              <a:buFontTx/>
              <a:buNone/>
            </a:pPr>
            <a:endParaRPr lang="en-CA" dirty="0"/>
          </a:p>
          <a:p>
            <a:pPr marL="0" indent="0">
              <a:buFontTx/>
              <a:buNone/>
            </a:pPr>
            <a:r>
              <a:rPr lang="en-CA" b="0" dirty="0"/>
              <a:t>Click to show the question</a:t>
            </a:r>
            <a:r>
              <a:rPr lang="en-CA" dirty="0"/>
              <a:t>, “Why should Janet adapt?” and tell learners that they will be completing a task to help Janet identify why she needs to adapt.</a:t>
            </a:r>
          </a:p>
          <a:p>
            <a:pPr marL="0" indent="0">
              <a:buFontTx/>
              <a:buNone/>
            </a:pPr>
            <a:endParaRPr lang="en-CA" dirty="0"/>
          </a:p>
          <a:p>
            <a:pPr marL="0" indent="0">
              <a:buFontTx/>
              <a:buNone/>
            </a:pPr>
            <a:r>
              <a:rPr lang="en-CA" b="1" dirty="0"/>
              <a:t>Task </a:t>
            </a:r>
          </a:p>
          <a:p>
            <a:pPr marL="0" indent="0">
              <a:buFontTx/>
              <a:buNone/>
            </a:pPr>
            <a:r>
              <a:rPr lang="en-CA" b="0" dirty="0"/>
              <a:t>Ask a learner to read the instructions for the task. Then a</a:t>
            </a:r>
            <a:r>
              <a:rPr lang="en-CA" dirty="0"/>
              <a:t>sk the learners what they need to do, to check if they understood the instructions. Point out the first sentence that has been done as an example. Or give the learners 1 minute to read it to themselves. </a:t>
            </a:r>
          </a:p>
          <a:p>
            <a:pPr marL="0" indent="0">
              <a:buFontTx/>
              <a:buNone/>
            </a:pPr>
            <a:endParaRPr lang="en-CA" dirty="0"/>
          </a:p>
          <a:p>
            <a:pPr marL="0" indent="0">
              <a:buFontTx/>
              <a:buNone/>
            </a:pPr>
            <a:r>
              <a:rPr lang="en-CA" dirty="0"/>
              <a:t>Allow them 5 minutes to complete the task. </a:t>
            </a:r>
            <a:r>
              <a:rPr lang="en-CA" dirty="0" smtClean="0"/>
              <a:t>When </a:t>
            </a:r>
            <a:r>
              <a:rPr lang="en-CA" dirty="0"/>
              <a:t>the learners complete the task, ask them to share their ideas as a class or in pairs. </a:t>
            </a:r>
          </a:p>
          <a:p>
            <a:pPr marL="0" indent="0">
              <a:buFontTx/>
              <a:buNone/>
            </a:pPr>
            <a:endParaRPr lang="en-CA" dirty="0"/>
          </a:p>
          <a:p>
            <a:pPr marL="0" indent="0">
              <a:buFontTx/>
              <a:buNone/>
            </a:pPr>
            <a:r>
              <a:rPr lang="en-CA" b="1" dirty="0"/>
              <a:t>Reflect</a:t>
            </a:r>
            <a:endParaRPr lang="en-CA" dirty="0"/>
          </a:p>
          <a:p>
            <a:r>
              <a:rPr lang="en-US" dirty="0"/>
              <a:t>Allow the learners 5 minutes to reflect on the questions on page </a:t>
            </a:r>
            <a:r>
              <a:rPr lang="en-US" dirty="0" smtClean="0"/>
              <a:t>11. </a:t>
            </a:r>
            <a:r>
              <a:rPr lang="en-US" dirty="0"/>
              <a:t>Then ask them to work in pairs and discuss their answers.</a:t>
            </a:r>
          </a:p>
          <a:p>
            <a:r>
              <a:rPr lang="en-US" dirty="0"/>
              <a:t>They can use space in the workbook to write down their answers/ideas.</a:t>
            </a:r>
          </a:p>
          <a:p>
            <a:pPr marL="0" indent="0">
              <a:buFontTx/>
              <a:buNone/>
            </a:pPr>
            <a:endParaRPr lang="en-CA" dirty="0"/>
          </a:p>
          <a:p>
            <a:pPr marL="0" indent="0">
              <a:buFontTx/>
              <a:buNone/>
            </a:pPr>
            <a:endParaRPr lang="en-CA" dirty="0"/>
          </a:p>
        </p:txBody>
      </p:sp>
      <p:sp>
        <p:nvSpPr>
          <p:cNvPr id="4" name="Slide Number Placeholder 3"/>
          <p:cNvSpPr>
            <a:spLocks noGrp="1"/>
          </p:cNvSpPr>
          <p:nvPr>
            <p:ph type="sldNum" sz="quarter" idx="5"/>
          </p:nvPr>
        </p:nvSpPr>
        <p:spPr/>
        <p:txBody>
          <a:bodyPr/>
          <a:lstStyle/>
          <a:p>
            <a:fld id="{F7A1D258-4312-4579-B35D-5408F216C435}" type="slidenum">
              <a:rPr lang="en-US" smtClean="0"/>
              <a:t>16</a:t>
            </a:fld>
            <a:endParaRPr lang="en-US"/>
          </a:p>
        </p:txBody>
      </p:sp>
    </p:spTree>
    <p:extLst>
      <p:ext uri="{BB962C8B-B14F-4D97-AF65-F5344CB8AC3E}">
        <p14:creationId xmlns:p14="http://schemas.microsoft.com/office/powerpoint/2010/main" val="1284114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NOTE: This slide has animations.</a:t>
            </a:r>
          </a:p>
          <a:p>
            <a:pPr marL="0" indent="0">
              <a:buFontTx/>
              <a:buNone/>
            </a:pPr>
            <a:endParaRPr lang="en-CA" dirty="0"/>
          </a:p>
          <a:p>
            <a:pPr marL="0" indent="0">
              <a:buFontTx/>
              <a:buNone/>
            </a:pPr>
            <a:r>
              <a:rPr lang="en-CA" dirty="0"/>
              <a:t>Workbook, page </a:t>
            </a:r>
            <a:r>
              <a:rPr lang="en-CA" dirty="0" smtClean="0"/>
              <a:t>12</a:t>
            </a:r>
            <a:endParaRPr lang="en-CA" dirty="0"/>
          </a:p>
          <a:p>
            <a:pPr marL="0" indent="0">
              <a:buFontTx/>
              <a:buNone/>
            </a:pPr>
            <a:endParaRPr lang="en-CA" dirty="0"/>
          </a:p>
          <a:p>
            <a:pPr marL="0" indent="0">
              <a:buFontTx/>
              <a:buNone/>
            </a:pPr>
            <a:r>
              <a:rPr lang="en-CA" dirty="0"/>
              <a:t>Check your learners’ understanding by asking:</a:t>
            </a:r>
          </a:p>
          <a:p>
            <a:pPr marL="171450" indent="-171450">
              <a:buFontTx/>
              <a:buChar char="-"/>
            </a:pPr>
            <a:r>
              <a:rPr lang="en-CA" dirty="0"/>
              <a:t>What is a strategy?</a:t>
            </a:r>
          </a:p>
          <a:p>
            <a:pPr marL="0" indent="0">
              <a:buFontTx/>
              <a:buNone/>
            </a:pPr>
            <a:r>
              <a:rPr lang="en-CA" dirty="0"/>
              <a:t>If you have done Adaptability Unit 1 or Collaboration Unit 1 you can use this opportunity to review what learners remember about strategies.</a:t>
            </a:r>
          </a:p>
          <a:p>
            <a:pPr marL="0" indent="0">
              <a:buFontTx/>
              <a:buNone/>
            </a:pPr>
            <a:endParaRPr lang="en-CA" dirty="0"/>
          </a:p>
          <a:p>
            <a:pPr marL="0" indent="0">
              <a:buFontTx/>
              <a:buNone/>
            </a:pPr>
            <a:r>
              <a:rPr lang="en-CA" dirty="0"/>
              <a:t>Click to show the vocabulary for “strategy.” </a:t>
            </a:r>
          </a:p>
          <a:p>
            <a:pPr marL="0" indent="0">
              <a:buFontTx/>
              <a:buNone/>
            </a:pPr>
            <a:endParaRPr lang="en-CA" b="1" dirty="0"/>
          </a:p>
          <a:p>
            <a:pPr marL="0" indent="0">
              <a:buFontTx/>
              <a:buNone/>
            </a:pPr>
            <a:r>
              <a:rPr lang="en-CA" b="1" dirty="0"/>
              <a:t>Reflect</a:t>
            </a:r>
          </a:p>
          <a:p>
            <a:pPr marL="0" indent="0">
              <a:buFontTx/>
              <a:buNone/>
            </a:pPr>
            <a:r>
              <a:rPr lang="en-CA" b="0" dirty="0"/>
              <a:t>Allow the learners 5 minutes to reflect on the questions.</a:t>
            </a:r>
          </a:p>
          <a:p>
            <a:pPr marL="0" indent="0">
              <a:buFontTx/>
              <a:buNone/>
            </a:pPr>
            <a:r>
              <a:rPr lang="en-CA" b="0" dirty="0"/>
              <a:t>Remind learners that they can find the answer to the first question in Janet’s story on page </a:t>
            </a:r>
            <a:r>
              <a:rPr lang="en-CA" b="0" dirty="0" smtClean="0"/>
              <a:t>5 </a:t>
            </a:r>
            <a:r>
              <a:rPr lang="en-CA" b="0" dirty="0"/>
              <a:t>in their workbooks.</a:t>
            </a:r>
          </a:p>
          <a:p>
            <a:pPr marL="0" indent="0">
              <a:buFontTx/>
              <a:buNone/>
            </a:pPr>
            <a:r>
              <a:rPr lang="en-CA" b="0" dirty="0"/>
              <a:t>Ask the learners to share their thoughts as a class or in pairs. </a:t>
            </a:r>
          </a:p>
          <a:p>
            <a:pPr marL="0" indent="0">
              <a:buFontTx/>
              <a:buNone/>
            </a:pPr>
            <a:r>
              <a:rPr lang="en-CA" b="0" dirty="0"/>
              <a:t>Learners can use </a:t>
            </a:r>
            <a:r>
              <a:rPr lang="en-CA" b="0" dirty="0" smtClean="0"/>
              <a:t>the space </a:t>
            </a:r>
            <a:r>
              <a:rPr lang="en-CA" b="0" dirty="0"/>
              <a:t>provided in the workbook to write down their ideas.</a:t>
            </a:r>
          </a:p>
          <a:p>
            <a:pPr marL="0" indent="0">
              <a:buFontTx/>
              <a:buNone/>
            </a:pPr>
            <a:endParaRPr lang="en-CA" b="0" dirty="0"/>
          </a:p>
          <a:p>
            <a:pPr marL="0" indent="0">
              <a:buFontTx/>
              <a:buNone/>
            </a:pPr>
            <a:endParaRPr lang="en-CA" b="0" dirty="0"/>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17</a:t>
            </a:fld>
            <a:endParaRPr lang="en-US"/>
          </a:p>
        </p:txBody>
      </p:sp>
    </p:spTree>
    <p:extLst>
      <p:ext uri="{BB962C8B-B14F-4D97-AF65-F5344CB8AC3E}">
        <p14:creationId xmlns:p14="http://schemas.microsoft.com/office/powerpoint/2010/main" val="3720047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NOTE: This slide has animations.</a:t>
            </a:r>
          </a:p>
          <a:p>
            <a:pPr marL="0" indent="0">
              <a:buFontTx/>
              <a:buNone/>
            </a:pPr>
            <a:endParaRPr lang="en-CA" dirty="0"/>
          </a:p>
          <a:p>
            <a:pPr marL="0" indent="0">
              <a:buFontTx/>
              <a:buNone/>
            </a:pPr>
            <a:r>
              <a:rPr lang="en-CA" dirty="0"/>
              <a:t>Workbook, pages </a:t>
            </a:r>
            <a:r>
              <a:rPr lang="en-CA" dirty="0" smtClean="0"/>
              <a:t>12-21</a:t>
            </a: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Strategies to help your body adapt</a:t>
            </a:r>
            <a:r>
              <a:rPr lang="en-US" sz="12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 </a:t>
            </a:r>
            <a:r>
              <a:rPr lang="en-CA" sz="1200" b="0" dirty="0"/>
              <a:t>(page </a:t>
            </a:r>
            <a:r>
              <a:rPr lang="en-CA" sz="1200" b="0" dirty="0" smtClean="0"/>
              <a:t>13)</a:t>
            </a:r>
            <a:endParaRPr lang="en-CA"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Strategies to learn on the job</a:t>
            </a:r>
            <a:r>
              <a:rPr lang="en-US" sz="12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 </a:t>
            </a:r>
            <a:r>
              <a:rPr lang="en-CA" sz="1200" b="0" dirty="0"/>
              <a:t>(page </a:t>
            </a:r>
            <a:r>
              <a:rPr lang="en-CA" sz="1200" b="0" dirty="0" smtClean="0"/>
              <a:t>15)</a:t>
            </a:r>
            <a:endParaRPr lang="en-CA"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Strategies to understand instructions (page </a:t>
            </a:r>
            <a:r>
              <a:rPr lang="en-CA" sz="1200" dirty="0" smtClean="0"/>
              <a:t>18)</a:t>
            </a:r>
            <a:endParaRPr lang="en-CA" sz="1200" dirty="0"/>
          </a:p>
          <a:p>
            <a:pPr marL="0" indent="0">
              <a:buFontTx/>
              <a:buNone/>
            </a:pPr>
            <a:endParaRPr lang="en-CA"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ea typeface="Yu Gothic Light" panose="020B0300000000000000" pitchFamily="34" charset="-128"/>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ea typeface="Yu Gothic Light" panose="020B0300000000000000" pitchFamily="34" charset="-128"/>
              </a:rPr>
              <a:t>- </a:t>
            </a:r>
            <a:r>
              <a:rPr lang="en-CA" sz="1200" dirty="0" smtClean="0">
                <a:solidFill>
                  <a:srgbClr val="000000"/>
                </a:solidFill>
                <a:effectLst/>
                <a:ea typeface="Yu Gothic Light" panose="020B0300000000000000" pitchFamily="34" charset="-128"/>
              </a:rPr>
              <a:t>Many strategies can </a:t>
            </a:r>
            <a:r>
              <a:rPr lang="en-CA" sz="1200" dirty="0">
                <a:solidFill>
                  <a:srgbClr val="000000"/>
                </a:solidFill>
                <a:effectLst/>
                <a:ea typeface="Yu Gothic Light" panose="020B0300000000000000" pitchFamily="34" charset="-128"/>
              </a:rPr>
              <a:t>help you adapt more easily. You can choose the ones that work for you. Experts recommend you use different types of strategies. Why not try and see what happens! </a:t>
            </a:r>
          </a:p>
          <a:p>
            <a:pPr marL="0" indent="0">
              <a:buFontTx/>
              <a:buNone/>
            </a:pPr>
            <a:endParaRPr lang="en-CA" b="0" dirty="0"/>
          </a:p>
          <a:p>
            <a:pPr marL="0" indent="0">
              <a:buFontTx/>
              <a:buNone/>
            </a:pPr>
            <a:r>
              <a:rPr lang="en-CA" b="0" dirty="0"/>
              <a:t>Say: </a:t>
            </a:r>
          </a:p>
          <a:p>
            <a:pPr marL="171450" indent="-171450">
              <a:buFontTx/>
              <a:buChar char="-"/>
            </a:pPr>
            <a:r>
              <a:rPr lang="en-CA" b="0" dirty="0"/>
              <a:t>These are the strategies we will explore and practice in this section:</a:t>
            </a:r>
          </a:p>
          <a:p>
            <a:pPr marL="171450" indent="-171450">
              <a:buFont typeface="Arial" panose="020B0604020202020204" pitchFamily="34" charset="0"/>
              <a:buChar char="•"/>
            </a:pPr>
            <a:r>
              <a:rPr lang="en-CA" b="0" dirty="0"/>
              <a:t>Click to show the first set: </a:t>
            </a:r>
            <a:r>
              <a:rPr lang="en-CA" sz="12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Strategies to help your body adapt</a:t>
            </a:r>
            <a:r>
              <a:rPr lang="en-US" sz="12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 </a:t>
            </a:r>
            <a:endParaRPr lang="en-CA" b="0" dirty="0"/>
          </a:p>
          <a:p>
            <a:pPr marL="171450" indent="-171450">
              <a:buFont typeface="Arial" panose="020B0604020202020204" pitchFamily="34" charset="0"/>
              <a:buChar char="•"/>
            </a:pPr>
            <a:r>
              <a:rPr lang="en-CA" b="0" dirty="0"/>
              <a:t>Click to show the second set: </a:t>
            </a:r>
            <a:r>
              <a:rPr lang="en-CA" sz="12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Strategies to learn on the job</a:t>
            </a:r>
            <a:r>
              <a:rPr lang="en-US" sz="12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 </a:t>
            </a:r>
            <a:endParaRPr lang="en-CA" b="0" dirty="0"/>
          </a:p>
          <a:p>
            <a:pPr marL="171450" indent="-171450">
              <a:buFont typeface="Arial" panose="020B0604020202020204" pitchFamily="34" charset="0"/>
              <a:buChar char="•"/>
            </a:pPr>
            <a:r>
              <a:rPr lang="en-CA" b="0" dirty="0"/>
              <a:t>Click to show the third set: </a:t>
            </a:r>
            <a:r>
              <a:rPr lang="en-CA" sz="1200" dirty="0"/>
              <a:t>Strategies to understand instructions </a:t>
            </a:r>
            <a:endParaRPr lang="en-CA" b="0" dirty="0"/>
          </a:p>
          <a:p>
            <a:pPr marL="0" indent="0">
              <a:buFontTx/>
              <a:buNone/>
            </a:pPr>
            <a:endParaRPr lang="en-CA" b="0" dirty="0"/>
          </a:p>
          <a:p>
            <a:pPr marL="171450" indent="-171450">
              <a:buFontTx/>
              <a:buChar char="-"/>
            </a:pPr>
            <a:endParaRPr lang="en-CA" b="0" dirty="0"/>
          </a:p>
          <a:p>
            <a:pPr marL="0" indent="0">
              <a:buFontTx/>
              <a:buNone/>
            </a:pPr>
            <a:endParaRPr lang="en-CA" b="0" dirty="0"/>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18</a:t>
            </a:fld>
            <a:endParaRPr lang="en-US"/>
          </a:p>
        </p:txBody>
      </p:sp>
    </p:spTree>
    <p:extLst>
      <p:ext uri="{BB962C8B-B14F-4D97-AF65-F5344CB8AC3E}">
        <p14:creationId xmlns:p14="http://schemas.microsoft.com/office/powerpoint/2010/main" val="1469912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NOTE: This slide has animations.</a:t>
            </a:r>
          </a:p>
          <a:p>
            <a:pPr marL="0" indent="0">
              <a:buFontTx/>
              <a:buNone/>
            </a:pPr>
            <a:r>
              <a:rPr lang="en-CA" dirty="0"/>
              <a:t>Workbook, pages </a:t>
            </a:r>
            <a:r>
              <a:rPr lang="en-CA" dirty="0" smtClean="0"/>
              <a:t>13 </a:t>
            </a:r>
            <a:r>
              <a:rPr lang="en-CA" dirty="0"/>
              <a:t>and </a:t>
            </a:r>
            <a:r>
              <a:rPr lang="en-CA" dirty="0" smtClean="0"/>
              <a:t>14</a:t>
            </a:r>
            <a:endParaRPr lang="en-CA" dirty="0"/>
          </a:p>
          <a:p>
            <a:pPr marL="0" indent="0">
              <a:buFontTx/>
              <a:buNone/>
            </a:pPr>
            <a:endParaRPr lang="en-CA" b="0" dirty="0"/>
          </a:p>
          <a:p>
            <a:pPr marL="0" indent="0">
              <a:buFontTx/>
              <a:buNone/>
            </a:pPr>
            <a:r>
              <a:rPr lang="en-CA" b="0" dirty="0"/>
              <a:t>Ask different learners to read the strategies on page </a:t>
            </a:r>
            <a:r>
              <a:rPr lang="en-CA" b="0" dirty="0" smtClean="0"/>
              <a:t>13 </a:t>
            </a:r>
            <a:r>
              <a:rPr lang="en-CA" b="0" dirty="0"/>
              <a:t>one-by-one. Click to show the strategies on the slide one-by-one as they read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Alternatively, give the learners 3-5 minutes to read the strategies to themselves. </a:t>
            </a:r>
          </a:p>
          <a:p>
            <a:pPr marL="0" indent="0">
              <a:buFontTx/>
              <a:buNone/>
            </a:pPr>
            <a:endParaRPr lang="en-CA" b="0" dirty="0"/>
          </a:p>
          <a:p>
            <a:pPr marL="0" indent="0">
              <a:buFontTx/>
              <a:buNone/>
            </a:pPr>
            <a:r>
              <a:rPr lang="en-CA" b="0" dirty="0"/>
              <a:t>Ask</a:t>
            </a:r>
          </a:p>
          <a:p>
            <a:pPr marL="171450" indent="-171450">
              <a:buFontTx/>
              <a:buChar char="-"/>
            </a:pPr>
            <a:r>
              <a:rPr lang="en-CA" b="0" dirty="0"/>
              <a:t>Which strategy did you already know and use?</a:t>
            </a:r>
          </a:p>
          <a:p>
            <a:pPr marL="171450" indent="-171450">
              <a:buFontTx/>
              <a:buChar char="-"/>
            </a:pPr>
            <a:r>
              <a:rPr lang="en-CA" b="0" dirty="0"/>
              <a:t>Which strategy did you not know about?</a:t>
            </a:r>
          </a:p>
          <a:p>
            <a:pPr marL="171450" indent="-171450">
              <a:buFontTx/>
              <a:buChar char="-"/>
            </a:pPr>
            <a:r>
              <a:rPr lang="en-CA" b="0" dirty="0"/>
              <a:t>Which one will you start using?</a:t>
            </a:r>
          </a:p>
          <a:p>
            <a:pPr marL="171450" indent="-171450">
              <a:buFontTx/>
              <a:buChar char="-"/>
            </a:pPr>
            <a:endParaRPr lang="en-CA" b="0" dirty="0"/>
          </a:p>
          <a:p>
            <a:pPr marL="0" indent="0">
              <a:buFontTx/>
              <a:buNone/>
            </a:pPr>
            <a:r>
              <a:rPr lang="en-CA" b="1" dirty="0"/>
              <a:t>Reflect</a:t>
            </a:r>
          </a:p>
          <a:p>
            <a:pPr marL="0" indent="0">
              <a:buFontTx/>
              <a:buNone/>
            </a:pPr>
            <a:r>
              <a:rPr lang="en-CA" b="0" dirty="0"/>
              <a:t>Ask learners to work in pairs and answer the questions in the reflection activity on page </a:t>
            </a:r>
            <a:r>
              <a:rPr lang="en-CA" b="0" dirty="0" smtClean="0"/>
              <a:t>14.</a:t>
            </a:r>
            <a:endParaRPr lang="en-CA" b="0" dirty="0"/>
          </a:p>
          <a:p>
            <a:pPr marL="0" indent="0">
              <a:buFontTx/>
              <a:buNone/>
            </a:pPr>
            <a:r>
              <a:rPr lang="en-CA" b="0" dirty="0"/>
              <a:t>Invite a few volunteers to share their answers with the class.</a:t>
            </a:r>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19</a:t>
            </a:fld>
            <a:endParaRPr lang="en-US"/>
          </a:p>
        </p:txBody>
      </p:sp>
    </p:spTree>
    <p:extLst>
      <p:ext uri="{BB962C8B-B14F-4D97-AF65-F5344CB8AC3E}">
        <p14:creationId xmlns:p14="http://schemas.microsoft.com/office/powerpoint/2010/main" val="102035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7A1D258-4312-4579-B35D-5408F216C435}" type="slidenum">
              <a:rPr lang="en-US" smtClean="0"/>
              <a:t>2</a:t>
            </a:fld>
            <a:endParaRPr lang="en-US"/>
          </a:p>
        </p:txBody>
      </p:sp>
    </p:spTree>
    <p:extLst>
      <p:ext uri="{BB962C8B-B14F-4D97-AF65-F5344CB8AC3E}">
        <p14:creationId xmlns:p14="http://schemas.microsoft.com/office/powerpoint/2010/main" val="2614124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87800"/>
          </a:xfrm>
        </p:spPr>
        <p:txBody>
          <a:bodyPr/>
          <a:lstStyle/>
          <a:p>
            <a:pPr marL="0" indent="0">
              <a:buFontTx/>
              <a:buNone/>
            </a:pPr>
            <a:r>
              <a:rPr lang="en-CA" dirty="0"/>
              <a:t>NOTE: This slide has animations.</a:t>
            </a:r>
          </a:p>
          <a:p>
            <a:pPr marL="0" indent="0">
              <a:buFontTx/>
              <a:buNone/>
            </a:pPr>
            <a:r>
              <a:rPr lang="en-CA" dirty="0" smtClean="0"/>
              <a:t>Workbook</a:t>
            </a:r>
            <a:r>
              <a:rPr lang="en-CA" dirty="0"/>
              <a:t>, pages </a:t>
            </a:r>
            <a:r>
              <a:rPr lang="en-CA" dirty="0" smtClean="0"/>
              <a:t>15-17</a:t>
            </a:r>
            <a:endParaRPr lang="en-CA" dirty="0"/>
          </a:p>
          <a:p>
            <a:pPr marL="0" indent="0">
              <a:buFontTx/>
              <a:buNone/>
            </a:pPr>
            <a:endParaRPr lang="en-CA" b="0" dirty="0"/>
          </a:p>
          <a:p>
            <a:pPr marL="0" indent="0">
              <a:buFontTx/>
              <a:buNone/>
            </a:pPr>
            <a:r>
              <a:rPr lang="en-CA" b="0" dirty="0"/>
              <a:t>Ask different learners to read the strategies on page </a:t>
            </a:r>
            <a:r>
              <a:rPr lang="en-CA" b="0" dirty="0" smtClean="0"/>
              <a:t>15 </a:t>
            </a:r>
            <a:r>
              <a:rPr lang="en-CA" b="0" dirty="0"/>
              <a:t>one-by-one. Click to show the strategies on the slide one-by-one as they read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Alternatively, give the learners 3-5 minutes to read the strategies to themselves. </a:t>
            </a:r>
          </a:p>
          <a:p>
            <a:pPr marL="0" indent="0">
              <a:buFontTx/>
              <a:buNone/>
            </a:pPr>
            <a:endParaRPr lang="en-CA" b="0" dirty="0"/>
          </a:p>
          <a:p>
            <a:pPr marL="0" indent="0">
              <a:buFontTx/>
              <a:buNone/>
            </a:pPr>
            <a:r>
              <a:rPr lang="en-CA" b="0" dirty="0"/>
              <a:t>Ask</a:t>
            </a:r>
          </a:p>
          <a:p>
            <a:pPr marL="171450" indent="-171450">
              <a:buFontTx/>
              <a:buChar char="-"/>
            </a:pPr>
            <a:r>
              <a:rPr lang="en-CA" b="0" dirty="0"/>
              <a:t>Which strategy did you already know and use?</a:t>
            </a:r>
          </a:p>
          <a:p>
            <a:pPr marL="171450" indent="-171450">
              <a:buFontTx/>
              <a:buChar char="-"/>
            </a:pPr>
            <a:r>
              <a:rPr lang="en-CA" b="0" dirty="0"/>
              <a:t>Which strategy did you not know about?</a:t>
            </a:r>
          </a:p>
          <a:p>
            <a:pPr marL="171450" indent="-171450">
              <a:buFontTx/>
              <a:buChar char="-"/>
            </a:pPr>
            <a:r>
              <a:rPr lang="en-CA" b="0" dirty="0"/>
              <a:t>Which one will you start using?</a:t>
            </a:r>
          </a:p>
          <a:p>
            <a:pPr marL="171450" indent="-171450">
              <a:buFontTx/>
              <a:buChar char="-"/>
            </a:pPr>
            <a:endParaRPr lang="en-CA" b="0" dirty="0"/>
          </a:p>
          <a:p>
            <a:pPr marL="0" indent="0">
              <a:buFontTx/>
              <a:buNone/>
            </a:pPr>
            <a:r>
              <a:rPr lang="en-CA" b="1" dirty="0"/>
              <a:t>Task </a:t>
            </a:r>
            <a:r>
              <a:rPr lang="en-CA" b="0" dirty="0"/>
              <a:t>(page </a:t>
            </a:r>
            <a:r>
              <a:rPr lang="en-CA" b="0" dirty="0" smtClean="0"/>
              <a:t>16)</a:t>
            </a:r>
            <a:endParaRPr lang="en-CA" b="0" dirty="0"/>
          </a:p>
          <a:p>
            <a:pPr marL="0" indent="0">
              <a:buFontTx/>
              <a:buNone/>
            </a:pPr>
            <a:r>
              <a:rPr lang="en-CA" b="0" dirty="0"/>
              <a:t>Do the first example of this task with the class to make sure learners understand what they need to do.</a:t>
            </a:r>
          </a:p>
          <a:p>
            <a:pPr marL="0" indent="0">
              <a:buFontTx/>
              <a:buNone/>
            </a:pPr>
            <a:r>
              <a:rPr lang="en-CA" b="0" dirty="0"/>
              <a:t>Ask learners to write the answers to the mini scenarios in their workbooks.</a:t>
            </a:r>
          </a:p>
          <a:p>
            <a:pPr marL="0" indent="0">
              <a:buFontTx/>
              <a:buNone/>
            </a:pPr>
            <a:r>
              <a:rPr lang="en-CA" b="0" dirty="0"/>
              <a:t>Invite a few volunteers to share with the class.</a:t>
            </a:r>
          </a:p>
          <a:p>
            <a:pPr marL="0" indent="0">
              <a:buFontTx/>
              <a:buNone/>
            </a:pPr>
            <a:endParaRPr lang="en-CA" b="1" dirty="0"/>
          </a:p>
          <a:p>
            <a:pPr marL="0" indent="0">
              <a:buFontTx/>
              <a:buNone/>
            </a:pPr>
            <a:r>
              <a:rPr lang="en-CA" b="1" dirty="0"/>
              <a:t>Reflect </a:t>
            </a:r>
            <a:r>
              <a:rPr lang="en-CA" b="0" dirty="0"/>
              <a:t>(page </a:t>
            </a:r>
            <a:r>
              <a:rPr lang="en-CA" b="0" dirty="0" smtClean="0"/>
              <a:t>17)</a:t>
            </a:r>
            <a:endParaRPr lang="en-CA" b="0" dirty="0"/>
          </a:p>
          <a:p>
            <a:pPr marL="0" indent="0">
              <a:buFontTx/>
              <a:buNone/>
            </a:pPr>
            <a:r>
              <a:rPr lang="en-CA" b="0" dirty="0"/>
              <a:t>Ask learners to answer the questions in the reflection activity on page </a:t>
            </a:r>
            <a:r>
              <a:rPr lang="en-CA" b="0" dirty="0" smtClean="0"/>
              <a:t>17.</a:t>
            </a:r>
            <a:endParaRPr lang="en-CA" b="0" dirty="0"/>
          </a:p>
          <a:p>
            <a:pPr marL="0" indent="0">
              <a:buFontTx/>
              <a:buNone/>
            </a:pPr>
            <a:r>
              <a:rPr lang="en-CA" b="0" dirty="0"/>
              <a:t>Invite a few volunteers to share their answers with the class.</a:t>
            </a:r>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20</a:t>
            </a:fld>
            <a:endParaRPr lang="en-US"/>
          </a:p>
        </p:txBody>
      </p:sp>
    </p:spTree>
    <p:extLst>
      <p:ext uri="{BB962C8B-B14F-4D97-AF65-F5344CB8AC3E}">
        <p14:creationId xmlns:p14="http://schemas.microsoft.com/office/powerpoint/2010/main" val="840146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24300"/>
          </a:xfrm>
        </p:spPr>
        <p:txBody>
          <a:bodyPr/>
          <a:lstStyle/>
          <a:p>
            <a:pPr marL="0" indent="0">
              <a:buFontTx/>
              <a:buNone/>
            </a:pPr>
            <a:r>
              <a:rPr lang="en-CA" dirty="0"/>
              <a:t>NOTE: This slide has animations.</a:t>
            </a:r>
          </a:p>
          <a:p>
            <a:pPr marL="0" indent="0">
              <a:buFontTx/>
              <a:buNone/>
            </a:pPr>
            <a:endParaRPr lang="en-CA" dirty="0"/>
          </a:p>
          <a:p>
            <a:pPr marL="0" indent="0">
              <a:buFontTx/>
              <a:buNone/>
            </a:pPr>
            <a:r>
              <a:rPr lang="en-CA" dirty="0"/>
              <a:t>Workbook, pages </a:t>
            </a:r>
            <a:r>
              <a:rPr lang="en-CA" dirty="0" smtClean="0"/>
              <a:t>18-21</a:t>
            </a:r>
            <a:endParaRPr lang="en-CA" dirty="0"/>
          </a:p>
          <a:p>
            <a:pPr marL="0" indent="0">
              <a:buFontTx/>
              <a:buNone/>
            </a:pPr>
            <a:endParaRPr lang="en-CA" b="0" dirty="0"/>
          </a:p>
          <a:p>
            <a:pPr marL="0" indent="0">
              <a:buFontTx/>
              <a:buNone/>
            </a:pPr>
            <a:r>
              <a:rPr lang="en-CA" b="0" dirty="0"/>
              <a:t>Ask different learners to read the strategies on page </a:t>
            </a:r>
            <a:r>
              <a:rPr lang="en-CA" b="0" dirty="0" smtClean="0"/>
              <a:t>18 </a:t>
            </a:r>
            <a:r>
              <a:rPr lang="en-CA" b="0" dirty="0"/>
              <a:t>one-by-one. Click to show the strategies on the slide one-by-one as they read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Alternatively, give the learners 3-5 minutes to read the strategies to themselves. </a:t>
            </a:r>
          </a:p>
          <a:p>
            <a:pPr marL="0" indent="0">
              <a:buFontTx/>
              <a:buNone/>
            </a:pPr>
            <a:endParaRPr lang="en-CA" b="0" dirty="0"/>
          </a:p>
          <a:p>
            <a:pPr marL="0" indent="0">
              <a:buFontTx/>
              <a:buNone/>
            </a:pPr>
            <a:r>
              <a:rPr lang="en-CA" b="0" dirty="0"/>
              <a:t>Ask</a:t>
            </a:r>
          </a:p>
          <a:p>
            <a:pPr marL="171450" indent="-171450">
              <a:buFontTx/>
              <a:buChar char="-"/>
            </a:pPr>
            <a:r>
              <a:rPr lang="en-CA" b="0" dirty="0"/>
              <a:t>Which strategy did you already know and use?</a:t>
            </a:r>
          </a:p>
          <a:p>
            <a:pPr marL="171450" indent="-171450">
              <a:buFontTx/>
              <a:buChar char="-"/>
            </a:pPr>
            <a:r>
              <a:rPr lang="en-CA" b="0" dirty="0"/>
              <a:t>Which strategy did you not know about?</a:t>
            </a:r>
          </a:p>
          <a:p>
            <a:pPr marL="0" indent="0">
              <a:buFontTx/>
              <a:buNone/>
            </a:pPr>
            <a:endParaRPr lang="en-CA" b="0" dirty="0"/>
          </a:p>
          <a:p>
            <a:pPr marL="0" indent="0">
              <a:buFontTx/>
              <a:buNone/>
            </a:pPr>
            <a:r>
              <a:rPr lang="en-CA" b="1" dirty="0"/>
              <a:t>Task </a:t>
            </a:r>
            <a:r>
              <a:rPr lang="en-CA" b="0" dirty="0"/>
              <a:t>(page </a:t>
            </a:r>
            <a:r>
              <a:rPr lang="en-CA" dirty="0" smtClean="0"/>
              <a:t>19</a:t>
            </a:r>
            <a:r>
              <a:rPr lang="en-CA" b="0" dirty="0" smtClean="0"/>
              <a:t>)</a:t>
            </a:r>
            <a:endParaRPr lang="en-CA" b="0" dirty="0"/>
          </a:p>
          <a:p>
            <a:pPr marL="0" indent="0">
              <a:buFontTx/>
              <a:buNone/>
            </a:pPr>
            <a:r>
              <a:rPr lang="en-CA" b="0" dirty="0"/>
              <a:t>Do the first example of this task with the class to make sure learners understand what they need to do</a:t>
            </a:r>
            <a:r>
              <a:rPr lang="en-CA" b="0" dirty="0" smtClean="0"/>
              <a:t>. Ask </a:t>
            </a:r>
            <a:r>
              <a:rPr lang="en-CA" b="0" dirty="0"/>
              <a:t>learners to write the answers to the mini scenarios in their workbooks</a:t>
            </a:r>
            <a:r>
              <a:rPr lang="en-CA" b="0" dirty="0" smtClean="0"/>
              <a:t>. Invite </a:t>
            </a:r>
            <a:r>
              <a:rPr lang="en-CA" b="0" dirty="0"/>
              <a:t>a few volunteers to share with the class.</a:t>
            </a:r>
          </a:p>
          <a:p>
            <a:pPr marL="0" indent="0">
              <a:buFontTx/>
              <a:buNone/>
            </a:pPr>
            <a:endParaRPr lang="en-CA" b="1" dirty="0"/>
          </a:p>
          <a:p>
            <a:pPr marL="0" indent="0">
              <a:buFontTx/>
              <a:buNone/>
            </a:pPr>
            <a:r>
              <a:rPr lang="en-CA" b="1" dirty="0"/>
              <a:t>Reflect </a:t>
            </a:r>
            <a:r>
              <a:rPr lang="en-CA" b="0" dirty="0"/>
              <a:t>(page </a:t>
            </a:r>
            <a:r>
              <a:rPr lang="en-CA" b="0" dirty="0" smtClean="0"/>
              <a:t>21)</a:t>
            </a:r>
            <a:endParaRPr lang="en-CA" b="0" dirty="0"/>
          </a:p>
          <a:p>
            <a:pPr marL="0" indent="0">
              <a:buFontTx/>
              <a:buNone/>
            </a:pPr>
            <a:r>
              <a:rPr lang="en-CA" b="0" dirty="0"/>
              <a:t>Ask learners to answer the questions in the reflection activity on page </a:t>
            </a:r>
            <a:r>
              <a:rPr lang="en-CA" b="0" dirty="0" smtClean="0"/>
              <a:t>21.</a:t>
            </a:r>
            <a:endParaRPr lang="en-CA" b="0" dirty="0"/>
          </a:p>
          <a:p>
            <a:pPr marL="0" indent="0">
              <a:buFontTx/>
              <a:buNone/>
            </a:pPr>
            <a:r>
              <a:rPr lang="en-CA" b="0" dirty="0"/>
              <a:t>Invite a few volunteers to share their answers with the class.</a:t>
            </a:r>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21</a:t>
            </a:fld>
            <a:endParaRPr lang="en-US"/>
          </a:p>
        </p:txBody>
      </p:sp>
    </p:spTree>
    <p:extLst>
      <p:ext uri="{BB962C8B-B14F-4D97-AF65-F5344CB8AC3E}">
        <p14:creationId xmlns:p14="http://schemas.microsoft.com/office/powerpoint/2010/main" val="1509430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11608"/>
            <a:ext cx="5486400" cy="3597044"/>
          </a:xfrm>
        </p:spPr>
        <p:txBody>
          <a:bodyPr/>
          <a:lstStyle/>
          <a:p>
            <a:pPr marL="0" indent="0">
              <a:buFontTx/>
              <a:buNone/>
            </a:pPr>
            <a:r>
              <a:rPr lang="en-CA" dirty="0"/>
              <a:t>Workbook, pages </a:t>
            </a:r>
            <a:r>
              <a:rPr lang="en-CA" dirty="0" smtClean="0"/>
              <a:t>22 </a:t>
            </a:r>
            <a:r>
              <a:rPr lang="en-CA" dirty="0"/>
              <a:t>and </a:t>
            </a:r>
            <a:r>
              <a:rPr lang="en-CA" dirty="0" smtClean="0"/>
              <a:t>23</a:t>
            </a:r>
            <a:endParaRPr lang="en-CA" dirty="0"/>
          </a:p>
          <a:p>
            <a:pPr marL="0" indent="0">
              <a:buFontTx/>
              <a:buNone/>
            </a:pPr>
            <a:endParaRPr lang="en-CA" b="0" dirty="0"/>
          </a:p>
          <a:p>
            <a:pPr marL="0" indent="0">
              <a:buFontTx/>
              <a:buNone/>
            </a:pPr>
            <a:r>
              <a:rPr lang="en-CA" b="0" dirty="0"/>
              <a:t>Ask learners to read step 1 example in the workbook.</a:t>
            </a:r>
          </a:p>
          <a:p>
            <a:pPr marL="0" indent="0">
              <a:buFontTx/>
              <a:buNone/>
            </a:pPr>
            <a:r>
              <a:rPr lang="en-CA" b="0" dirty="0"/>
              <a:t>Ask</a:t>
            </a:r>
            <a:r>
              <a:rPr lang="en-CA" b="0" dirty="0" smtClean="0"/>
              <a:t>: </a:t>
            </a:r>
          </a:p>
          <a:p>
            <a:pPr marL="171450" indent="-171450">
              <a:buFont typeface="Arial" panose="020B0604020202020204" pitchFamily="34" charset="0"/>
              <a:buChar char="•"/>
            </a:pPr>
            <a:r>
              <a:rPr lang="en-CA" b="0" dirty="0" smtClean="0"/>
              <a:t>What is the first step?</a:t>
            </a:r>
          </a:p>
          <a:p>
            <a:pPr marL="171450" indent="-171450">
              <a:buFont typeface="Arial" panose="020B0604020202020204" pitchFamily="34" charset="0"/>
              <a:buChar char="•"/>
            </a:pPr>
            <a:r>
              <a:rPr lang="en-CA" b="0" dirty="0" smtClean="0"/>
              <a:t>What </a:t>
            </a:r>
            <a:r>
              <a:rPr lang="en-CA" b="0" dirty="0"/>
              <a:t>did Janet write in the “good” column</a:t>
            </a:r>
          </a:p>
          <a:p>
            <a:pPr marL="0" indent="0">
              <a:buFontTx/>
              <a:buNone/>
            </a:pPr>
            <a:endParaRPr lang="en-CA" b="0" dirty="0"/>
          </a:p>
          <a:p>
            <a:pPr marL="0" indent="0">
              <a:buFontTx/>
              <a:buNone/>
            </a:pPr>
            <a:r>
              <a:rPr lang="en-CA" b="0" dirty="0"/>
              <a:t>NOTE: you can use this to revise or teach filling out tables and explain columns and rows.</a:t>
            </a:r>
          </a:p>
          <a:p>
            <a:pPr marL="0" indent="0">
              <a:buFontTx/>
              <a:buNone/>
            </a:pPr>
            <a:endParaRPr lang="en-CA" b="0" dirty="0"/>
          </a:p>
          <a:p>
            <a:pPr marL="0" indent="0">
              <a:buFontTx/>
              <a:buNone/>
            </a:pPr>
            <a:r>
              <a:rPr lang="en-CA" b="0" dirty="0"/>
              <a:t>Ask learners to read step 2 example in the workbook.</a:t>
            </a:r>
          </a:p>
          <a:p>
            <a:pPr marL="0" indent="0">
              <a:buFontTx/>
              <a:buNone/>
            </a:pPr>
            <a:r>
              <a:rPr lang="en-CA" b="0" dirty="0"/>
              <a:t>Ask:</a:t>
            </a:r>
          </a:p>
          <a:p>
            <a:pPr marL="171450" indent="-171450">
              <a:buFont typeface="Arial" panose="020B0604020202020204" pitchFamily="34" charset="0"/>
              <a:buChar char="•"/>
            </a:pPr>
            <a:r>
              <a:rPr lang="en-CA" b="0" dirty="0"/>
              <a:t>What is the second step?</a:t>
            </a:r>
          </a:p>
          <a:p>
            <a:pPr marL="171450" indent="-171450">
              <a:buFont typeface="Arial" panose="020B0604020202020204" pitchFamily="34" charset="0"/>
              <a:buChar char="•"/>
            </a:pPr>
            <a:r>
              <a:rPr lang="en-CA" b="0" dirty="0"/>
              <a:t>What did Janet write in the “bad” column</a:t>
            </a:r>
          </a:p>
          <a:p>
            <a:pPr marL="171450" indent="-171450">
              <a:buFont typeface="Arial" panose="020B0604020202020204" pitchFamily="34" charset="0"/>
              <a:buChar char="•"/>
            </a:pPr>
            <a:endParaRPr lang="en-CA" b="0" dirty="0"/>
          </a:p>
          <a:p>
            <a:pPr marL="0" indent="0">
              <a:buFontTx/>
              <a:buNone/>
            </a:pPr>
            <a:r>
              <a:rPr lang="en-CA" b="0" dirty="0"/>
              <a:t>Ask learners to read step 3 example in the workbook.</a:t>
            </a:r>
          </a:p>
          <a:p>
            <a:pPr marL="0" indent="0">
              <a:buFontTx/>
              <a:buNone/>
            </a:pPr>
            <a:r>
              <a:rPr lang="en-CA" b="0" dirty="0"/>
              <a:t>Ask:</a:t>
            </a:r>
          </a:p>
          <a:p>
            <a:pPr marL="171450" indent="-171450">
              <a:buFont typeface="Arial" panose="020B0604020202020204" pitchFamily="34" charset="0"/>
              <a:buChar char="•"/>
            </a:pPr>
            <a:r>
              <a:rPr lang="en-CA" b="0" dirty="0"/>
              <a:t>What is the third step?</a:t>
            </a:r>
          </a:p>
          <a:p>
            <a:pPr marL="171450" indent="-171450">
              <a:buFont typeface="Arial" panose="020B0604020202020204" pitchFamily="34" charset="0"/>
              <a:buChar char="•"/>
            </a:pPr>
            <a:r>
              <a:rPr lang="en-CA" b="0" dirty="0"/>
              <a:t>Are there more “good” or “bad” things in Janet’s table?</a:t>
            </a:r>
          </a:p>
          <a:p>
            <a:pPr marL="0" indent="0">
              <a:buFontTx/>
              <a:buNone/>
            </a:pPr>
            <a:endParaRPr lang="en-CA" dirty="0"/>
          </a:p>
          <a:p>
            <a:pPr marL="0" indent="0">
              <a:buFontTx/>
              <a:buNone/>
            </a:pPr>
            <a:r>
              <a:rPr lang="en-CA" b="0" dirty="0" smtClean="0"/>
              <a:t>Ask </a:t>
            </a:r>
            <a:r>
              <a:rPr lang="en-CA" b="0" dirty="0"/>
              <a:t>learners to read step 4 example in the workbook.</a:t>
            </a:r>
          </a:p>
          <a:p>
            <a:pPr marL="0" indent="0">
              <a:buFontTx/>
              <a:buNone/>
            </a:pPr>
            <a:r>
              <a:rPr lang="en-CA" b="0" dirty="0"/>
              <a:t>Ask:</a:t>
            </a:r>
          </a:p>
          <a:p>
            <a:pPr marL="171450" indent="-171450">
              <a:buFont typeface="Arial" panose="020B0604020202020204" pitchFamily="34" charset="0"/>
              <a:buChar char="•"/>
            </a:pPr>
            <a:r>
              <a:rPr lang="en-CA" b="0" dirty="0"/>
              <a:t>What is the fourth step?</a:t>
            </a:r>
          </a:p>
          <a:p>
            <a:pPr marL="171450" indent="-171450">
              <a:buFont typeface="Arial" panose="020B0604020202020204" pitchFamily="34" charset="0"/>
              <a:buChar char="•"/>
            </a:pPr>
            <a:r>
              <a:rPr lang="en-CA" b="0" dirty="0"/>
              <a:t>What decision did Janet make?</a:t>
            </a:r>
          </a:p>
          <a:p>
            <a:pPr marL="171450" indent="-171450">
              <a:buFont typeface="Arial" panose="020B0604020202020204" pitchFamily="34" charset="0"/>
              <a:buChar char="•"/>
            </a:pPr>
            <a:r>
              <a:rPr lang="en-CA" b="0" dirty="0"/>
              <a:t>Why do you think Janet made that decision?</a:t>
            </a:r>
          </a:p>
          <a:p>
            <a:pPr marL="0" indent="0">
              <a:buFont typeface="Arial" panose="020B0604020202020204" pitchFamily="34" charset="0"/>
              <a:buNone/>
            </a:pPr>
            <a:endParaRPr lang="en-CA" b="0" dirty="0" smtClean="0"/>
          </a:p>
          <a:p>
            <a:pPr marL="0" indent="0">
              <a:buFont typeface="Arial" panose="020B0604020202020204" pitchFamily="34" charset="0"/>
              <a:buNone/>
            </a:pPr>
            <a:r>
              <a:rPr lang="en-CA" b="0" dirty="0" smtClean="0"/>
              <a:t>Ask </a:t>
            </a:r>
            <a:r>
              <a:rPr lang="en-CA" b="0" dirty="0"/>
              <a:t>if anyone uses this strategy to make decisions.</a:t>
            </a:r>
          </a:p>
          <a:p>
            <a:pPr marL="0" indent="0">
              <a:buFont typeface="Arial" panose="020B0604020202020204" pitchFamily="34" charset="0"/>
              <a:buNone/>
            </a:pPr>
            <a:endParaRPr lang="en-CA" b="0" dirty="0"/>
          </a:p>
          <a:p>
            <a:pPr marL="0" indent="0">
              <a:buFont typeface="Arial" panose="020B0604020202020204" pitchFamily="34" charset="0"/>
              <a:buNone/>
            </a:pPr>
            <a:r>
              <a:rPr lang="en-CA" b="0" dirty="0"/>
              <a:t>Activity time: 5 – 7 minutes</a:t>
            </a:r>
          </a:p>
          <a:p>
            <a:pPr marL="0" indent="0">
              <a:buFont typeface="Arial" panose="020B0604020202020204" pitchFamily="34" charset="0"/>
              <a:buNone/>
            </a:pPr>
            <a:endParaRPr lang="en-CA" b="0" dirty="0"/>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22</a:t>
            </a:fld>
            <a:endParaRPr lang="en-US"/>
          </a:p>
        </p:txBody>
      </p:sp>
    </p:spTree>
    <p:extLst>
      <p:ext uri="{BB962C8B-B14F-4D97-AF65-F5344CB8AC3E}">
        <p14:creationId xmlns:p14="http://schemas.microsoft.com/office/powerpoint/2010/main" val="4084068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NOTE: This slide has animation.</a:t>
            </a:r>
          </a:p>
          <a:p>
            <a:pPr marL="0" indent="0">
              <a:buFontTx/>
              <a:buNone/>
            </a:pPr>
            <a:endParaRPr lang="en-CA" dirty="0"/>
          </a:p>
          <a:p>
            <a:pPr marL="0" indent="0">
              <a:buFontTx/>
              <a:buNone/>
            </a:pPr>
            <a:r>
              <a:rPr lang="en-CA" dirty="0"/>
              <a:t>Workbook, pages </a:t>
            </a:r>
            <a:r>
              <a:rPr lang="en-CA" dirty="0" smtClean="0"/>
              <a:t>24 </a:t>
            </a:r>
            <a:r>
              <a:rPr lang="en-CA" dirty="0"/>
              <a:t>and </a:t>
            </a:r>
            <a:r>
              <a:rPr lang="en-CA" dirty="0" smtClean="0"/>
              <a:t>25</a:t>
            </a:r>
            <a:endParaRPr lang="en-CA" dirty="0"/>
          </a:p>
          <a:p>
            <a:pPr marL="0" indent="0">
              <a:buFontTx/>
              <a:buNone/>
            </a:pPr>
            <a:endParaRPr lang="en-CA" b="0" dirty="0"/>
          </a:p>
          <a:p>
            <a:pPr marL="0" indent="0">
              <a:buFontTx/>
              <a:buNone/>
            </a:pPr>
            <a:r>
              <a:rPr lang="en-CA" b="0" dirty="0"/>
              <a:t>Ask learners to do the task on page </a:t>
            </a:r>
            <a:r>
              <a:rPr lang="en-CA" b="0" dirty="0" smtClean="0"/>
              <a:t>24. </a:t>
            </a:r>
            <a:endParaRPr lang="en-CA" b="0" dirty="0"/>
          </a:p>
          <a:p>
            <a:pPr marL="0" indent="0">
              <a:buFontTx/>
              <a:buNone/>
            </a:pPr>
            <a:r>
              <a:rPr lang="en-CA" b="0" dirty="0"/>
              <a:t>Let them know that they should use the steps discussed to help them complete the task.</a:t>
            </a:r>
          </a:p>
          <a:p>
            <a:pPr marL="0" indent="0">
              <a:buFontTx/>
              <a:buNone/>
            </a:pPr>
            <a:endParaRPr lang="en-CA" b="0" dirty="0"/>
          </a:p>
          <a:p>
            <a:pPr marL="0" indent="0">
              <a:buFontTx/>
              <a:buNone/>
            </a:pPr>
            <a:r>
              <a:rPr lang="en-CA" b="0" dirty="0"/>
              <a:t>Go around the classroom and offer help to those </a:t>
            </a:r>
            <a:r>
              <a:rPr lang="en-CA" b="0" dirty="0" smtClean="0"/>
              <a:t>who </a:t>
            </a:r>
            <a:r>
              <a:rPr lang="en-CA" b="0" dirty="0"/>
              <a:t>are struggling.</a:t>
            </a:r>
          </a:p>
          <a:p>
            <a:pPr marL="0" indent="0">
              <a:buFontTx/>
              <a:buNone/>
            </a:pPr>
            <a:endParaRPr lang="en-CA" b="0" dirty="0"/>
          </a:p>
          <a:p>
            <a:pPr marL="0" indent="0">
              <a:buFontTx/>
              <a:buNone/>
            </a:pPr>
            <a:r>
              <a:rPr lang="en-CA" b="0" dirty="0"/>
              <a:t>When they complete, ask if anyone would like to share. </a:t>
            </a:r>
          </a:p>
          <a:p>
            <a:pPr marL="0" indent="0">
              <a:buFontTx/>
              <a:buNone/>
            </a:pPr>
            <a:endParaRPr lang="en-CA" b="0" dirty="0"/>
          </a:p>
          <a:p>
            <a:pPr marL="0" indent="0">
              <a:buFontTx/>
              <a:buNone/>
            </a:pPr>
            <a:r>
              <a:rPr lang="en-CA" b="0" dirty="0"/>
              <a:t>Click to show the blue box. Have a learner read the text in the blue box. </a:t>
            </a:r>
          </a:p>
          <a:p>
            <a:pPr marL="0" indent="0">
              <a:buFontTx/>
              <a:buNone/>
            </a:pPr>
            <a:endParaRPr lang="en-CA" b="0" dirty="0"/>
          </a:p>
          <a:p>
            <a:pPr marL="0" indent="0">
              <a:buFontTx/>
              <a:buNone/>
            </a:pPr>
            <a:r>
              <a:rPr lang="en-CA" b="0" dirty="0"/>
              <a:t>Activity time: 7 – 10 minutes</a:t>
            </a:r>
          </a:p>
        </p:txBody>
      </p:sp>
      <p:sp>
        <p:nvSpPr>
          <p:cNvPr id="4" name="Slide Number Placeholder 3"/>
          <p:cNvSpPr>
            <a:spLocks noGrp="1"/>
          </p:cNvSpPr>
          <p:nvPr>
            <p:ph type="sldNum" sz="quarter" idx="5"/>
          </p:nvPr>
        </p:nvSpPr>
        <p:spPr/>
        <p:txBody>
          <a:bodyPr/>
          <a:lstStyle/>
          <a:p>
            <a:fld id="{F7A1D258-4312-4579-B35D-5408F216C435}" type="slidenum">
              <a:rPr lang="en-US" smtClean="0"/>
              <a:t>23</a:t>
            </a:fld>
            <a:endParaRPr lang="en-US"/>
          </a:p>
        </p:txBody>
      </p:sp>
    </p:spTree>
    <p:extLst>
      <p:ext uri="{BB962C8B-B14F-4D97-AF65-F5344CB8AC3E}">
        <p14:creationId xmlns:p14="http://schemas.microsoft.com/office/powerpoint/2010/main" val="1669853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Workbook, page </a:t>
            </a:r>
            <a:r>
              <a:rPr lang="en-CA" dirty="0" smtClean="0"/>
              <a:t>26</a:t>
            </a:r>
            <a:endParaRPr lang="en-CA" dirty="0"/>
          </a:p>
          <a:p>
            <a:pPr marL="0" indent="0">
              <a:buFontTx/>
              <a:buNone/>
            </a:pPr>
            <a:endParaRPr lang="en-CA" dirty="0"/>
          </a:p>
          <a:p>
            <a:pPr marL="0" indent="0">
              <a:buFontTx/>
              <a:buNone/>
            </a:pPr>
            <a:r>
              <a:rPr lang="en-CA" dirty="0"/>
              <a:t>Allow the learners 7-10 minutes to complete the quiz. </a:t>
            </a:r>
          </a:p>
          <a:p>
            <a:pPr marL="0" indent="0">
              <a:buFontTx/>
              <a:buNone/>
            </a:pPr>
            <a:endParaRPr lang="en-CA" dirty="0"/>
          </a:p>
          <a:p>
            <a:pPr marL="0" indent="0">
              <a:buFontTx/>
              <a:buNone/>
            </a:pPr>
            <a:r>
              <a:rPr lang="en-CA" dirty="0"/>
              <a:t>Encourage them to practise the strategies and tips that they have learned in this unit. </a:t>
            </a:r>
          </a:p>
          <a:p>
            <a:pPr marL="0" indent="0">
              <a:buFontTx/>
              <a:buNone/>
            </a:pPr>
            <a:endParaRPr lang="en-CA" dirty="0"/>
          </a:p>
          <a:p>
            <a:pPr marL="0" indent="0">
              <a:buFontTx/>
              <a:buNone/>
            </a:pPr>
            <a:r>
              <a:rPr lang="en-CA" dirty="0"/>
              <a:t>As the learners are completing the quiz, you can go around and check the answers with them one-on-one. There is no right or wrong answer. However, if the learner chooses an answer that indicates that they are not applying the strategies discussed in the unit, you can follow up by asking probing questions to identify needs for coaching or other wraparound supports. </a:t>
            </a:r>
          </a:p>
          <a:p>
            <a:pPr marL="0" indent="0">
              <a:buFontTx/>
              <a:buNone/>
            </a:pPr>
            <a:endParaRPr lang="en-CA" dirty="0"/>
          </a:p>
          <a:p>
            <a:pPr marL="0" indent="0">
              <a:buFontTx/>
              <a:buNone/>
            </a:pPr>
            <a:endParaRPr lang="en-CA" dirty="0"/>
          </a:p>
        </p:txBody>
      </p:sp>
      <p:sp>
        <p:nvSpPr>
          <p:cNvPr id="4" name="Slide Number Placeholder 3"/>
          <p:cNvSpPr>
            <a:spLocks noGrp="1"/>
          </p:cNvSpPr>
          <p:nvPr>
            <p:ph type="sldNum" sz="quarter" idx="5"/>
          </p:nvPr>
        </p:nvSpPr>
        <p:spPr/>
        <p:txBody>
          <a:bodyPr/>
          <a:lstStyle/>
          <a:p>
            <a:fld id="{F7A1D258-4312-4579-B35D-5408F216C435}" type="slidenum">
              <a:rPr lang="en-US" smtClean="0"/>
              <a:t>24</a:t>
            </a:fld>
            <a:endParaRPr lang="en-US"/>
          </a:p>
        </p:txBody>
      </p:sp>
    </p:spTree>
    <p:extLst>
      <p:ext uri="{BB962C8B-B14F-4D97-AF65-F5344CB8AC3E}">
        <p14:creationId xmlns:p14="http://schemas.microsoft.com/office/powerpoint/2010/main" val="3152659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163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Workbook, page </a:t>
            </a:r>
            <a:r>
              <a:rPr lang="en-CA" sz="1200" dirty="0" smtClean="0">
                <a:solidFill>
                  <a:srgbClr val="000000"/>
                </a:solidFill>
                <a:effectLst/>
                <a:latin typeface="Calibri" panose="020F0502020204030204" pitchFamily="34" charset="0"/>
                <a:ea typeface="Times New Roman" panose="02020603050405020304" pitchFamily="18" charset="0"/>
              </a:rPr>
              <a:t>27</a:t>
            </a:r>
            <a:endParaRPr lang="en-CA" sz="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Kim’s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Give learners 3-5 minutes to read </a:t>
            </a:r>
            <a:r>
              <a:rPr lang="en-CA" sz="1200" dirty="0" smtClean="0">
                <a:solidFill>
                  <a:srgbClr val="000000"/>
                </a:solidFill>
                <a:effectLst/>
                <a:latin typeface="Calibri" panose="020F0502020204030204" pitchFamily="34" charset="0"/>
                <a:ea typeface="Times New Roman" panose="02020603050405020304" pitchFamily="18" charset="0"/>
              </a:rPr>
              <a:t>Kim’s story </a:t>
            </a:r>
            <a:r>
              <a:rPr lang="en-CA" sz="1200" dirty="0">
                <a:solidFill>
                  <a:srgbClr val="000000"/>
                </a:solidFill>
                <a:effectLst/>
                <a:latin typeface="Calibri" panose="020F0502020204030204" pitchFamily="34" charset="0"/>
                <a:ea typeface="Times New Roman" panose="02020603050405020304" pitchFamily="18" charset="0"/>
              </a:rPr>
              <a:t>or ask a </a:t>
            </a:r>
            <a:r>
              <a:rPr lang="en-CA" sz="1200" dirty="0" smtClean="0">
                <a:solidFill>
                  <a:srgbClr val="000000"/>
                </a:solidFill>
                <a:effectLst/>
                <a:latin typeface="Calibri" panose="020F0502020204030204" pitchFamily="34" charset="0"/>
                <a:ea typeface="Times New Roman" panose="02020603050405020304" pitchFamily="18" charset="0"/>
              </a:rPr>
              <a:t>learner to </a:t>
            </a:r>
            <a:r>
              <a:rPr lang="en-CA" sz="1200" dirty="0">
                <a:solidFill>
                  <a:srgbClr val="000000"/>
                </a:solidFill>
                <a:effectLst/>
                <a:latin typeface="Calibri" panose="020F0502020204030204" pitchFamily="34" charset="0"/>
                <a:ea typeface="Times New Roman" panose="02020603050405020304" pitchFamily="18" charset="0"/>
              </a:rPr>
              <a:t>read it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Note: If some of the learners are struggling with reading, you can offer to read the story out loud or ask for someone to volunteer to read to the class (or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Explain vocabulary:</a:t>
            </a:r>
          </a:p>
          <a:p>
            <a:pPr>
              <a:lnSpc>
                <a:spcPct val="115000"/>
              </a:lnSpc>
              <a:spcAft>
                <a:spcPts val="800"/>
              </a:spcAft>
            </a:pPr>
            <a:r>
              <a:rPr lang="en-CA" sz="1200" b="0" dirty="0">
                <a:solidFill>
                  <a:srgbClr val="000000"/>
                </a:solidFill>
                <a:effectLst/>
                <a:latin typeface="Calibri" panose="020F0502020204030204" pitchFamily="34" charset="0"/>
                <a:ea typeface="Yu Gothic Light" panose="020B0300000000000000" pitchFamily="34" charset="-128"/>
              </a:rPr>
              <a:t>Personal Protective Equipment (PPE): </a:t>
            </a:r>
            <a:r>
              <a:rPr lang="en-CA" sz="1200" b="1" dirty="0">
                <a:solidFill>
                  <a:srgbClr val="000000"/>
                </a:solidFill>
                <a:effectLst/>
                <a:latin typeface="Calibri" panose="020F0502020204030204" pitchFamily="34" charset="0"/>
                <a:ea typeface="Yu Gothic Light" panose="020B0300000000000000" pitchFamily="34" charset="-128"/>
              </a:rPr>
              <a:t/>
            </a:r>
            <a:br>
              <a:rPr lang="en-CA" sz="1200" b="1" dirty="0">
                <a:solidFill>
                  <a:srgbClr val="000000"/>
                </a:solidFill>
                <a:effectLst/>
                <a:latin typeface="Calibri" panose="020F0502020204030204" pitchFamily="34" charset="0"/>
                <a:ea typeface="Yu Gothic Light" panose="020B0300000000000000" pitchFamily="34" charset="-128"/>
              </a:rPr>
            </a:br>
            <a:r>
              <a:rPr lang="en-CA" sz="1200" b="0" dirty="0">
                <a:solidFill>
                  <a:srgbClr val="000000"/>
                </a:solidFill>
                <a:effectLst/>
                <a:latin typeface="Calibri" panose="020F0502020204030204" pitchFamily="34" charset="0"/>
                <a:ea typeface="Yu Gothic Light" panose="020B0300000000000000" pitchFamily="34" charset="-128"/>
              </a:rPr>
              <a:t>Thin</a:t>
            </a:r>
            <a:r>
              <a:rPr lang="en-CA" sz="1200" dirty="0">
                <a:solidFill>
                  <a:srgbClr val="000000"/>
                </a:solidFill>
                <a:effectLst/>
                <a:latin typeface="Calibri" panose="020F0502020204030204" pitchFamily="34" charset="0"/>
                <a:ea typeface="Yu Gothic Light" panose="020B0300000000000000" pitchFamily="34" charset="-128"/>
              </a:rPr>
              <a:t>gs that you wear to protect yourself from workplace hazards. Some examples are protective gloves, respirators and safety boots.</a:t>
            </a:r>
          </a:p>
          <a:p>
            <a:pPr>
              <a:lnSpc>
                <a:spcPct val="115000"/>
              </a:lnSpc>
              <a:spcAft>
                <a:spcPts val="800"/>
              </a:spcAft>
            </a:pPr>
            <a:r>
              <a:rPr lang="en-CA" sz="1200" dirty="0">
                <a:solidFill>
                  <a:srgbClr val="000000"/>
                </a:solidFill>
                <a:effectLst/>
                <a:latin typeface="Calibri" panose="020F0502020204030204" pitchFamily="34" charset="0"/>
                <a:ea typeface="Yu Gothic Light" panose="020B0300000000000000" pitchFamily="34" charset="-128"/>
              </a:rPr>
              <a:t> </a:t>
            </a:r>
            <a:r>
              <a:rPr lang="en-CA" sz="1200" dirty="0" smtClean="0">
                <a:solidFill>
                  <a:srgbClr val="000000"/>
                </a:solidFill>
                <a:effectLst/>
                <a:latin typeface="Calibri" panose="020F0502020204030204" pitchFamily="34" charset="0"/>
                <a:ea typeface="Times New Roman" panose="02020603050405020304" pitchFamily="18" charset="0"/>
              </a:rPr>
              <a:t>Ask</a:t>
            </a:r>
            <a:r>
              <a:rPr lang="en-CA" sz="1200" dirty="0">
                <a:solidFill>
                  <a:srgbClr val="000000"/>
                </a:solidFill>
                <a:effectLst/>
                <a:latin typeface="Calibri" panose="020F0502020204030204" pitchFamily="34" charset="0"/>
                <a:ea typeface="Times New Roman" panose="02020603050405020304" pitchFamily="18" charset="0"/>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CA" sz="1200" dirty="0">
                <a:solidFill>
                  <a:srgbClr val="000000"/>
                </a:solidFill>
                <a:effectLst/>
                <a:latin typeface="Calibri" panose="020F0502020204030204" pitchFamily="34" charset="0"/>
                <a:ea typeface="Times New Roman" panose="02020603050405020304" pitchFamily="18" charset="0"/>
              </a:rPr>
              <a:t>Who is this story about?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CA" sz="1200" dirty="0">
                <a:solidFill>
                  <a:srgbClr val="000000"/>
                </a:solidFill>
                <a:effectLst/>
                <a:latin typeface="Calibri" panose="020F0502020204030204" pitchFamily="34" charset="0"/>
                <a:ea typeface="Times New Roman" panose="02020603050405020304" pitchFamily="18" charset="0"/>
              </a:rPr>
              <a:t>What type of work does Kim do?</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CA" sz="1200" dirty="0">
                <a:solidFill>
                  <a:srgbClr val="000000"/>
                </a:solidFill>
                <a:effectLst/>
                <a:latin typeface="Calibri" panose="020F0502020204030204" pitchFamily="34" charset="0"/>
                <a:ea typeface="Times New Roman" panose="02020603050405020304" pitchFamily="18" charset="0"/>
              </a:rPr>
              <a:t>How long has Kim been in this job?</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CA" sz="1200" dirty="0">
                <a:solidFill>
                  <a:srgbClr val="000000"/>
                </a:solidFill>
                <a:effectLst/>
                <a:latin typeface="Calibri" panose="020F0502020204030204" pitchFamily="34" charset="0"/>
                <a:ea typeface="Times New Roman" panose="02020603050405020304" pitchFamily="18" charset="0"/>
              </a:rPr>
              <a:t>What are some challenges Kim is facing?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Inform the learners that the </a:t>
            </a:r>
            <a:r>
              <a:rPr lang="en-CA" sz="1200" dirty="0" smtClean="0">
                <a:solidFill>
                  <a:srgbClr val="000000"/>
                </a:solidFill>
                <a:effectLst/>
                <a:latin typeface="Calibri" panose="020F0502020204030204" pitchFamily="34" charset="0"/>
                <a:ea typeface="Times New Roman" panose="02020603050405020304" pitchFamily="18" charset="0"/>
              </a:rPr>
              <a:t>next set </a:t>
            </a:r>
            <a:r>
              <a:rPr lang="en-CA" sz="1200" dirty="0">
                <a:solidFill>
                  <a:srgbClr val="000000"/>
                </a:solidFill>
                <a:effectLst/>
                <a:latin typeface="Calibri" panose="020F0502020204030204" pitchFamily="34" charset="0"/>
                <a:ea typeface="Times New Roman" panose="02020603050405020304" pitchFamily="18" charset="0"/>
              </a:rPr>
              <a:t>of activities will focus on Kim’s story.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25</a:t>
            </a:fld>
            <a:endParaRPr lang="en-US"/>
          </a:p>
        </p:txBody>
      </p:sp>
    </p:spTree>
    <p:extLst>
      <p:ext uri="{BB962C8B-B14F-4D97-AF65-F5344CB8AC3E}">
        <p14:creationId xmlns:p14="http://schemas.microsoft.com/office/powerpoint/2010/main" val="617615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Workbook, page </a:t>
            </a:r>
            <a:r>
              <a:rPr lang="en-US" dirty="0" smtClean="0"/>
              <a:t>28</a:t>
            </a:r>
            <a:endParaRPr lang="en-US" dirty="0"/>
          </a:p>
          <a:p>
            <a:endParaRPr lang="en-US" dirty="0"/>
          </a:p>
          <a:p>
            <a:r>
              <a:rPr lang="en-US" b="1" dirty="0"/>
              <a:t>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Ask a learner to read the instructions for the task. Then a</a:t>
            </a:r>
            <a:r>
              <a:rPr lang="en-CA" dirty="0"/>
              <a:t>sk the learners what they need to do, to check if they understood the instructions.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Let the learners know they will find answers in Kim’s story.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Allow them 3-5 minutes to complete the task.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the learners to share their answers in pairs or as a class.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26</a:t>
            </a:fld>
            <a:endParaRPr lang="en-US"/>
          </a:p>
        </p:txBody>
      </p:sp>
    </p:spTree>
    <p:extLst>
      <p:ext uri="{BB962C8B-B14F-4D97-AF65-F5344CB8AC3E}">
        <p14:creationId xmlns:p14="http://schemas.microsoft.com/office/powerpoint/2010/main" val="2529421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NOTE: This slide has animations. </a:t>
            </a:r>
          </a:p>
          <a:p>
            <a:endParaRPr lang="en-US" dirty="0"/>
          </a:p>
          <a:p>
            <a:r>
              <a:rPr lang="en-US" dirty="0"/>
              <a:t>Workbook, page </a:t>
            </a:r>
            <a:r>
              <a:rPr lang="en-US" dirty="0" smtClean="0"/>
              <a:t>29</a:t>
            </a:r>
            <a:endParaRPr lang="en-US" dirty="0"/>
          </a:p>
          <a:p>
            <a:endParaRPr lang="en-US" dirty="0"/>
          </a:p>
          <a:p>
            <a:r>
              <a:rPr lang="en-US" dirty="0"/>
              <a:t>Vocabulary: </a:t>
            </a:r>
          </a:p>
          <a:p>
            <a:r>
              <a:rPr lang="en-US" dirty="0"/>
              <a:t>Check to see if learners understand the word “reflect” and what they should be doing when asked to “reflect on” something.</a:t>
            </a:r>
          </a:p>
          <a:p>
            <a:endParaRPr lang="en-US" dirty="0"/>
          </a:p>
          <a:p>
            <a:r>
              <a:rPr lang="en-US" b="1" dirty="0"/>
              <a:t>Reflect</a:t>
            </a:r>
          </a:p>
          <a:p>
            <a:r>
              <a:rPr lang="en-US" b="0" dirty="0"/>
              <a:t>Click to show the first set of reflection questions.</a:t>
            </a:r>
          </a:p>
          <a:p>
            <a:r>
              <a:rPr lang="en-US" b="0" dirty="0"/>
              <a:t>Ask learners to answer the first set of questions. Point out that these questions are about the </a:t>
            </a:r>
            <a:r>
              <a:rPr lang="en-US" b="1" dirty="0"/>
              <a:t>past.</a:t>
            </a:r>
            <a:endParaRPr lang="en-US" dirty="0"/>
          </a:p>
          <a:p>
            <a:r>
              <a:rPr lang="en-US" dirty="0"/>
              <a:t>Allow the learners 5 minutes to reflect on the questions. Then ask them to work in pairs and discuss their answers.</a:t>
            </a:r>
          </a:p>
          <a:p>
            <a:r>
              <a:rPr lang="en-US" dirty="0"/>
              <a:t>They can use space in the workbook to write down their answers/ideas.</a:t>
            </a:r>
          </a:p>
          <a:p>
            <a:r>
              <a:rPr lang="en-US" dirty="0"/>
              <a:t>Ask if there is anyone who wants to share their answers with the class/group.</a:t>
            </a:r>
          </a:p>
          <a:p>
            <a:endParaRPr lang="en-US" dirty="0"/>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27</a:t>
            </a:fld>
            <a:endParaRPr lang="en-US"/>
          </a:p>
        </p:txBody>
      </p:sp>
    </p:spTree>
    <p:extLst>
      <p:ext uri="{BB962C8B-B14F-4D97-AF65-F5344CB8AC3E}">
        <p14:creationId xmlns:p14="http://schemas.microsoft.com/office/powerpoint/2010/main" val="2603099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Workbook, page </a:t>
            </a:r>
            <a:r>
              <a:rPr lang="en-US" dirty="0" smtClean="0"/>
              <a:t>29</a:t>
            </a:r>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Click to show the second set of reflection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Ask learners to answer the second set of questions. Point out that these questions are about the </a:t>
            </a:r>
            <a:r>
              <a:rPr lang="en-US" b="1" dirty="0"/>
              <a:t>future.</a:t>
            </a:r>
            <a:endParaRPr lang="en-US" dirty="0"/>
          </a:p>
          <a:p>
            <a:r>
              <a:rPr lang="en-US" dirty="0"/>
              <a:t>Allow the learners 5 minutes to reflect on the questions. Then ask them to work in pairs and discuss their answers.</a:t>
            </a:r>
          </a:p>
          <a:p>
            <a:r>
              <a:rPr lang="en-US" dirty="0"/>
              <a:t>They can use space in the workbook to write down their answers/ideas.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if there is anyone who wants to share their answers with the class/group.</a:t>
            </a:r>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28</a:t>
            </a:fld>
            <a:endParaRPr lang="en-US"/>
          </a:p>
        </p:txBody>
      </p:sp>
    </p:spTree>
    <p:extLst>
      <p:ext uri="{BB962C8B-B14F-4D97-AF65-F5344CB8AC3E}">
        <p14:creationId xmlns:p14="http://schemas.microsoft.com/office/powerpoint/2010/main" val="3766811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Workbook, page </a:t>
            </a:r>
            <a:r>
              <a:rPr lang="en-US" dirty="0" smtClean="0"/>
              <a:t>30</a:t>
            </a:r>
            <a:endParaRPr lang="en-US" dirty="0"/>
          </a:p>
          <a:p>
            <a:endParaRPr lang="en-US" dirty="0"/>
          </a:p>
          <a:p>
            <a:pPr>
              <a:lnSpc>
                <a:spcPct val="115000"/>
              </a:lnSpc>
              <a:spcAft>
                <a:spcPts val="800"/>
              </a:spcAft>
            </a:pPr>
            <a:r>
              <a:rPr lang="en-US" b="1" dirty="0"/>
              <a:t>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Ask </a:t>
            </a:r>
            <a:r>
              <a:rPr lang="en-US" dirty="0"/>
              <a:t>learners to </a:t>
            </a:r>
            <a:r>
              <a:rPr lang="en-CA" dirty="0"/>
              <a:t>read the instructions for the task. </a:t>
            </a:r>
            <a:r>
              <a:rPr lang="en-CA" b="0" dirty="0"/>
              <a:t>Then ask them what </a:t>
            </a:r>
            <a:r>
              <a:rPr lang="en-CA" dirty="0"/>
              <a:t>they need to do, to check if they understood the instructions. Allow them 5 minutes to complete the task. </a:t>
            </a:r>
          </a:p>
          <a:p>
            <a:r>
              <a:rPr lang="en-US" dirty="0"/>
              <a:t>Ask the learners to share their answers in pairs or as a class.</a:t>
            </a:r>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29</a:t>
            </a:fld>
            <a:endParaRPr lang="en-US"/>
          </a:p>
        </p:txBody>
      </p:sp>
    </p:spTree>
    <p:extLst>
      <p:ext uri="{BB962C8B-B14F-4D97-AF65-F5344CB8AC3E}">
        <p14:creationId xmlns:p14="http://schemas.microsoft.com/office/powerpoint/2010/main" val="1303561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This slide has animation. </a:t>
            </a:r>
          </a:p>
          <a:p>
            <a:endParaRPr lang="en-US"/>
          </a:p>
          <a:p>
            <a:r>
              <a:rPr lang="en-US"/>
              <a:t>Workbook, page 2</a:t>
            </a:r>
          </a:p>
          <a:p>
            <a:endParaRPr lang="en-US"/>
          </a:p>
          <a:p>
            <a:r>
              <a:rPr lang="en-US"/>
              <a:t>Determine prior knowledge by asking learners: “What is adaptability?”</a:t>
            </a:r>
          </a:p>
          <a:p>
            <a:r>
              <a:rPr lang="en-US"/>
              <a:t>Allow them 2-3 minutes to brainstorm and share ideas as a class. </a:t>
            </a:r>
            <a:endParaRPr lang="en-US">
              <a:highlight>
                <a:srgbClr val="FFFF00"/>
              </a:highlight>
            </a:endParaRPr>
          </a:p>
          <a:p>
            <a:endParaRPr lang="en-US"/>
          </a:p>
          <a:p>
            <a:r>
              <a:rPr lang="en-US"/>
              <a:t>Click to show the definition on the slide.</a:t>
            </a:r>
          </a:p>
          <a:p>
            <a:endParaRPr lang="en-US"/>
          </a:p>
          <a:p>
            <a:r>
              <a:rPr lang="en-US"/>
              <a:t>Let learners know they will be learning about strategies for adapting to a new workplace.</a:t>
            </a:r>
          </a:p>
          <a:p>
            <a:endParaRPr lang="en-US"/>
          </a:p>
          <a:p>
            <a:endParaRPr lang="en-US"/>
          </a:p>
        </p:txBody>
      </p:sp>
      <p:sp>
        <p:nvSpPr>
          <p:cNvPr id="4" name="Slide Number Placeholder 3"/>
          <p:cNvSpPr>
            <a:spLocks noGrp="1"/>
          </p:cNvSpPr>
          <p:nvPr>
            <p:ph type="sldNum" sz="quarter" idx="5"/>
          </p:nvPr>
        </p:nvSpPr>
        <p:spPr/>
        <p:txBody>
          <a:bodyPr/>
          <a:lstStyle/>
          <a:p>
            <a:fld id="{F7A1D258-4312-4579-B35D-5408F216C435}" type="slidenum">
              <a:rPr lang="en-US" smtClean="0"/>
              <a:t>3</a:t>
            </a:fld>
            <a:endParaRPr lang="en-US"/>
          </a:p>
        </p:txBody>
      </p:sp>
    </p:spTree>
    <p:extLst>
      <p:ext uri="{BB962C8B-B14F-4D97-AF65-F5344CB8AC3E}">
        <p14:creationId xmlns:p14="http://schemas.microsoft.com/office/powerpoint/2010/main" val="1097531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This slide has animations.</a:t>
            </a:r>
          </a:p>
          <a:p>
            <a:endParaRPr lang="en-US" dirty="0"/>
          </a:p>
          <a:p>
            <a:r>
              <a:rPr lang="en-US" dirty="0"/>
              <a:t>Workbook, page </a:t>
            </a:r>
            <a:r>
              <a:rPr lang="en-US" dirty="0" smtClean="0"/>
              <a:t>31</a:t>
            </a:r>
            <a:endParaRPr lang="en-US" dirty="0"/>
          </a:p>
          <a:p>
            <a:endParaRPr lang="en-US" dirty="0"/>
          </a:p>
          <a:p>
            <a:r>
              <a:rPr lang="en-US" b="1" dirty="0"/>
              <a:t>Reflect</a:t>
            </a:r>
          </a:p>
          <a:p>
            <a:endParaRPr lang="en-US" b="1" dirty="0"/>
          </a:p>
          <a:p>
            <a:r>
              <a:rPr lang="en-US" b="0" dirty="0"/>
              <a:t>Click to show the first set of questions of the reflection activity.</a:t>
            </a:r>
          </a:p>
          <a:p>
            <a:r>
              <a:rPr lang="en-US" b="0" dirty="0"/>
              <a:t>Ask the learners to reflect on the questions. Remind them that they should think of the same job or volunteer experience they reflected on in the previous reflection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Learners can use the space in the workbook to write down their answers/ideas.</a:t>
            </a:r>
          </a:p>
          <a:p>
            <a:r>
              <a:rPr lang="en-US" dirty="0"/>
              <a:t>When they have completed, ask them to discuss their answers in pairs.</a:t>
            </a:r>
          </a:p>
          <a:p>
            <a:endParaRPr lang="en-US" dirty="0"/>
          </a:p>
          <a:p>
            <a:r>
              <a:rPr lang="en-US" dirty="0"/>
              <a:t>Click to show the second </a:t>
            </a:r>
            <a:r>
              <a:rPr lang="en-US" dirty="0" smtClean="0"/>
              <a:t>set of </a:t>
            </a:r>
            <a:r>
              <a:rPr lang="en-US" dirty="0"/>
              <a:t>questions of the reflection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Ask the learners to reflect on the questions. Remind them that they should think of the same (future job) job in the previous reflection activity.</a:t>
            </a:r>
            <a:endParaRPr lang="en-US" dirty="0"/>
          </a:p>
          <a:p>
            <a:r>
              <a:rPr lang="en-US" dirty="0"/>
              <a:t>When they have completed, ask them to discuss their answers in pairs.</a:t>
            </a:r>
          </a:p>
          <a:p>
            <a:endParaRPr lang="en-US" dirty="0"/>
          </a:p>
          <a:p>
            <a:endParaRPr lang="en-US" b="1" dirty="0"/>
          </a:p>
          <a:p>
            <a:endParaRPr lang="en-US" b="1" dirty="0"/>
          </a:p>
          <a:p>
            <a:endParaRPr lang="en-US" b="1" dirty="0"/>
          </a:p>
          <a:p>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fld id="{F7A1D258-4312-4579-B35D-5408F216C435}" type="slidenum">
              <a:rPr lang="en-US" smtClean="0"/>
              <a:t>30</a:t>
            </a:fld>
            <a:endParaRPr lang="en-US"/>
          </a:p>
        </p:txBody>
      </p:sp>
    </p:spTree>
    <p:extLst>
      <p:ext uri="{BB962C8B-B14F-4D97-AF65-F5344CB8AC3E}">
        <p14:creationId xmlns:p14="http://schemas.microsoft.com/office/powerpoint/2010/main" val="37639868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This slide has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Workbook, page </a:t>
            </a:r>
            <a:r>
              <a:rPr lang="en-US" dirty="0" smtClean="0"/>
              <a:t>32</a:t>
            </a:r>
            <a:endParaRPr lang="en-US" dirty="0"/>
          </a:p>
          <a:p>
            <a:endParaRPr lang="en-US" dirty="0"/>
          </a:p>
          <a:p>
            <a:r>
              <a:rPr lang="en-US" dirty="0"/>
              <a:t>To elicit prior knowledge and understanding, ask the learners:</a:t>
            </a:r>
          </a:p>
          <a:p>
            <a:pPr marL="171450" indent="-171450">
              <a:buFont typeface="Arial" panose="020B0604020202020204" pitchFamily="34" charset="0"/>
              <a:buChar char="•"/>
            </a:pPr>
            <a:r>
              <a:rPr lang="en-US" dirty="0"/>
              <a:t>Why should people adapt when they start a new job?</a:t>
            </a:r>
          </a:p>
          <a:p>
            <a:pPr marL="0" indent="0">
              <a:buFont typeface="Arial" panose="020B0604020202020204" pitchFamily="34" charset="0"/>
              <a:buNone/>
            </a:pPr>
            <a:r>
              <a:rPr lang="en-US" dirty="0"/>
              <a:t>Discuss with the whole class or in a group.</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Click to show the paragraph.</a:t>
            </a:r>
          </a:p>
          <a:p>
            <a:pPr marL="0" indent="0">
              <a:buFont typeface="Arial" panose="020B0604020202020204" pitchFamily="34" charset="0"/>
              <a:buNone/>
            </a:pPr>
            <a:r>
              <a:rPr lang="en-US" dirty="0"/>
              <a:t>Ask a volunteer to read it out.</a:t>
            </a:r>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31</a:t>
            </a:fld>
            <a:endParaRPr lang="en-US"/>
          </a:p>
        </p:txBody>
      </p:sp>
    </p:spTree>
    <p:extLst>
      <p:ext uri="{BB962C8B-B14F-4D97-AF65-F5344CB8AC3E}">
        <p14:creationId xmlns:p14="http://schemas.microsoft.com/office/powerpoint/2010/main" val="2875930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16350"/>
          </a:xfrm>
        </p:spPr>
        <p:txBody>
          <a:bodyPr/>
          <a:lstStyle/>
          <a:p>
            <a:r>
              <a:rPr lang="en-CA" dirty="0"/>
              <a:t>Workbook, page </a:t>
            </a:r>
            <a:r>
              <a:rPr lang="en-CA" dirty="0" smtClean="0"/>
              <a:t>32 </a:t>
            </a:r>
            <a:r>
              <a:rPr lang="en-CA" dirty="0"/>
              <a:t>and </a:t>
            </a:r>
            <a:r>
              <a:rPr lang="en-CA" dirty="0" smtClean="0"/>
              <a:t>33</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NOTE</a:t>
            </a:r>
            <a:r>
              <a:rPr lang="en-US" dirty="0"/>
              <a:t>: If you have completed the same activity when working on Janet’s story, you can skip this reflection, or you can use it as a revision.</a:t>
            </a:r>
          </a:p>
          <a:p>
            <a:endParaRPr lang="en-CA" dirty="0"/>
          </a:p>
          <a:p>
            <a:pPr marL="0" indent="0">
              <a:buFontTx/>
              <a:buNone/>
            </a:pPr>
            <a:r>
              <a:rPr lang="en-CA" dirty="0"/>
              <a:t>Tell learners that they will be completing a task to help Kim identify why she needs to adapt.</a:t>
            </a:r>
          </a:p>
          <a:p>
            <a:pPr marL="0" indent="0">
              <a:buFontTx/>
              <a:buNone/>
            </a:pPr>
            <a:endParaRPr lang="en-CA" dirty="0"/>
          </a:p>
          <a:p>
            <a:pPr marL="0" indent="0">
              <a:buFontTx/>
              <a:buNone/>
            </a:pPr>
            <a:r>
              <a:rPr lang="en-CA" b="1" dirty="0"/>
              <a:t>Task</a:t>
            </a:r>
            <a:r>
              <a:rPr lang="en-CA" b="0" dirty="0"/>
              <a:t> (page </a:t>
            </a:r>
            <a:r>
              <a:rPr lang="en-CA" b="0" dirty="0" smtClean="0"/>
              <a:t>32)</a:t>
            </a:r>
            <a:endParaRPr lang="en-CA" b="0" dirty="0"/>
          </a:p>
          <a:p>
            <a:pPr marL="0" indent="0">
              <a:buFontTx/>
              <a:buNone/>
            </a:pPr>
            <a:r>
              <a:rPr lang="en-CA" dirty="0"/>
              <a:t>Have a learner read the instructions and the first sentence that has been done as an example. Or allow the learners 1 minute to read it to themselves. </a:t>
            </a:r>
          </a:p>
          <a:p>
            <a:pPr marL="0" indent="0">
              <a:buFontTx/>
              <a:buNone/>
            </a:pPr>
            <a:endParaRPr lang="en-CA" dirty="0"/>
          </a:p>
          <a:p>
            <a:pPr marL="0" indent="0">
              <a:buFontTx/>
              <a:buNone/>
            </a:pPr>
            <a:r>
              <a:rPr lang="en-CA" dirty="0"/>
              <a:t>Ask the learners to repeat what they need to do, to check if they understood the instructions. Allow them 5 minutes to complete the task. When the learners complete the task, ask them to share their ideas as a class or in pairs. </a:t>
            </a:r>
          </a:p>
          <a:p>
            <a:pPr marL="0" indent="0">
              <a:buFontTx/>
              <a:buNone/>
            </a:pPr>
            <a:endParaRPr lang="en-CA" dirty="0"/>
          </a:p>
          <a:p>
            <a:pPr marL="0" indent="0">
              <a:buFontTx/>
              <a:buNone/>
            </a:pPr>
            <a:r>
              <a:rPr lang="en-CA" b="1" dirty="0"/>
              <a:t>Reflect </a:t>
            </a:r>
            <a:r>
              <a:rPr lang="en-CA" b="0" dirty="0"/>
              <a:t>(page </a:t>
            </a:r>
            <a:r>
              <a:rPr lang="en-CA" b="0" dirty="0" smtClean="0"/>
              <a:t>33)</a:t>
            </a:r>
            <a:endParaRPr lang="en-CA" b="0" dirty="0"/>
          </a:p>
          <a:p>
            <a:pPr marL="0" indent="0">
              <a:buFontTx/>
              <a:buNone/>
            </a:pPr>
            <a:r>
              <a:rPr lang="en-CA" dirty="0" smtClean="0"/>
              <a:t>Allow </a:t>
            </a:r>
            <a:r>
              <a:rPr lang="en-CA" dirty="0"/>
              <a:t>the learners 5 minutes to reflect on the questions. They can use the space to write their answers/ideas.</a:t>
            </a:r>
          </a:p>
          <a:p>
            <a:pPr marL="0" indent="0">
              <a:buFontTx/>
              <a:buNone/>
            </a:pPr>
            <a:r>
              <a:rPr lang="en-CA" dirty="0"/>
              <a:t>When they complete, ask them to share their answers in pairs or as a class.</a:t>
            </a:r>
          </a:p>
          <a:p>
            <a:endParaRPr lang="en-CA" dirty="0"/>
          </a:p>
          <a:p>
            <a:pPr marL="0" indent="0">
              <a:buFontTx/>
              <a:buNone/>
            </a:pPr>
            <a:endParaRPr lang="en-CA" dirty="0"/>
          </a:p>
          <a:p>
            <a:pPr marL="0" indent="0">
              <a:buFontTx/>
              <a:buNone/>
            </a:pPr>
            <a:endParaRPr lang="en-CA" dirty="0"/>
          </a:p>
        </p:txBody>
      </p:sp>
      <p:sp>
        <p:nvSpPr>
          <p:cNvPr id="4" name="Slide Number Placeholder 3"/>
          <p:cNvSpPr>
            <a:spLocks noGrp="1"/>
          </p:cNvSpPr>
          <p:nvPr>
            <p:ph type="sldNum" sz="quarter" idx="5"/>
          </p:nvPr>
        </p:nvSpPr>
        <p:spPr/>
        <p:txBody>
          <a:bodyPr/>
          <a:lstStyle/>
          <a:p>
            <a:fld id="{F7A1D258-4312-4579-B35D-5408F216C435}" type="slidenum">
              <a:rPr lang="en-US" smtClean="0"/>
              <a:t>32</a:t>
            </a:fld>
            <a:endParaRPr lang="en-US"/>
          </a:p>
        </p:txBody>
      </p:sp>
    </p:spTree>
    <p:extLst>
      <p:ext uri="{BB962C8B-B14F-4D97-AF65-F5344CB8AC3E}">
        <p14:creationId xmlns:p14="http://schemas.microsoft.com/office/powerpoint/2010/main" val="12841147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NOTE: This slide has animations.</a:t>
            </a:r>
          </a:p>
          <a:p>
            <a:pPr marL="0" indent="0">
              <a:buFontTx/>
              <a:buNone/>
            </a:pPr>
            <a:endParaRPr lang="en-CA" dirty="0"/>
          </a:p>
          <a:p>
            <a:pPr marL="0" indent="0">
              <a:buFontTx/>
              <a:buNone/>
            </a:pPr>
            <a:r>
              <a:rPr lang="en-CA" dirty="0"/>
              <a:t>Workbook, page </a:t>
            </a:r>
            <a:r>
              <a:rPr lang="en-CA" dirty="0" smtClean="0"/>
              <a:t>34</a:t>
            </a:r>
            <a:endParaRPr lang="en-CA" dirty="0"/>
          </a:p>
          <a:p>
            <a:pPr marL="0" indent="0">
              <a:buFontTx/>
              <a:buNone/>
            </a:pPr>
            <a:endParaRPr lang="en-CA" dirty="0"/>
          </a:p>
          <a:p>
            <a:pPr marL="0" indent="0">
              <a:buFontTx/>
              <a:buNone/>
            </a:pPr>
            <a:r>
              <a:rPr lang="en-CA" dirty="0"/>
              <a:t>Check your learners’ understanding by asking:</a:t>
            </a:r>
          </a:p>
          <a:p>
            <a:pPr marL="171450" indent="-171450">
              <a:buFontTx/>
              <a:buChar char="-"/>
            </a:pPr>
            <a:r>
              <a:rPr lang="en-CA" dirty="0"/>
              <a:t>What is a strategy?</a:t>
            </a:r>
          </a:p>
          <a:p>
            <a:pPr marL="0" indent="0">
              <a:buFontTx/>
              <a:buNone/>
            </a:pPr>
            <a:r>
              <a:rPr lang="en-CA" dirty="0"/>
              <a:t>If you have done Adaptability Unit 1 or Collaboration Unit 1, you can use this opportunity to review what learners remember about strategies.</a:t>
            </a:r>
          </a:p>
          <a:p>
            <a:pPr marL="0" indent="0">
              <a:buFontTx/>
              <a:buNone/>
            </a:pPr>
            <a:endParaRPr lang="en-CA" dirty="0"/>
          </a:p>
          <a:p>
            <a:pPr marL="0" indent="0">
              <a:buFontTx/>
              <a:buNone/>
            </a:pPr>
            <a:r>
              <a:rPr lang="en-CA" dirty="0"/>
              <a:t>Click to show the vocabulary for “strategy.” </a:t>
            </a:r>
          </a:p>
          <a:p>
            <a:pPr marL="0" indent="0">
              <a:buFontTx/>
              <a:buNone/>
            </a:pPr>
            <a:endParaRPr lang="en-CA" b="1" dirty="0"/>
          </a:p>
          <a:p>
            <a:pPr marL="0" indent="0">
              <a:buFontTx/>
              <a:buNone/>
            </a:pPr>
            <a:r>
              <a:rPr lang="en-CA" b="1" dirty="0"/>
              <a:t>Reflect</a:t>
            </a:r>
          </a:p>
          <a:p>
            <a:pPr marL="0" indent="0">
              <a:buFontTx/>
              <a:buNone/>
            </a:pPr>
            <a:r>
              <a:rPr lang="en-CA" b="0" dirty="0"/>
              <a:t>Allow the learners 5 minutes to reflect on the questions.</a:t>
            </a:r>
          </a:p>
          <a:p>
            <a:pPr marL="0" indent="0">
              <a:buFontTx/>
              <a:buNone/>
            </a:pPr>
            <a:r>
              <a:rPr lang="en-CA" b="0" dirty="0"/>
              <a:t>Remind learners that they can find the answer to the first question in Kim’s story on page </a:t>
            </a:r>
            <a:r>
              <a:rPr lang="en-CA" b="0" dirty="0" smtClean="0"/>
              <a:t>27 </a:t>
            </a:r>
            <a:r>
              <a:rPr lang="en-CA" b="0" dirty="0"/>
              <a:t>in their workbooks.</a:t>
            </a:r>
          </a:p>
          <a:p>
            <a:pPr marL="0" indent="0">
              <a:buFontTx/>
              <a:buNone/>
            </a:pPr>
            <a:endParaRPr lang="en-CA" b="0" dirty="0" smtClean="0"/>
          </a:p>
          <a:p>
            <a:pPr marL="0" indent="0">
              <a:buFontTx/>
              <a:buNone/>
            </a:pPr>
            <a:r>
              <a:rPr lang="en-CA" b="0" dirty="0" smtClean="0"/>
              <a:t>Ask </a:t>
            </a:r>
            <a:r>
              <a:rPr lang="en-CA" b="0" dirty="0"/>
              <a:t>the learners to share their thoughts as a class or in pairs. </a:t>
            </a:r>
          </a:p>
          <a:p>
            <a:pPr marL="0" indent="0">
              <a:buFontTx/>
              <a:buNone/>
            </a:pPr>
            <a:r>
              <a:rPr lang="en-CA" b="0" dirty="0"/>
              <a:t>Learners can use </a:t>
            </a:r>
            <a:r>
              <a:rPr lang="en-CA" b="0" dirty="0" smtClean="0"/>
              <a:t>the space </a:t>
            </a:r>
            <a:r>
              <a:rPr lang="en-CA" b="0" dirty="0"/>
              <a:t>provided in the workbook to write down their ideas.</a:t>
            </a:r>
          </a:p>
          <a:p>
            <a:pPr marL="171450" indent="-171450">
              <a:buFontTx/>
              <a:buChar char="-"/>
            </a:pPr>
            <a:endParaRPr lang="en-CA" b="0" dirty="0"/>
          </a:p>
          <a:p>
            <a:pPr marL="0" indent="0">
              <a:buFontTx/>
              <a:buNone/>
            </a:pPr>
            <a:endParaRPr lang="en-CA" b="0" dirty="0"/>
          </a:p>
          <a:p>
            <a:pPr marL="0" indent="0">
              <a:buFontTx/>
              <a:buNone/>
            </a:pPr>
            <a:endParaRPr lang="en-CA" b="0" dirty="0"/>
          </a:p>
          <a:p>
            <a:pPr marL="0" indent="0">
              <a:buFontTx/>
              <a:buNone/>
            </a:pPr>
            <a:endParaRPr lang="en-CA" b="0" dirty="0"/>
          </a:p>
          <a:p>
            <a:pPr marL="0" indent="0">
              <a:buFontTx/>
              <a:buNone/>
            </a:pPr>
            <a:endParaRPr lang="en-CA" b="0" dirty="0"/>
          </a:p>
          <a:p>
            <a:pPr marL="0" indent="0">
              <a:buFontTx/>
              <a:buNone/>
            </a:pPr>
            <a:endParaRPr lang="en-CA" b="0" dirty="0"/>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33</a:t>
            </a:fld>
            <a:endParaRPr lang="en-US"/>
          </a:p>
        </p:txBody>
      </p:sp>
    </p:spTree>
    <p:extLst>
      <p:ext uri="{BB962C8B-B14F-4D97-AF65-F5344CB8AC3E}">
        <p14:creationId xmlns:p14="http://schemas.microsoft.com/office/powerpoint/2010/main" val="37200479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65650"/>
          </a:xfrm>
        </p:spPr>
        <p:txBody>
          <a:bodyPr/>
          <a:lstStyle/>
          <a:p>
            <a:pPr marL="0" indent="0">
              <a:buFontTx/>
              <a:buNone/>
            </a:pPr>
            <a:r>
              <a:rPr lang="en-CA" dirty="0"/>
              <a:t>NOTE: This slide has animations.</a:t>
            </a:r>
          </a:p>
          <a:p>
            <a:pPr marL="0" indent="0">
              <a:buFontTx/>
              <a:buNone/>
            </a:pPr>
            <a:r>
              <a:rPr lang="en-CA" dirty="0" smtClean="0"/>
              <a:t>Workbook</a:t>
            </a:r>
            <a:r>
              <a:rPr lang="en-CA" dirty="0"/>
              <a:t>, page </a:t>
            </a:r>
            <a:r>
              <a:rPr lang="en-CA" dirty="0" smtClean="0"/>
              <a:t>35</a:t>
            </a:r>
            <a:endParaRPr lang="en-CA" dirty="0"/>
          </a:p>
          <a:p>
            <a:pPr marL="0" indent="0">
              <a:buFontTx/>
              <a:buNone/>
            </a:pPr>
            <a:endParaRPr lang="en-CA" dirty="0"/>
          </a:p>
          <a:p>
            <a:pPr marL="0" indent="0">
              <a:buFontTx/>
              <a:buNone/>
            </a:pPr>
            <a:r>
              <a:rPr lang="en-CA" dirty="0"/>
              <a:t>Explain vocabulary</a:t>
            </a:r>
            <a:r>
              <a:rPr lang="en-CA" dirty="0" smtClean="0"/>
              <a:t>: Duty </a:t>
            </a:r>
            <a:r>
              <a:rPr lang="en-CA" dirty="0"/>
              <a:t>to accommodate: </a:t>
            </a:r>
            <a:r>
              <a:rPr lang="en-CA" sz="1200" dirty="0">
                <a:solidFill>
                  <a:srgbClr val="000000"/>
                </a:solidFill>
                <a:effectLst/>
                <a:latin typeface="Calibri" panose="020F0502020204030204" pitchFamily="34" charset="0"/>
                <a:ea typeface="Yu Gothic Light" panose="020B0300000000000000" pitchFamily="34" charset="-128"/>
              </a:rPr>
              <a:t>responsibility to change rules, policies and procedures so you can participate fully in the workplace </a:t>
            </a:r>
            <a:endParaRPr lang="en-CA" sz="1200" dirty="0"/>
          </a:p>
          <a:p>
            <a:pPr marL="0" indent="0">
              <a:buFontTx/>
              <a:buNone/>
            </a:pPr>
            <a:endParaRPr lang="en-CA" dirty="0"/>
          </a:p>
          <a:p>
            <a:pPr marL="0" indent="0">
              <a:buFontTx/>
              <a:buNone/>
            </a:pPr>
            <a:r>
              <a:rPr lang="en-CA" dirty="0"/>
              <a:t>Explain to the learners that there are times when the worker needs to make changes and adapt, and there are times when the employer needs to accommodate.</a:t>
            </a:r>
          </a:p>
          <a:p>
            <a:pPr marL="0" indent="0">
              <a:buFontTx/>
              <a:buNone/>
            </a:pPr>
            <a:endParaRPr lang="en-CA" dirty="0"/>
          </a:p>
          <a:p>
            <a:pPr marL="0" indent="0">
              <a:buFontTx/>
              <a:buNone/>
            </a:pPr>
            <a:r>
              <a:rPr lang="en-CA" dirty="0"/>
              <a:t>Click to show the questions. Ask:</a:t>
            </a:r>
          </a:p>
          <a:p>
            <a:pPr marL="0" indent="0">
              <a:buFontTx/>
              <a:buNone/>
            </a:pPr>
            <a:r>
              <a:rPr lang="en-CA" dirty="0"/>
              <a:t>When do you need to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Let the class share their ideas/understanding.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Click to show the 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someone to read it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Click to show the next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When should the employer accommodate?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Let the class share their ideas/understanding.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Click to show the 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someone to read it out.</a:t>
            </a:r>
          </a:p>
          <a:p>
            <a:pPr marL="0" indent="0">
              <a:buFontTx/>
              <a:buNone/>
            </a:pPr>
            <a:endParaRPr lang="en-CA" dirty="0"/>
          </a:p>
          <a:p>
            <a:pPr marL="0" indent="0">
              <a:buFontTx/>
              <a:buNone/>
            </a:pPr>
            <a:r>
              <a:rPr lang="en-CA" b="0" dirty="0"/>
              <a:t>NOTE: You can discuss more examples of when the worker needs to adapt, and when the employer needs to accommodate. </a:t>
            </a:r>
          </a:p>
          <a:p>
            <a:pPr marL="0" indent="0">
              <a:buFontTx/>
              <a:buNone/>
            </a:pPr>
            <a:endParaRPr lang="en-CA" b="0" dirty="0"/>
          </a:p>
          <a:p>
            <a:pPr marL="0" indent="0">
              <a:buFontTx/>
              <a:buNone/>
            </a:pPr>
            <a:endParaRPr lang="en-CA" b="0" dirty="0"/>
          </a:p>
          <a:p>
            <a:pPr marL="0" indent="0">
              <a:buFontTx/>
              <a:buNone/>
            </a:pPr>
            <a:endParaRPr lang="en-CA" b="0" dirty="0"/>
          </a:p>
          <a:p>
            <a:pPr marL="0" indent="0">
              <a:buFontTx/>
              <a:buNone/>
            </a:pPr>
            <a:endParaRPr lang="en-CA" b="0" dirty="0"/>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34</a:t>
            </a:fld>
            <a:endParaRPr lang="en-US"/>
          </a:p>
        </p:txBody>
      </p:sp>
    </p:spTree>
    <p:extLst>
      <p:ext uri="{BB962C8B-B14F-4D97-AF65-F5344CB8AC3E}">
        <p14:creationId xmlns:p14="http://schemas.microsoft.com/office/powerpoint/2010/main" val="16450052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Workbook, page </a:t>
            </a:r>
            <a:r>
              <a:rPr lang="en-CA" dirty="0" smtClean="0"/>
              <a:t>35</a:t>
            </a:r>
            <a:endParaRPr lang="en-CA" dirty="0"/>
          </a:p>
          <a:p>
            <a:pPr marL="0" indent="0">
              <a:buFontTx/>
              <a:buNone/>
            </a:pPr>
            <a:endParaRPr lang="en-CA" dirty="0"/>
          </a:p>
          <a:p>
            <a:pPr marL="0" indent="0">
              <a:buFontTx/>
              <a:buNone/>
            </a:pPr>
            <a:r>
              <a:rPr lang="en-CA" b="0" dirty="0"/>
              <a:t>Read mini scenario 1 and discuss with the class if “Kim should adapt” or “Employer should accommodate”.</a:t>
            </a:r>
          </a:p>
          <a:p>
            <a:pPr marL="0" indent="0">
              <a:buFontTx/>
              <a:buNone/>
            </a:pPr>
            <a:r>
              <a:rPr lang="en-CA" b="0" dirty="0"/>
              <a:t>Ask learners to do the other scenarios on their own.</a:t>
            </a:r>
          </a:p>
          <a:p>
            <a:pPr marL="0" indent="0">
              <a:buFontTx/>
              <a:buNone/>
            </a:pPr>
            <a:r>
              <a:rPr lang="en-CA" b="0" dirty="0"/>
              <a:t>Ask learners to check their answers in pairs. </a:t>
            </a:r>
          </a:p>
          <a:p>
            <a:pPr marL="0" indent="0">
              <a:buFontTx/>
              <a:buNone/>
            </a:pPr>
            <a:r>
              <a:rPr lang="en-CA" b="0" dirty="0"/>
              <a:t>Ask the learners to share their answers with the class.</a:t>
            </a:r>
          </a:p>
          <a:p>
            <a:pPr marL="0" indent="0">
              <a:buFontTx/>
              <a:buNone/>
            </a:pPr>
            <a:endParaRPr lang="en-CA" b="0" dirty="0"/>
          </a:p>
          <a:p>
            <a:pPr marL="0" indent="0">
              <a:buFontTx/>
              <a:buNone/>
            </a:pPr>
            <a:endParaRPr lang="en-CA" b="0" dirty="0"/>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35</a:t>
            </a:fld>
            <a:endParaRPr lang="en-US"/>
          </a:p>
        </p:txBody>
      </p:sp>
    </p:spTree>
    <p:extLst>
      <p:ext uri="{BB962C8B-B14F-4D97-AF65-F5344CB8AC3E}">
        <p14:creationId xmlns:p14="http://schemas.microsoft.com/office/powerpoint/2010/main" val="26838284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NOTE: This slide has animations.</a:t>
            </a:r>
          </a:p>
          <a:p>
            <a:pPr marL="0" indent="0">
              <a:buFontTx/>
              <a:buNone/>
            </a:pPr>
            <a:endParaRPr lang="en-CA" dirty="0"/>
          </a:p>
          <a:p>
            <a:pPr marL="0" indent="0">
              <a:buFontTx/>
              <a:buNone/>
            </a:pPr>
            <a:r>
              <a:rPr lang="en-CA" dirty="0"/>
              <a:t>Workbook, pages </a:t>
            </a:r>
            <a:r>
              <a:rPr lang="en-CA" dirty="0" smtClean="0"/>
              <a:t>36 </a:t>
            </a:r>
            <a:r>
              <a:rPr lang="en-CA" dirty="0"/>
              <a:t>- </a:t>
            </a:r>
            <a:r>
              <a:rPr lang="en-CA" dirty="0" smtClean="0"/>
              <a:t>48</a:t>
            </a: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Strategies to ask your employer to accommodate</a:t>
            </a:r>
            <a:r>
              <a:rPr lang="en-US" sz="12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 </a:t>
            </a:r>
            <a:r>
              <a:rPr lang="en-CA" sz="1200" dirty="0"/>
              <a:t>(page </a:t>
            </a:r>
            <a:r>
              <a:rPr lang="en-CA" sz="1200" dirty="0" smtClean="0"/>
              <a:t>36)</a:t>
            </a: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Strategies to follow policies and procedures</a:t>
            </a:r>
            <a:r>
              <a:rPr lang="en-US" sz="12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 </a:t>
            </a:r>
            <a:r>
              <a:rPr lang="en-CA" sz="1200" dirty="0"/>
              <a:t>(page </a:t>
            </a:r>
            <a:r>
              <a:rPr lang="en-CA" sz="1200" dirty="0" smtClean="0"/>
              <a:t>42)</a:t>
            </a: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Strategies to adapt to a new workplace culture</a:t>
            </a:r>
            <a:r>
              <a:rPr lang="en-US" sz="12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 </a:t>
            </a:r>
            <a:r>
              <a:rPr lang="en-CA" sz="1200" dirty="0"/>
              <a:t>(page </a:t>
            </a:r>
            <a:r>
              <a:rPr lang="en-CA" sz="1200" dirty="0" smtClean="0"/>
              <a:t>45)</a:t>
            </a:r>
            <a:endParaRPr lang="en-CA" sz="1200" dirty="0"/>
          </a:p>
          <a:p>
            <a:pPr marL="0" indent="0">
              <a:buFontTx/>
              <a:buNone/>
            </a:pPr>
            <a:endParaRPr lang="en-CA"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ea typeface="Yu Gothic Light" panose="020B0300000000000000" pitchFamily="34" charset="-128"/>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ea typeface="Yu Gothic Light" panose="020B0300000000000000" pitchFamily="34" charset="-128"/>
              </a:rPr>
              <a:t>- </a:t>
            </a:r>
            <a:r>
              <a:rPr lang="en-CA" sz="1200" dirty="0" smtClean="0">
                <a:solidFill>
                  <a:srgbClr val="000000"/>
                </a:solidFill>
                <a:effectLst/>
                <a:ea typeface="Yu Gothic Light" panose="020B0300000000000000" pitchFamily="34" charset="-128"/>
              </a:rPr>
              <a:t>Many strategies can </a:t>
            </a:r>
            <a:r>
              <a:rPr lang="en-CA" sz="1200" dirty="0">
                <a:solidFill>
                  <a:srgbClr val="000000"/>
                </a:solidFill>
                <a:effectLst/>
                <a:ea typeface="Yu Gothic Light" panose="020B0300000000000000" pitchFamily="34" charset="-128"/>
              </a:rPr>
              <a:t>help you adapt more easily. You can choose the ones that work for you. Experts recommend you use different types of strategies. Why not try and see what happens! </a:t>
            </a:r>
          </a:p>
          <a:p>
            <a:pPr marL="0" indent="0">
              <a:buFontTx/>
              <a:buNone/>
            </a:pPr>
            <a:endParaRPr lang="en-CA" b="0" dirty="0"/>
          </a:p>
          <a:p>
            <a:pPr marL="0" indent="0">
              <a:buFontTx/>
              <a:buNone/>
            </a:pPr>
            <a:r>
              <a:rPr lang="en-CA" b="0" dirty="0"/>
              <a:t>Say: </a:t>
            </a:r>
          </a:p>
          <a:p>
            <a:pPr marL="171450" indent="-171450">
              <a:buFontTx/>
              <a:buChar char="-"/>
            </a:pPr>
            <a:r>
              <a:rPr lang="en-CA" b="0" dirty="0"/>
              <a:t>These are the strategies we will explore and practice in this section:</a:t>
            </a:r>
          </a:p>
          <a:p>
            <a:pPr marL="171450" indent="-171450">
              <a:buFont typeface="Arial" panose="020B0604020202020204" pitchFamily="34" charset="0"/>
              <a:buChar char="•"/>
            </a:pPr>
            <a:r>
              <a:rPr lang="en-CA" b="0" dirty="0"/>
              <a:t>Click to show the first set: </a:t>
            </a:r>
            <a:r>
              <a:rPr lang="en-CA" sz="12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Strategies to ask your employer to accommodate</a:t>
            </a:r>
            <a:r>
              <a:rPr lang="en-US" sz="12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 </a:t>
            </a:r>
            <a:endParaRPr lang="en-CA" b="0" dirty="0"/>
          </a:p>
          <a:p>
            <a:pPr marL="171450" indent="-171450">
              <a:buFont typeface="Arial" panose="020B0604020202020204" pitchFamily="34" charset="0"/>
              <a:buChar char="•"/>
            </a:pPr>
            <a:r>
              <a:rPr lang="en-CA" b="0" dirty="0"/>
              <a:t>Click to show the second set: </a:t>
            </a:r>
            <a:r>
              <a:rPr lang="en-CA" sz="12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Strategies to follow policies and procedures</a:t>
            </a:r>
            <a:r>
              <a:rPr lang="en-US" sz="12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 </a:t>
            </a:r>
            <a:endParaRPr lang="en-CA" b="0" dirty="0"/>
          </a:p>
          <a:p>
            <a:pPr marL="171450" indent="-171450">
              <a:buFont typeface="Arial" panose="020B0604020202020204" pitchFamily="34" charset="0"/>
              <a:buChar char="•"/>
            </a:pPr>
            <a:r>
              <a:rPr lang="en-CA" b="0" dirty="0"/>
              <a:t>Click to show the third set: </a:t>
            </a:r>
            <a:r>
              <a:rPr lang="en-CA" sz="12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Strategies to adapt to a new workplace culture</a:t>
            </a:r>
            <a:r>
              <a:rPr lang="en-US" sz="12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 </a:t>
            </a:r>
            <a:endParaRPr lang="en-US" sz="1200" b="0" i="0" dirty="0">
              <a:effectLst/>
            </a:endParaRPr>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36</a:t>
            </a:fld>
            <a:endParaRPr lang="en-US"/>
          </a:p>
        </p:txBody>
      </p:sp>
    </p:spTree>
    <p:extLst>
      <p:ext uri="{BB962C8B-B14F-4D97-AF65-F5344CB8AC3E}">
        <p14:creationId xmlns:p14="http://schemas.microsoft.com/office/powerpoint/2010/main" val="11716669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375150"/>
          </a:xfrm>
        </p:spPr>
        <p:txBody>
          <a:bodyPr/>
          <a:lstStyle/>
          <a:p>
            <a:pPr marL="0" indent="0">
              <a:buFontTx/>
              <a:buNone/>
            </a:pPr>
            <a:r>
              <a:rPr lang="en-CA" dirty="0"/>
              <a:t>NOTE: This slide has animations.</a:t>
            </a:r>
          </a:p>
          <a:p>
            <a:pPr marL="0" indent="0">
              <a:buFontTx/>
              <a:buNone/>
            </a:pPr>
            <a:r>
              <a:rPr lang="en-CA" dirty="0" smtClean="0"/>
              <a:t>Workbook</a:t>
            </a:r>
            <a:r>
              <a:rPr lang="en-CA" dirty="0"/>
              <a:t>, page </a:t>
            </a:r>
            <a:r>
              <a:rPr lang="en-CA" dirty="0" smtClean="0"/>
              <a:t>36 </a:t>
            </a:r>
            <a:r>
              <a:rPr lang="en-CA" dirty="0"/>
              <a:t>- </a:t>
            </a:r>
            <a:r>
              <a:rPr lang="en-CA" dirty="0" smtClean="0"/>
              <a:t>41</a:t>
            </a:r>
            <a:endParaRPr lang="en-CA" dirty="0"/>
          </a:p>
          <a:p>
            <a:pPr marL="0" indent="0">
              <a:buFontTx/>
              <a:buNone/>
            </a:pPr>
            <a:endParaRPr lang="en-CA" b="0" dirty="0"/>
          </a:p>
          <a:p>
            <a:pPr marL="0" indent="0">
              <a:buFontTx/>
              <a:buNone/>
            </a:pPr>
            <a:r>
              <a:rPr lang="en-CA" b="0" dirty="0"/>
              <a:t>Click to show the strategies. Ask different learners to read the strategies from the workbook one-by-one.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Alternatively, give the learners 3-5 minutes to read the strategies to themselves. </a:t>
            </a:r>
          </a:p>
          <a:p>
            <a:pPr marL="0" indent="0">
              <a:buFontTx/>
              <a:buNone/>
            </a:pPr>
            <a:endParaRPr lang="en-CA" b="0" dirty="0"/>
          </a:p>
          <a:p>
            <a:pPr marL="0" indent="0">
              <a:buFontTx/>
              <a:buNone/>
            </a:pPr>
            <a:r>
              <a:rPr lang="en-CA" b="0" dirty="0"/>
              <a:t>Ask</a:t>
            </a:r>
          </a:p>
          <a:p>
            <a:pPr marL="171450" indent="-171450">
              <a:buFontTx/>
              <a:buChar char="-"/>
            </a:pPr>
            <a:r>
              <a:rPr lang="en-CA" b="0" dirty="0"/>
              <a:t>Which strategy did you already know and use?</a:t>
            </a:r>
          </a:p>
          <a:p>
            <a:pPr marL="171450" indent="-171450">
              <a:buFontTx/>
              <a:buChar char="-"/>
            </a:pPr>
            <a:r>
              <a:rPr lang="en-CA" b="0" dirty="0"/>
              <a:t>Which strategy did you not know about?</a:t>
            </a:r>
          </a:p>
          <a:p>
            <a:pPr marL="171450" indent="-171450">
              <a:buFontTx/>
              <a:buChar char="-"/>
            </a:pPr>
            <a:r>
              <a:rPr lang="en-CA" b="0" dirty="0"/>
              <a:t>Which one will you start using?</a:t>
            </a:r>
          </a:p>
          <a:p>
            <a:pPr marL="171450" indent="-171450">
              <a:buFontTx/>
              <a:buChar char="-"/>
            </a:pPr>
            <a:endParaRPr lang="en-CA" b="0" dirty="0"/>
          </a:p>
          <a:p>
            <a:pPr marL="0" indent="0">
              <a:buFontTx/>
              <a:buNone/>
            </a:pPr>
            <a:r>
              <a:rPr lang="en-CA" b="1" dirty="0"/>
              <a:t>Task 1 </a:t>
            </a:r>
            <a:r>
              <a:rPr lang="en-CA" b="0" dirty="0"/>
              <a:t>(page </a:t>
            </a:r>
            <a:r>
              <a:rPr lang="en-CA" b="0" dirty="0" smtClean="0"/>
              <a:t>38)</a:t>
            </a:r>
            <a:endParaRPr lang="en-CA" b="0" dirty="0"/>
          </a:p>
          <a:p>
            <a:pPr marL="0" indent="0">
              <a:buFontTx/>
              <a:buNone/>
            </a:pPr>
            <a:r>
              <a:rPr lang="en-CA" b="0" dirty="0"/>
              <a:t>Ask a learner to read the instructions for the task. </a:t>
            </a:r>
          </a:p>
          <a:p>
            <a:pPr marL="0" indent="0">
              <a:buFontTx/>
              <a:buNone/>
            </a:pPr>
            <a:r>
              <a:rPr lang="en-CA" b="0" dirty="0"/>
              <a:t>Confirm everyone understood the instructions by asking them to repeat what they need to do. Allow them 3-5 minutes to do the task.</a:t>
            </a:r>
          </a:p>
          <a:p>
            <a:pPr marL="0" indent="0">
              <a:buFontTx/>
              <a:buNone/>
            </a:pPr>
            <a:r>
              <a:rPr lang="en-CA" b="0" dirty="0"/>
              <a:t>When they have completed, ask them to share their answers as a class or in pairs.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dirty="0"/>
          </a:p>
          <a:p>
            <a:pPr marL="0" indent="0">
              <a:buFontTx/>
              <a:buNone/>
            </a:pPr>
            <a:r>
              <a:rPr lang="en-CA" b="1" dirty="0"/>
              <a:t>Task 2 </a:t>
            </a:r>
            <a:r>
              <a:rPr lang="en-CA" dirty="0"/>
              <a:t>(page </a:t>
            </a:r>
            <a:r>
              <a:rPr lang="en-CA" dirty="0" smtClean="0"/>
              <a:t>39)</a:t>
            </a:r>
            <a:endParaRPr lang="en-CA" dirty="0"/>
          </a:p>
          <a:p>
            <a:pPr marL="0" indent="0">
              <a:buFontTx/>
              <a:buNone/>
            </a:pPr>
            <a:r>
              <a:rPr lang="en-CA" b="0" dirty="0"/>
              <a:t>Ask a learner to read the instructions for the task. </a:t>
            </a:r>
          </a:p>
          <a:p>
            <a:pPr marL="0" indent="0">
              <a:buFontTx/>
              <a:buNone/>
            </a:pPr>
            <a:r>
              <a:rPr lang="en-CA" b="0" dirty="0"/>
              <a:t>Confirm everyone understood the instructions by asking them to repeat what they need to do. Allow them 3-5 minutes to do the task.</a:t>
            </a:r>
          </a:p>
          <a:p>
            <a:pPr marL="0" indent="0">
              <a:buFontTx/>
              <a:buNone/>
            </a:pPr>
            <a:r>
              <a:rPr lang="en-CA" b="0" dirty="0"/>
              <a:t>Go around the classroom to observe the work and offer help when/if needed.</a:t>
            </a:r>
          </a:p>
          <a:p>
            <a:pPr marL="0" indent="0">
              <a:buFontTx/>
              <a:buNone/>
            </a:pPr>
            <a:endParaRPr lang="en-CA" b="0" dirty="0"/>
          </a:p>
          <a:p>
            <a:pPr marL="0" indent="0">
              <a:buFontTx/>
              <a:buNone/>
            </a:pPr>
            <a:r>
              <a:rPr lang="en-CA" b="1" dirty="0"/>
              <a:t>Reflection </a:t>
            </a:r>
            <a:r>
              <a:rPr lang="en-CA" b="0" dirty="0"/>
              <a:t>(page </a:t>
            </a:r>
            <a:r>
              <a:rPr lang="en-CA" b="0" dirty="0" smtClean="0"/>
              <a:t>41)</a:t>
            </a:r>
            <a:endParaRPr lang="en-CA" b="0" dirty="0"/>
          </a:p>
          <a:p>
            <a:pPr marL="0" indent="0">
              <a:buFontTx/>
              <a:buNone/>
            </a:pPr>
            <a:r>
              <a:rPr lang="en-CA" b="0" dirty="0"/>
              <a:t>Point out to learners that the first set of questions refer to their past experience and the second to their future.</a:t>
            </a:r>
          </a:p>
          <a:p>
            <a:r>
              <a:rPr lang="en-CA" b="0" dirty="0"/>
              <a:t>Invite a few volunteers to share their answers to the first set of questions with the class, then ask everyone to write their own answers in the workbook.</a:t>
            </a:r>
            <a:r>
              <a:rPr lang="en-CA" dirty="0"/>
              <a:t> If participants aren't comfortable to share their own experiences, they can share about someone they know. </a:t>
            </a:r>
            <a:endParaRPr lang="en-CA"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Invite another few volunteers to share their answers to the second set of questions with the class, then ask everyone to write their own answers in the workbook.</a:t>
            </a:r>
          </a:p>
          <a:p>
            <a:pPr marL="0" indent="0">
              <a:buFontTx/>
              <a:buNone/>
            </a:pPr>
            <a:endParaRPr lang="en-CA" b="0" dirty="0"/>
          </a:p>
          <a:p>
            <a:pPr marL="0" indent="0">
              <a:buFontTx/>
              <a:buNone/>
            </a:pPr>
            <a:endParaRPr lang="en-CA" b="0" dirty="0"/>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37</a:t>
            </a:fld>
            <a:endParaRPr lang="en-US"/>
          </a:p>
        </p:txBody>
      </p:sp>
    </p:spTree>
    <p:extLst>
      <p:ext uri="{BB962C8B-B14F-4D97-AF65-F5344CB8AC3E}">
        <p14:creationId xmlns:p14="http://schemas.microsoft.com/office/powerpoint/2010/main" val="1020354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NOTE: This slide has animations.</a:t>
            </a:r>
          </a:p>
          <a:p>
            <a:pPr marL="0" indent="0">
              <a:buFontTx/>
              <a:buNone/>
            </a:pPr>
            <a:r>
              <a:rPr lang="en-CA" dirty="0" smtClean="0"/>
              <a:t>Workbook</a:t>
            </a:r>
            <a:r>
              <a:rPr lang="en-CA" dirty="0"/>
              <a:t>, page </a:t>
            </a:r>
            <a:r>
              <a:rPr lang="en-CA" dirty="0" smtClean="0"/>
              <a:t>42 </a:t>
            </a:r>
            <a:r>
              <a:rPr lang="en-CA" dirty="0"/>
              <a:t>- </a:t>
            </a:r>
            <a:r>
              <a:rPr lang="en-CA" dirty="0" smtClean="0"/>
              <a:t>44</a:t>
            </a:r>
            <a:endParaRPr lang="en-CA" dirty="0"/>
          </a:p>
          <a:p>
            <a:pPr marL="0" indent="0">
              <a:buFontTx/>
              <a:buNone/>
            </a:pPr>
            <a:endParaRPr lang="en-CA" b="0" dirty="0"/>
          </a:p>
          <a:p>
            <a:pPr marL="0" indent="0">
              <a:buFontTx/>
              <a:buNone/>
            </a:pPr>
            <a:r>
              <a:rPr lang="en-CA" b="0" dirty="0"/>
              <a:t>Click to show the strategies on the slide one-by-one. Ask different learners to read the strategies from the workbook.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Alternatively, give the learners 3-5 minutes to read the strategies to themselves. </a:t>
            </a:r>
          </a:p>
          <a:p>
            <a:pPr marL="0" indent="0">
              <a:buFontTx/>
              <a:buNone/>
            </a:pPr>
            <a:endParaRPr lang="en-CA" b="0" dirty="0"/>
          </a:p>
          <a:p>
            <a:pPr marL="0" indent="0">
              <a:buFontTx/>
              <a:buNone/>
            </a:pPr>
            <a:r>
              <a:rPr lang="en-CA" b="0" dirty="0"/>
              <a:t>Ask</a:t>
            </a:r>
          </a:p>
          <a:p>
            <a:pPr marL="171450" indent="-171450">
              <a:buFontTx/>
              <a:buChar char="-"/>
            </a:pPr>
            <a:r>
              <a:rPr lang="en-CA" b="0" dirty="0"/>
              <a:t>Which strategy did you already know and use?</a:t>
            </a:r>
          </a:p>
          <a:p>
            <a:pPr marL="171450" indent="-171450">
              <a:buFontTx/>
              <a:buChar char="-"/>
            </a:pPr>
            <a:r>
              <a:rPr lang="en-CA" b="0" dirty="0"/>
              <a:t>Which strategy did you not know about?</a:t>
            </a:r>
          </a:p>
          <a:p>
            <a:pPr marL="171450" indent="-171450">
              <a:buFontTx/>
              <a:buChar char="-"/>
            </a:pPr>
            <a:r>
              <a:rPr lang="en-CA" b="0" dirty="0"/>
              <a:t>Which one will you start using?</a:t>
            </a:r>
          </a:p>
          <a:p>
            <a:pPr marL="171450" indent="-171450">
              <a:buFontTx/>
              <a:buChar char="-"/>
            </a:pPr>
            <a:endParaRPr lang="en-CA" b="0" dirty="0"/>
          </a:p>
          <a:p>
            <a:pPr marL="0" indent="0">
              <a:buFontTx/>
              <a:buNone/>
            </a:pPr>
            <a:r>
              <a:rPr lang="en-CA" b="1" dirty="0"/>
              <a:t>Task  </a:t>
            </a:r>
            <a:r>
              <a:rPr lang="en-CA" b="0" dirty="0"/>
              <a:t>(page </a:t>
            </a:r>
            <a:r>
              <a:rPr lang="en-CA" b="0" dirty="0" smtClean="0"/>
              <a:t>43)</a:t>
            </a:r>
            <a:endParaRPr lang="en-CA" b="0" dirty="0"/>
          </a:p>
          <a:p>
            <a:pPr marL="0" indent="0">
              <a:buFontTx/>
              <a:buNone/>
            </a:pPr>
            <a:r>
              <a:rPr lang="en-CA" b="0" dirty="0"/>
              <a:t>Ask a learner to read the instructions for the task. </a:t>
            </a:r>
          </a:p>
          <a:p>
            <a:pPr marL="0" indent="0">
              <a:buFontTx/>
              <a:buNone/>
            </a:pPr>
            <a:r>
              <a:rPr lang="en-CA" b="0" dirty="0"/>
              <a:t>Confirm everyone understood the instructions by asking them to repeat what they need to do. Allow them 3-5 minutes to do the task. Learners can work alone or in pairs.</a:t>
            </a:r>
          </a:p>
          <a:p>
            <a:pPr marL="0" indent="0">
              <a:buFontTx/>
              <a:buNone/>
            </a:pPr>
            <a:r>
              <a:rPr lang="en-CA" b="0" dirty="0"/>
              <a:t>Go around the classroom to observe the work and offer help when/if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dirty="0"/>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38</a:t>
            </a:fld>
            <a:endParaRPr lang="en-US"/>
          </a:p>
        </p:txBody>
      </p:sp>
    </p:spTree>
    <p:extLst>
      <p:ext uri="{BB962C8B-B14F-4D97-AF65-F5344CB8AC3E}">
        <p14:creationId xmlns:p14="http://schemas.microsoft.com/office/powerpoint/2010/main" val="14297051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65600"/>
          </a:xfrm>
        </p:spPr>
        <p:txBody>
          <a:bodyPr/>
          <a:lstStyle/>
          <a:p>
            <a:pPr marL="0" indent="0">
              <a:buFontTx/>
              <a:buNone/>
            </a:pPr>
            <a:r>
              <a:rPr lang="en-CA" dirty="0"/>
              <a:t>NOTE: This slide has animations.</a:t>
            </a:r>
          </a:p>
          <a:p>
            <a:pPr marL="0" indent="0">
              <a:buFontTx/>
              <a:buNone/>
            </a:pPr>
            <a:r>
              <a:rPr lang="en-CA" dirty="0" smtClean="0"/>
              <a:t>Workbook</a:t>
            </a:r>
            <a:r>
              <a:rPr lang="en-CA" dirty="0"/>
              <a:t>, pages </a:t>
            </a:r>
            <a:r>
              <a:rPr lang="en-CA" dirty="0" smtClean="0"/>
              <a:t>45 </a:t>
            </a:r>
            <a:r>
              <a:rPr lang="en-CA" dirty="0"/>
              <a:t>- 49</a:t>
            </a:r>
          </a:p>
          <a:p>
            <a:pPr marL="0" indent="0">
              <a:buFontTx/>
              <a:buNone/>
            </a:pPr>
            <a:endParaRPr lang="en-CA" b="0" dirty="0"/>
          </a:p>
          <a:p>
            <a:pPr marL="0" indent="0">
              <a:buFontTx/>
              <a:buNone/>
            </a:pPr>
            <a:r>
              <a:rPr lang="en-CA" b="0" dirty="0"/>
              <a:t>Click to show the strategies on the slide one-by-one. Ask different learners to read the strategies from the workbook. </a:t>
            </a:r>
            <a:r>
              <a:rPr lang="en-CA" b="0" dirty="0" smtClean="0"/>
              <a:t>Alternatively</a:t>
            </a:r>
            <a:r>
              <a:rPr lang="en-CA" b="0" dirty="0"/>
              <a:t>, give the learners 3-5 minutes to read the strategies to themselves. </a:t>
            </a:r>
          </a:p>
          <a:p>
            <a:pPr marL="0" indent="0">
              <a:buFontTx/>
              <a:buNone/>
            </a:pPr>
            <a:endParaRPr lang="en-CA" b="0" dirty="0"/>
          </a:p>
          <a:p>
            <a:pPr marL="0" indent="0">
              <a:buFontTx/>
              <a:buNone/>
            </a:pPr>
            <a:r>
              <a:rPr lang="en-CA" b="0" dirty="0"/>
              <a:t>Ask</a:t>
            </a:r>
          </a:p>
          <a:p>
            <a:pPr marL="171450" indent="-171450">
              <a:buFontTx/>
              <a:buChar char="-"/>
            </a:pPr>
            <a:r>
              <a:rPr lang="en-CA" b="0" dirty="0"/>
              <a:t>Which strategy did you already know and use?</a:t>
            </a:r>
          </a:p>
          <a:p>
            <a:pPr marL="171450" indent="-171450">
              <a:buFontTx/>
              <a:buChar char="-"/>
            </a:pPr>
            <a:r>
              <a:rPr lang="en-CA" b="0" dirty="0"/>
              <a:t>Which strategy did you not know about?</a:t>
            </a:r>
          </a:p>
          <a:p>
            <a:pPr marL="171450" indent="-171450">
              <a:buFontTx/>
              <a:buChar char="-"/>
            </a:pPr>
            <a:r>
              <a:rPr lang="en-CA" b="0" dirty="0"/>
              <a:t>Which one will you start using?</a:t>
            </a:r>
          </a:p>
          <a:p>
            <a:pPr marL="171450" indent="-171450">
              <a:buFontTx/>
              <a:buChar char="-"/>
            </a:pPr>
            <a:endParaRPr lang="en-CA" b="0" dirty="0"/>
          </a:p>
          <a:p>
            <a:pPr marL="0" indent="0">
              <a:buFontTx/>
              <a:buNone/>
            </a:pPr>
            <a:r>
              <a:rPr lang="en-CA" b="1" dirty="0"/>
              <a:t>Task  </a:t>
            </a:r>
            <a:r>
              <a:rPr lang="en-CA" b="0" dirty="0"/>
              <a:t>(page </a:t>
            </a:r>
            <a:r>
              <a:rPr lang="en-CA" b="0" dirty="0" smtClean="0"/>
              <a:t>47) </a:t>
            </a:r>
            <a:endParaRPr lang="en-CA" b="0" dirty="0"/>
          </a:p>
          <a:p>
            <a:pPr marL="0" indent="0">
              <a:buFontTx/>
              <a:buNone/>
            </a:pPr>
            <a:r>
              <a:rPr lang="en-CA" b="0" dirty="0"/>
              <a:t>Read the instructions and do the first mini scenario together with the class.</a:t>
            </a:r>
          </a:p>
          <a:p>
            <a:pPr marL="0" indent="0">
              <a:buFontTx/>
              <a:buNone/>
            </a:pPr>
            <a:r>
              <a:rPr lang="en-CA" b="0" dirty="0"/>
              <a:t>Confirm everyone understood the instructions by asking them to repeat what they need to do. Allow them 3-5 minutes to do the task. Learners can work alone or in pairs.</a:t>
            </a:r>
          </a:p>
          <a:p>
            <a:pPr marL="0" indent="0">
              <a:buFontTx/>
              <a:buNone/>
            </a:pPr>
            <a:r>
              <a:rPr lang="en-CA" b="0" dirty="0"/>
              <a:t>Ask a few learners to share their answers with the class or in small groups.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Reflect</a:t>
            </a:r>
            <a:r>
              <a:rPr lang="en-CA" b="0" dirty="0"/>
              <a:t> (page </a:t>
            </a:r>
            <a:r>
              <a:rPr lang="en-CA" b="0" dirty="0" smtClean="0"/>
              <a:t>48)</a:t>
            </a:r>
            <a:endParaRPr lang="en-CA"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Ask learners to think about reflection questions and write down the answers into their workbooks.</a:t>
            </a:r>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39</a:t>
            </a:fld>
            <a:endParaRPr lang="en-US"/>
          </a:p>
        </p:txBody>
      </p:sp>
    </p:spTree>
    <p:extLst>
      <p:ext uri="{BB962C8B-B14F-4D97-AF65-F5344CB8AC3E}">
        <p14:creationId xmlns:p14="http://schemas.microsoft.com/office/powerpoint/2010/main" val="1179339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rPr>
              <a:t>NOTE: This slide has animations.</a:t>
            </a:r>
          </a:p>
          <a:p>
            <a:endParaRPr lang="en-US" sz="1200">
              <a:latin typeface="+mn-lt"/>
            </a:endParaRPr>
          </a:p>
          <a:p>
            <a:r>
              <a:rPr lang="en-US" sz="1200">
                <a:latin typeface="+mn-lt"/>
              </a:rPr>
              <a:t>Workbook, page 2</a:t>
            </a:r>
          </a:p>
          <a:p>
            <a:endParaRPr lang="en-US" sz="1200">
              <a:latin typeface="+mn-lt"/>
            </a:endParaRPr>
          </a:p>
          <a:p>
            <a:r>
              <a:rPr lang="en-US" sz="1200">
                <a:latin typeface="+mn-lt"/>
              </a:rPr>
              <a:t>Explain vocabulary</a:t>
            </a:r>
          </a:p>
          <a:p>
            <a:r>
              <a:rPr lang="en-US" sz="1200">
                <a:latin typeface="+mn-lt"/>
              </a:rPr>
              <a:t>Probationary period: </a:t>
            </a:r>
            <a:r>
              <a:rPr lang="en-CA" sz="1200">
                <a:solidFill>
                  <a:srgbClr val="000000"/>
                </a:solidFill>
                <a:effectLst/>
                <a:latin typeface="+mn-lt"/>
                <a:ea typeface="Yu Gothic Light" panose="020B0300000000000000" pitchFamily="34" charset="-128"/>
              </a:rPr>
              <a:t>the first three to six months of employment. This is when you learn the job. It gives you and the employer time to decide if the job is a good fit. </a:t>
            </a:r>
            <a:endParaRPr lang="en-US" sz="1200">
              <a:latin typeface="+mn-lt"/>
            </a:endParaRPr>
          </a:p>
          <a:p>
            <a:endParaRPr lang="en-US" sz="1200">
              <a:latin typeface="+mn-lt"/>
            </a:endParaRPr>
          </a:p>
          <a:p>
            <a:r>
              <a:rPr lang="en-US" sz="1200">
                <a:latin typeface="+mn-lt"/>
              </a:rPr>
              <a:t>Ask learners to brainstorm ideas on when/how they show they can adapt when they start a new job. Allow 2-3 minutes for brainstorming.</a:t>
            </a:r>
          </a:p>
          <a:p>
            <a:endParaRPr lang="en-US" sz="1200">
              <a:latin typeface="+mn-lt"/>
            </a:endParaRPr>
          </a:p>
          <a:p>
            <a:r>
              <a:rPr lang="en-US" sz="1200">
                <a:latin typeface="+mn-lt"/>
              </a:rPr>
              <a:t>Click to show the answers on the slide one by one.</a:t>
            </a:r>
          </a:p>
          <a:p>
            <a:endParaRPr lang="en-US" sz="1200">
              <a:latin typeface="+mn-lt"/>
            </a:endParaRPr>
          </a:p>
          <a:p>
            <a:r>
              <a:rPr lang="en-US" sz="1200">
                <a:latin typeface="+mn-lt"/>
              </a:rPr>
              <a:t>Explain vocabulary when you get to the last bullet point.</a:t>
            </a:r>
          </a:p>
          <a:p>
            <a:r>
              <a:rPr lang="en-US" sz="1200">
                <a:latin typeface="+mn-lt"/>
              </a:rPr>
              <a:t>Workplace culture: </a:t>
            </a:r>
            <a:r>
              <a:rPr lang="en-CA" sz="1200">
                <a:solidFill>
                  <a:srgbClr val="000000"/>
                </a:solidFill>
                <a:effectLst/>
                <a:latin typeface="+mn-lt"/>
                <a:ea typeface="Yu Gothic Light" panose="020B0300000000000000" pitchFamily="34" charset="-128"/>
              </a:rPr>
              <a:t>how people in the workplace think, communicate and approach their work. This is what makes it different from other workplaces. </a:t>
            </a:r>
            <a:endParaRPr lang="en-US" sz="1200">
              <a:latin typeface="+mn-lt"/>
            </a:endParaRPr>
          </a:p>
          <a:p>
            <a:endParaRPr lang="en-US"/>
          </a:p>
        </p:txBody>
      </p:sp>
      <p:sp>
        <p:nvSpPr>
          <p:cNvPr id="4" name="Slide Number Placeholder 3"/>
          <p:cNvSpPr>
            <a:spLocks noGrp="1"/>
          </p:cNvSpPr>
          <p:nvPr>
            <p:ph type="sldNum" sz="quarter" idx="5"/>
          </p:nvPr>
        </p:nvSpPr>
        <p:spPr/>
        <p:txBody>
          <a:bodyPr/>
          <a:lstStyle/>
          <a:p>
            <a:fld id="{F7A1D258-4312-4579-B35D-5408F216C435}" type="slidenum">
              <a:rPr lang="en-US" smtClean="0"/>
              <a:t>4</a:t>
            </a:fld>
            <a:endParaRPr lang="en-US"/>
          </a:p>
        </p:txBody>
      </p:sp>
    </p:spTree>
    <p:extLst>
      <p:ext uri="{BB962C8B-B14F-4D97-AF65-F5344CB8AC3E}">
        <p14:creationId xmlns:p14="http://schemas.microsoft.com/office/powerpoint/2010/main" val="21358782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11600"/>
          </a:xfrm>
        </p:spPr>
        <p:txBody>
          <a:bodyPr/>
          <a:lstStyle/>
          <a:p>
            <a:pPr marL="0" indent="0">
              <a:buFontTx/>
              <a:buNone/>
            </a:pPr>
            <a:r>
              <a:rPr lang="en-CA" dirty="0"/>
              <a:t>Workbook, pages </a:t>
            </a:r>
            <a:r>
              <a:rPr lang="en-CA" dirty="0" smtClean="0"/>
              <a:t>49 </a:t>
            </a:r>
            <a:r>
              <a:rPr lang="en-CA" dirty="0"/>
              <a:t>and </a:t>
            </a:r>
            <a:r>
              <a:rPr lang="en-CA" dirty="0" smtClean="0"/>
              <a:t>50</a:t>
            </a:r>
            <a:endParaRPr lang="en-CA" dirty="0"/>
          </a:p>
          <a:p>
            <a:pPr marL="0" indent="0">
              <a:buFontTx/>
              <a:buNone/>
            </a:pPr>
            <a:endParaRPr lang="en-CA" b="0" dirty="0"/>
          </a:p>
          <a:p>
            <a:pPr marL="0" indent="0">
              <a:buFontTx/>
              <a:buNone/>
            </a:pPr>
            <a:r>
              <a:rPr lang="en-CA" b="0" dirty="0"/>
              <a:t>Ask:</a:t>
            </a:r>
          </a:p>
          <a:p>
            <a:pPr marL="0" indent="0">
              <a:buFontTx/>
              <a:buNone/>
            </a:pPr>
            <a:r>
              <a:rPr lang="en-CA" b="0" dirty="0"/>
              <a:t>What is positive self-talk?</a:t>
            </a:r>
          </a:p>
          <a:p>
            <a:pPr marL="0" indent="0">
              <a:buFontTx/>
              <a:buNone/>
            </a:pPr>
            <a:r>
              <a:rPr lang="en-CA" b="0" dirty="0"/>
              <a:t>Why is positive self-talk important?</a:t>
            </a:r>
          </a:p>
          <a:p>
            <a:pPr marL="0" indent="0">
              <a:buFontTx/>
              <a:buNone/>
            </a:pPr>
            <a:endParaRPr lang="en-CA" b="0" dirty="0"/>
          </a:p>
          <a:p>
            <a:pPr marL="0" indent="0">
              <a:buFontTx/>
              <a:buNone/>
            </a:pPr>
            <a:r>
              <a:rPr lang="en-CA" b="0" dirty="0"/>
              <a:t>Let the class briefly discuss the answers.</a:t>
            </a:r>
          </a:p>
          <a:p>
            <a:pPr marL="0" indent="0">
              <a:buFontTx/>
              <a:buNone/>
            </a:pPr>
            <a:r>
              <a:rPr lang="en-CA" b="0" dirty="0"/>
              <a:t>Ask learners to read the information about practising positive self-talk.</a:t>
            </a:r>
          </a:p>
          <a:p>
            <a:pPr marL="0" indent="0">
              <a:buFontTx/>
              <a:buNone/>
            </a:pPr>
            <a:r>
              <a:rPr lang="en-CA" b="0" dirty="0"/>
              <a:t>Ask:</a:t>
            </a:r>
          </a:p>
          <a:p>
            <a:pPr marL="0" indent="0">
              <a:buFontTx/>
              <a:buNone/>
            </a:pPr>
            <a:r>
              <a:rPr lang="en-CA" b="0" dirty="0"/>
              <a:t>How can you practise positive self-talk?</a:t>
            </a:r>
          </a:p>
          <a:p>
            <a:pPr marL="0" indent="0">
              <a:buFontTx/>
              <a:buNone/>
            </a:pPr>
            <a:endParaRPr lang="en-CA" b="0" dirty="0"/>
          </a:p>
          <a:p>
            <a:pPr marL="0" indent="0">
              <a:buFontTx/>
              <a:buNone/>
            </a:pPr>
            <a:r>
              <a:rPr lang="en-CA" b="1" dirty="0"/>
              <a:t>Task  </a:t>
            </a:r>
            <a:r>
              <a:rPr lang="en-CA" b="0" dirty="0"/>
              <a:t>(page </a:t>
            </a:r>
            <a:r>
              <a:rPr lang="en-CA" dirty="0" smtClean="0"/>
              <a:t>49</a:t>
            </a:r>
            <a:r>
              <a:rPr lang="en-CA" b="0" dirty="0" smtClean="0"/>
              <a:t>) </a:t>
            </a:r>
            <a:endParaRPr lang="en-CA" b="0" dirty="0"/>
          </a:p>
          <a:p>
            <a:pPr marL="0" indent="0">
              <a:buFontTx/>
              <a:buNone/>
            </a:pPr>
            <a:r>
              <a:rPr lang="en-CA" b="0" dirty="0"/>
              <a:t>Ask a learner to read the instructions and the example.</a:t>
            </a:r>
          </a:p>
          <a:p>
            <a:pPr marL="0" indent="0">
              <a:buFontTx/>
              <a:buNone/>
            </a:pPr>
            <a:r>
              <a:rPr lang="en-CA" b="0" dirty="0"/>
              <a:t>Confirm everyone understood the instructions by asking them to repeat what they need to do. Allow them 3-5 minutes to do the task. Learners can work alone or in pairs.</a:t>
            </a:r>
          </a:p>
          <a:p>
            <a:pPr marL="0" indent="0">
              <a:buFontTx/>
              <a:buNone/>
            </a:pPr>
            <a:r>
              <a:rPr lang="en-CA" b="0" dirty="0"/>
              <a:t>Ask a few learners to share their answers with the class or in small groups.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Reflect</a:t>
            </a:r>
            <a:r>
              <a:rPr lang="en-CA" b="0" dirty="0"/>
              <a:t> (page </a:t>
            </a:r>
            <a:r>
              <a:rPr lang="en-CA" b="0" dirty="0" smtClean="0"/>
              <a:t>50)</a:t>
            </a:r>
            <a:endParaRPr lang="en-CA"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Ask learners to think about reflection questions and write down the answers in their workbooks.</a:t>
            </a:r>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40</a:t>
            </a:fld>
            <a:endParaRPr lang="en-US"/>
          </a:p>
        </p:txBody>
      </p:sp>
    </p:spTree>
    <p:extLst>
      <p:ext uri="{BB962C8B-B14F-4D97-AF65-F5344CB8AC3E}">
        <p14:creationId xmlns:p14="http://schemas.microsoft.com/office/powerpoint/2010/main" val="32675047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Workbook, page </a:t>
            </a:r>
            <a:r>
              <a:rPr lang="en-CA" dirty="0" smtClean="0"/>
              <a:t>51</a:t>
            </a:r>
            <a:endParaRPr lang="en-CA" dirty="0"/>
          </a:p>
          <a:p>
            <a:pPr marL="0" indent="0">
              <a:buFontTx/>
              <a:buNone/>
            </a:pPr>
            <a:endParaRPr lang="en-CA" dirty="0"/>
          </a:p>
          <a:p>
            <a:pPr marL="0" indent="0">
              <a:buFontTx/>
              <a:buNone/>
            </a:pPr>
            <a:r>
              <a:rPr lang="en-CA" dirty="0"/>
              <a:t>Allow the learners 7-10 minutes to complete the quiz. </a:t>
            </a:r>
          </a:p>
          <a:p>
            <a:pPr marL="0" indent="0">
              <a:buFontTx/>
              <a:buNone/>
            </a:pPr>
            <a:endParaRPr lang="en-CA" dirty="0"/>
          </a:p>
          <a:p>
            <a:pPr marL="0" indent="0">
              <a:buFontTx/>
              <a:buNone/>
            </a:pPr>
            <a:r>
              <a:rPr lang="en-CA" dirty="0"/>
              <a:t>Encourage them to practise the strategies and tips that they have learned in this unit. </a:t>
            </a:r>
          </a:p>
          <a:p>
            <a:pPr marL="0" indent="0">
              <a:buFontTx/>
              <a:buNone/>
            </a:pPr>
            <a:endParaRPr lang="en-CA" dirty="0"/>
          </a:p>
          <a:p>
            <a:pPr marL="0" indent="0">
              <a:buFontTx/>
              <a:buNone/>
            </a:pPr>
            <a:r>
              <a:rPr lang="en-CA" dirty="0"/>
              <a:t>As the learners are completing the quiz, you can go around and check the answers with them one-on-one. There is no right or wrong answer. However, if the learner chooses an answer that indicates that they are not applying the strategies discussed in the unit, you can ask follow-up or probing questions to identify needs for coaching or other wraparound supports. </a:t>
            </a:r>
          </a:p>
          <a:p>
            <a:pPr marL="0" indent="0">
              <a:buFontTx/>
              <a:buNone/>
            </a:pPr>
            <a:endParaRPr lang="en-CA" dirty="0"/>
          </a:p>
          <a:p>
            <a:pPr marL="0" indent="0">
              <a:buFontTx/>
              <a:buNone/>
            </a:pPr>
            <a:endParaRPr lang="en-CA" dirty="0"/>
          </a:p>
        </p:txBody>
      </p:sp>
      <p:sp>
        <p:nvSpPr>
          <p:cNvPr id="4" name="Slide Number Placeholder 3"/>
          <p:cNvSpPr>
            <a:spLocks noGrp="1"/>
          </p:cNvSpPr>
          <p:nvPr>
            <p:ph type="sldNum" sz="quarter" idx="5"/>
          </p:nvPr>
        </p:nvSpPr>
        <p:spPr/>
        <p:txBody>
          <a:bodyPr/>
          <a:lstStyle/>
          <a:p>
            <a:fld id="{F7A1D258-4312-4579-B35D-5408F216C435}" type="slidenum">
              <a:rPr lang="en-US" smtClean="0"/>
              <a:t>41</a:t>
            </a:fld>
            <a:endParaRPr lang="en-US"/>
          </a:p>
        </p:txBody>
      </p:sp>
    </p:spTree>
    <p:extLst>
      <p:ext uri="{BB962C8B-B14F-4D97-AF65-F5344CB8AC3E}">
        <p14:creationId xmlns:p14="http://schemas.microsoft.com/office/powerpoint/2010/main" val="19510868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NOTE: This slide has animations.</a:t>
            </a:r>
          </a:p>
          <a:p>
            <a:r>
              <a:rPr lang="en-CA" dirty="0" smtClean="0"/>
              <a:t>Workbook</a:t>
            </a:r>
            <a:r>
              <a:rPr lang="en-CA" dirty="0"/>
              <a:t>, page </a:t>
            </a:r>
            <a:r>
              <a:rPr lang="en-CA" dirty="0" smtClean="0"/>
              <a:t>52</a:t>
            </a:r>
            <a:endParaRPr lang="en-CA" dirty="0"/>
          </a:p>
          <a:p>
            <a:endParaRPr lang="en-CA" dirty="0"/>
          </a:p>
          <a:p>
            <a:r>
              <a:rPr lang="en-CA" dirty="0"/>
              <a:t>Ask:</a:t>
            </a:r>
          </a:p>
          <a:p>
            <a:r>
              <a:rPr lang="en-CA" dirty="0"/>
              <a:t>What do you think comes next, after the probationary period is over?</a:t>
            </a:r>
          </a:p>
          <a:p>
            <a:r>
              <a:rPr lang="en-CA" dirty="0"/>
              <a:t>Let learners share ideas with the class.</a:t>
            </a:r>
          </a:p>
          <a:p>
            <a:endParaRPr lang="en-CA" dirty="0"/>
          </a:p>
          <a:p>
            <a:r>
              <a:rPr lang="en-US" dirty="0"/>
              <a:t>Click to show the answer</a:t>
            </a:r>
          </a:p>
          <a:p>
            <a:r>
              <a:rPr lang="en-US" dirty="0"/>
              <a:t>Ask a learner to read the paragraph from the slide</a:t>
            </a:r>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42</a:t>
            </a:fld>
            <a:endParaRPr lang="en-US"/>
          </a:p>
        </p:txBody>
      </p:sp>
    </p:spTree>
    <p:extLst>
      <p:ext uri="{BB962C8B-B14F-4D97-AF65-F5344CB8AC3E}">
        <p14:creationId xmlns:p14="http://schemas.microsoft.com/office/powerpoint/2010/main" val="9262151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Workbook, page </a:t>
            </a:r>
            <a:r>
              <a:rPr lang="en-CA" dirty="0" smtClean="0"/>
              <a:t>52</a:t>
            </a:r>
            <a:endParaRPr lang="en-CA" dirty="0"/>
          </a:p>
          <a:p>
            <a:endParaRPr lang="en-CA" dirty="0"/>
          </a:p>
          <a:p>
            <a:r>
              <a:rPr lang="en-US" dirty="0"/>
              <a:t>Discuss key words with the learners.</a:t>
            </a:r>
          </a:p>
          <a:p>
            <a:r>
              <a:rPr lang="en-US" dirty="0"/>
              <a:t>Ask them to read information about the performance reviews in their workbooks.</a:t>
            </a:r>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43</a:t>
            </a:fld>
            <a:endParaRPr lang="en-US"/>
          </a:p>
        </p:txBody>
      </p:sp>
    </p:spTree>
    <p:extLst>
      <p:ext uri="{BB962C8B-B14F-4D97-AF65-F5344CB8AC3E}">
        <p14:creationId xmlns:p14="http://schemas.microsoft.com/office/powerpoint/2010/main" val="18696224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Workbook, pages </a:t>
            </a:r>
            <a:r>
              <a:rPr lang="en-CA" dirty="0" smtClean="0"/>
              <a:t>53 </a:t>
            </a:r>
            <a:r>
              <a:rPr lang="en-CA" dirty="0"/>
              <a:t>and </a:t>
            </a:r>
            <a:r>
              <a:rPr lang="en-CA" dirty="0" smtClean="0"/>
              <a:t>54</a:t>
            </a:r>
            <a:endParaRPr lang="en-CA" dirty="0"/>
          </a:p>
          <a:p>
            <a:endParaRPr lang="en-CA" dirty="0"/>
          </a:p>
          <a:p>
            <a:r>
              <a:rPr lang="en-US" dirty="0"/>
              <a:t>Walk the learners through the process of reading the performance evaluation.</a:t>
            </a:r>
          </a:p>
          <a:p>
            <a:r>
              <a:rPr lang="en-US" dirty="0"/>
              <a:t>Point out the key words and key parts of the table. Go over the sections. </a:t>
            </a:r>
          </a:p>
          <a:p>
            <a:r>
              <a:rPr lang="en-US" dirty="0"/>
              <a:t>Show learners how to trace/move their finger over the table to read the information.</a:t>
            </a:r>
          </a:p>
          <a:p>
            <a:endParaRPr lang="en-US" dirty="0"/>
          </a:p>
          <a:p>
            <a:r>
              <a:rPr lang="en-US" b="1" dirty="0"/>
              <a:t>Task</a:t>
            </a:r>
            <a:r>
              <a:rPr lang="en-US" dirty="0"/>
              <a:t> (page </a:t>
            </a:r>
            <a:r>
              <a:rPr lang="en-US" dirty="0" smtClean="0"/>
              <a:t>54)</a:t>
            </a:r>
            <a:endParaRPr lang="en-US" dirty="0"/>
          </a:p>
          <a:p>
            <a:r>
              <a:rPr lang="en-US" dirty="0"/>
              <a:t>Explain the task to the learners. </a:t>
            </a:r>
          </a:p>
          <a:p>
            <a:r>
              <a:rPr lang="en-US" dirty="0"/>
              <a:t>Ask them to answer the questions as if the performance review is theirs.</a:t>
            </a:r>
          </a:p>
          <a:p>
            <a:r>
              <a:rPr lang="en-US" dirty="0"/>
              <a:t>Go around the classroom to observe the progress. Offer help if/when needed.</a:t>
            </a:r>
          </a:p>
          <a:p>
            <a:endParaRPr lang="en-US" dirty="0"/>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44</a:t>
            </a:fld>
            <a:endParaRPr lang="en-US"/>
          </a:p>
        </p:txBody>
      </p:sp>
    </p:spTree>
    <p:extLst>
      <p:ext uri="{BB962C8B-B14F-4D97-AF65-F5344CB8AC3E}">
        <p14:creationId xmlns:p14="http://schemas.microsoft.com/office/powerpoint/2010/main" val="28226573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Congratulate the learners on finishing this unit. </a:t>
            </a:r>
          </a:p>
          <a:p>
            <a:endParaRPr lang="en-US"/>
          </a:p>
          <a:p>
            <a:r>
              <a:rPr lang="en-US"/>
              <a:t>Read the text from the slide. </a:t>
            </a:r>
          </a:p>
        </p:txBody>
      </p:sp>
      <p:sp>
        <p:nvSpPr>
          <p:cNvPr id="4" name="Slide Number Placeholder 3"/>
          <p:cNvSpPr>
            <a:spLocks noGrp="1"/>
          </p:cNvSpPr>
          <p:nvPr>
            <p:ph type="sldNum" sz="quarter" idx="5"/>
          </p:nvPr>
        </p:nvSpPr>
        <p:spPr/>
        <p:txBody>
          <a:bodyPr/>
          <a:lstStyle/>
          <a:p>
            <a:fld id="{F7A1D258-4312-4579-B35D-5408F216C435}" type="slidenum">
              <a:rPr lang="en-US" smtClean="0"/>
              <a:t>45</a:t>
            </a:fld>
            <a:endParaRPr lang="en-US"/>
          </a:p>
        </p:txBody>
      </p:sp>
    </p:spTree>
    <p:extLst>
      <p:ext uri="{BB962C8B-B14F-4D97-AF65-F5344CB8AC3E}">
        <p14:creationId xmlns:p14="http://schemas.microsoft.com/office/powerpoint/2010/main" val="9843241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If you used this self-evaluation at the beginning of the unit, learners can repeat it now to reflect on their skills and see if there was any improvement by comparing their answers from the first self-evaluation to this one.</a:t>
            </a:r>
          </a:p>
          <a:p>
            <a:endParaRPr lang="en-US" dirty="0"/>
          </a:p>
          <a:p>
            <a:r>
              <a:rPr lang="en-US" dirty="0"/>
              <a:t>Remind the learners what self-evaluation is and its purpose.</a:t>
            </a:r>
          </a:p>
          <a:p>
            <a:r>
              <a:rPr lang="en-US" dirty="0"/>
              <a:t>Review the layout of the table and provide examples to the learners on how to complete self-evaluation.</a:t>
            </a:r>
          </a:p>
          <a:p>
            <a:endParaRPr lang="en-US" dirty="0"/>
          </a:p>
          <a:p>
            <a:r>
              <a:rPr lang="en-US" dirty="0"/>
              <a:t>Depending on which story the learners completed, they may repeat Self-evaluation 1 or Self-evaluation 2 or both. </a:t>
            </a:r>
          </a:p>
          <a:p>
            <a:endParaRPr lang="en-US" dirty="0"/>
          </a:p>
          <a:p>
            <a:r>
              <a:rPr lang="en-US" dirty="0"/>
              <a:t>Give them time (5-7 minutes) to complete Self-evaluation </a:t>
            </a:r>
            <a:r>
              <a:rPr lang="en-US" dirty="0" smtClean="0"/>
              <a:t>1 </a:t>
            </a:r>
            <a:r>
              <a:rPr lang="en-US" dirty="0"/>
              <a:t>and Self-evaluation 2 (page </a:t>
            </a:r>
            <a:r>
              <a:rPr lang="en-US" dirty="0" smtClean="0"/>
              <a:t>55). </a:t>
            </a:r>
            <a:r>
              <a:rPr lang="en-US" dirty="0"/>
              <a:t>Show them how to compare answers to the Self-evaluation </a:t>
            </a:r>
            <a:r>
              <a:rPr lang="en-US" dirty="0" smtClean="0"/>
              <a:t>1 </a:t>
            </a:r>
            <a:r>
              <a:rPr lang="en-US" dirty="0"/>
              <a:t>and/or Self-evaluation 2 (page </a:t>
            </a:r>
            <a:r>
              <a:rPr lang="en-US" dirty="0" smtClean="0"/>
              <a:t>4) </a:t>
            </a:r>
            <a:r>
              <a:rPr lang="en-US" dirty="0"/>
              <a:t>they have done before.</a:t>
            </a:r>
          </a:p>
        </p:txBody>
      </p:sp>
      <p:sp>
        <p:nvSpPr>
          <p:cNvPr id="4" name="Slide Number Placeholder 3"/>
          <p:cNvSpPr>
            <a:spLocks noGrp="1"/>
          </p:cNvSpPr>
          <p:nvPr>
            <p:ph type="sldNum" sz="quarter" idx="5"/>
          </p:nvPr>
        </p:nvSpPr>
        <p:spPr/>
        <p:txBody>
          <a:bodyPr/>
          <a:lstStyle/>
          <a:p>
            <a:fld id="{F7A1D258-4312-4579-B35D-5408F216C435}" type="slidenum">
              <a:rPr lang="en-US" smtClean="0"/>
              <a:t>46</a:t>
            </a:fld>
            <a:endParaRPr lang="en-US"/>
          </a:p>
        </p:txBody>
      </p:sp>
    </p:spTree>
    <p:extLst>
      <p:ext uri="{BB962C8B-B14F-4D97-AF65-F5344CB8AC3E}">
        <p14:creationId xmlns:p14="http://schemas.microsoft.com/office/powerpoint/2010/main" val="3097593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Workbook, page 2</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NOTE: This slide has animations.</a:t>
            </a:r>
          </a:p>
          <a:p>
            <a:endParaRPr lang="en-US"/>
          </a:p>
          <a:p>
            <a:r>
              <a:rPr lang="en-US"/>
              <a:t>Let the class know what they will be learning.</a:t>
            </a:r>
          </a:p>
        </p:txBody>
      </p:sp>
      <p:sp>
        <p:nvSpPr>
          <p:cNvPr id="4" name="Slide Number Placeholder 3"/>
          <p:cNvSpPr>
            <a:spLocks noGrp="1"/>
          </p:cNvSpPr>
          <p:nvPr>
            <p:ph type="sldNum" sz="quarter" idx="5"/>
          </p:nvPr>
        </p:nvSpPr>
        <p:spPr/>
        <p:txBody>
          <a:bodyPr/>
          <a:lstStyle/>
          <a:p>
            <a:fld id="{F7A1D258-4312-4579-B35D-5408F216C435}" type="slidenum">
              <a:rPr lang="en-US" smtClean="0"/>
              <a:t>5</a:t>
            </a:fld>
            <a:endParaRPr lang="en-US"/>
          </a:p>
        </p:txBody>
      </p:sp>
    </p:spTree>
    <p:extLst>
      <p:ext uri="{BB962C8B-B14F-4D97-AF65-F5344CB8AC3E}">
        <p14:creationId xmlns:p14="http://schemas.microsoft.com/office/powerpoint/2010/main" val="4133869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Workbook, page 3</a:t>
            </a:r>
          </a:p>
          <a:p>
            <a:endParaRPr lang="en-US"/>
          </a:p>
          <a:p>
            <a:r>
              <a:rPr lang="en-US"/>
              <a:t>Ask learners to read the first example from the slide.</a:t>
            </a:r>
          </a:p>
          <a:p>
            <a:r>
              <a:rPr lang="en-US"/>
              <a:t>Ask learners to explain how they can show adaptability in the first situation or what they understand when someone says, “Give yourself time.”</a:t>
            </a:r>
          </a:p>
          <a:p>
            <a:r>
              <a:rPr lang="en-US"/>
              <a:t>Ask a learner to read the explanation of the example from the workbook out loud.</a:t>
            </a:r>
          </a:p>
          <a:p>
            <a:endParaRPr lang="en-US"/>
          </a:p>
          <a:p>
            <a:r>
              <a:rPr lang="en-US"/>
              <a:t>Repeat for all the other examples on the slide.</a:t>
            </a:r>
          </a:p>
          <a:p>
            <a:endParaRPr lang="en-US"/>
          </a:p>
          <a:p>
            <a:r>
              <a:rPr lang="en-US"/>
              <a:t>Explain the vocabulary when you get to the last example. </a:t>
            </a:r>
          </a:p>
          <a:p>
            <a:endParaRPr lang="en-US"/>
          </a:p>
          <a:p>
            <a:r>
              <a:rPr lang="en-US"/>
              <a:t>Accommodate: </a:t>
            </a:r>
            <a:r>
              <a:rPr lang="en-CA" sz="1200">
                <a:solidFill>
                  <a:srgbClr val="000000"/>
                </a:solidFill>
                <a:effectLst/>
                <a:latin typeface="Calibri" panose="020F0502020204030204" pitchFamily="34" charset="0"/>
                <a:ea typeface="Yu Gothic Light" panose="020B0300000000000000" pitchFamily="34" charset="-128"/>
              </a:rPr>
              <a:t>make changes to meet a worker’s needs. </a:t>
            </a:r>
            <a:br>
              <a:rPr lang="en-CA" sz="1200">
                <a:solidFill>
                  <a:srgbClr val="000000"/>
                </a:solidFill>
                <a:effectLst/>
                <a:latin typeface="Calibri" panose="020F0502020204030204" pitchFamily="34" charset="0"/>
                <a:ea typeface="Yu Gothic Light" panose="020B0300000000000000" pitchFamily="34" charset="-128"/>
              </a:rPr>
            </a:br>
            <a:r>
              <a:rPr lang="en-CA" sz="1200">
                <a:solidFill>
                  <a:srgbClr val="000000"/>
                </a:solidFill>
                <a:effectLst/>
                <a:latin typeface="Calibri" panose="020F0502020204030204" pitchFamily="34" charset="0"/>
                <a:ea typeface="Yu Gothic Light" panose="020B0300000000000000" pitchFamily="34" charset="-128"/>
              </a:rPr>
              <a:t>For example, your employer may change a break time for your medical needs.</a:t>
            </a:r>
            <a:endParaRPr lang="en-US"/>
          </a:p>
          <a:p>
            <a:endParaRPr lang="en-US"/>
          </a:p>
          <a:p>
            <a:endParaRPr lang="en-US"/>
          </a:p>
          <a:p>
            <a:r>
              <a:rPr lang="en-US"/>
              <a:t>Activity time: 7-10 minutes</a:t>
            </a:r>
          </a:p>
        </p:txBody>
      </p:sp>
      <p:sp>
        <p:nvSpPr>
          <p:cNvPr id="4" name="Slide Number Placeholder 3"/>
          <p:cNvSpPr>
            <a:spLocks noGrp="1"/>
          </p:cNvSpPr>
          <p:nvPr>
            <p:ph type="sldNum" sz="quarter" idx="5"/>
          </p:nvPr>
        </p:nvSpPr>
        <p:spPr/>
        <p:txBody>
          <a:bodyPr/>
          <a:lstStyle/>
          <a:p>
            <a:fld id="{F7A1D258-4312-4579-B35D-5408F216C435}" type="slidenum">
              <a:rPr lang="en-US" smtClean="0"/>
              <a:t>6</a:t>
            </a:fld>
            <a:endParaRPr lang="en-US"/>
          </a:p>
        </p:txBody>
      </p:sp>
    </p:spTree>
    <p:extLst>
      <p:ext uri="{BB962C8B-B14F-4D97-AF65-F5344CB8AC3E}">
        <p14:creationId xmlns:p14="http://schemas.microsoft.com/office/powerpoint/2010/main" val="4271892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guide, page </a:t>
            </a:r>
            <a:r>
              <a:rPr lang="en-US" dirty="0" smtClean="0"/>
              <a:t>3 </a:t>
            </a:r>
            <a:r>
              <a:rPr lang="en-US" dirty="0"/>
              <a:t>– scoring information</a:t>
            </a:r>
          </a:p>
          <a:p>
            <a:r>
              <a:rPr lang="en-US" dirty="0"/>
              <a:t>Instructor guide, page </a:t>
            </a:r>
            <a:r>
              <a:rPr lang="en-US" dirty="0" smtClean="0"/>
              <a:t>4 </a:t>
            </a:r>
            <a:r>
              <a:rPr lang="en-US" dirty="0"/>
              <a:t>– how to use the self-evaluation</a:t>
            </a:r>
          </a:p>
          <a:p>
            <a:endParaRPr lang="en-US" b="1" dirty="0">
              <a:highlight>
                <a:srgbClr val="FFFF00"/>
              </a:highlight>
            </a:endParaRPr>
          </a:p>
          <a:p>
            <a:r>
              <a:rPr lang="en-US" dirty="0"/>
              <a:t>Workbook, page 4 – Self-evaluation activity for participants</a:t>
            </a:r>
          </a:p>
          <a:p>
            <a:endParaRPr lang="en-US" dirty="0"/>
          </a:p>
          <a:p>
            <a:r>
              <a:rPr lang="en-US" dirty="0"/>
              <a:t>Explain to the learners what </a:t>
            </a:r>
            <a:r>
              <a:rPr lang="en-US" dirty="0" smtClean="0"/>
              <a:t>self-evaluation </a:t>
            </a:r>
            <a:r>
              <a:rPr lang="en-US" dirty="0"/>
              <a:t>is and its purpose.</a:t>
            </a:r>
          </a:p>
          <a:p>
            <a:r>
              <a:rPr lang="en-US" dirty="0"/>
              <a:t>Explain the layout of the table and provide examples of how to complete self-evaluation.</a:t>
            </a:r>
          </a:p>
          <a:p>
            <a:r>
              <a:rPr lang="en-US" dirty="0"/>
              <a:t>Allow them 5-7 minutes to complete Self-evaluation 1 </a:t>
            </a:r>
            <a:r>
              <a:rPr lang="en-US" dirty="0" smtClean="0"/>
              <a:t>and </a:t>
            </a:r>
            <a:r>
              <a:rPr lang="en-US" dirty="0"/>
              <a:t>Self-evaluation 2 (page </a:t>
            </a:r>
            <a:r>
              <a:rPr lang="en-US" dirty="0" smtClean="0"/>
              <a:t>4).</a:t>
            </a:r>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7</a:t>
            </a:fld>
            <a:endParaRPr lang="en-US"/>
          </a:p>
        </p:txBody>
      </p:sp>
    </p:spTree>
    <p:extLst>
      <p:ext uri="{BB962C8B-B14F-4D97-AF65-F5344CB8AC3E}">
        <p14:creationId xmlns:p14="http://schemas.microsoft.com/office/powerpoint/2010/main" val="800416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Instruc</a:t>
            </a:r>
            <a:r>
              <a:rPr lang="en-CA" sz="1200" dirty="0">
                <a:solidFill>
                  <a:srgbClr val="000000"/>
                </a:solidFill>
                <a:effectLst/>
                <a:latin typeface="Calibri" panose="020F0502020204030204" pitchFamily="34" charset="0"/>
                <a:ea typeface="Times New Roman" panose="02020603050405020304" pitchFamily="18" charset="0"/>
              </a:rPr>
              <a:t>tor guide, page </a:t>
            </a:r>
            <a:r>
              <a:rPr lang="en-CA" sz="1200" dirty="0" smtClean="0">
                <a:solidFill>
                  <a:srgbClr val="000000"/>
                </a:solidFill>
                <a:effectLst/>
                <a:latin typeface="Calibri" panose="020F0502020204030204" pitchFamily="34" charset="0"/>
                <a:ea typeface="Times New Roman" panose="02020603050405020304" pitchFamily="18" charset="0"/>
              </a:rPr>
              <a:t>4 </a:t>
            </a:r>
            <a:r>
              <a:rPr lang="en-CA" sz="1200" dirty="0">
                <a:solidFill>
                  <a:srgbClr val="000000"/>
                </a:solidFill>
                <a:effectLst/>
                <a:latin typeface="Calibri" panose="020F0502020204030204" pitchFamily="34" charset="0"/>
                <a:ea typeface="Times New Roman" panose="02020603050405020304" pitchFamily="18" charset="0"/>
              </a:rPr>
              <a:t>– Stories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Instruc</a:t>
            </a:r>
            <a:r>
              <a:rPr lang="en-CA" sz="1200" dirty="0">
                <a:solidFill>
                  <a:srgbClr val="000000"/>
                </a:solidFill>
                <a:effectLst/>
                <a:latin typeface="Calibri" panose="020F0502020204030204" pitchFamily="34" charset="0"/>
                <a:ea typeface="Times New Roman" panose="02020603050405020304" pitchFamily="18" charset="0"/>
              </a:rPr>
              <a:t>tor guide, page </a:t>
            </a:r>
            <a:r>
              <a:rPr lang="en-CA" sz="1200" dirty="0" smtClean="0">
                <a:solidFill>
                  <a:srgbClr val="000000"/>
                </a:solidFill>
                <a:effectLst/>
                <a:latin typeface="Calibri" panose="020F0502020204030204" pitchFamily="34" charset="0"/>
                <a:ea typeface="Times New Roman" panose="02020603050405020304" pitchFamily="18" charset="0"/>
              </a:rPr>
              <a:t>5 </a:t>
            </a:r>
            <a:r>
              <a:rPr lang="en-CA" sz="1200" dirty="0">
                <a:solidFill>
                  <a:srgbClr val="000000"/>
                </a:solidFill>
                <a:effectLst/>
                <a:latin typeface="Calibri" panose="020F0502020204030204" pitchFamily="34" charset="0"/>
                <a:ea typeface="Times New Roman" panose="02020603050405020304" pitchFamily="18" charset="0"/>
              </a:rPr>
              <a:t>– How to use the stories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Instruc</a:t>
            </a:r>
            <a:r>
              <a:rPr lang="en-CA" sz="1200" dirty="0">
                <a:solidFill>
                  <a:srgbClr val="000000"/>
                </a:solidFill>
                <a:effectLst/>
                <a:latin typeface="Calibri" panose="020F0502020204030204" pitchFamily="34" charset="0"/>
                <a:ea typeface="Times New Roman" panose="02020603050405020304" pitchFamily="18" charset="0"/>
              </a:rPr>
              <a:t>tor guide, page </a:t>
            </a:r>
            <a:r>
              <a:rPr lang="en-CA" sz="1200" dirty="0" smtClean="0">
                <a:solidFill>
                  <a:srgbClr val="000000"/>
                </a:solidFill>
                <a:effectLst/>
                <a:latin typeface="Calibri" panose="020F0502020204030204" pitchFamily="34" charset="0"/>
                <a:ea typeface="Times New Roman" panose="02020603050405020304" pitchFamily="18" charset="0"/>
              </a:rPr>
              <a:t>5 </a:t>
            </a:r>
            <a:r>
              <a:rPr lang="en-CA" sz="1200" dirty="0">
                <a:solidFill>
                  <a:srgbClr val="000000"/>
                </a:solidFill>
                <a:effectLst/>
                <a:latin typeface="Calibri" panose="020F0502020204030204" pitchFamily="34" charset="0"/>
                <a:ea typeface="Times New Roman" panose="02020603050405020304" pitchFamily="18" charset="0"/>
              </a:rPr>
              <a:t>– How to determine the learner’s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Workbook, page </a:t>
            </a:r>
            <a:r>
              <a:rPr lang="en-CA" sz="1200" dirty="0" smtClean="0">
                <a:solidFill>
                  <a:srgbClr val="000000"/>
                </a:solidFill>
                <a:effectLst/>
                <a:latin typeface="Calibri" panose="020F0502020204030204" pitchFamily="34" charset="0"/>
                <a:ea typeface="Times New Roman" panose="02020603050405020304" pitchFamily="18" charset="0"/>
              </a:rPr>
              <a:t>5 </a:t>
            </a:r>
            <a:r>
              <a:rPr lang="en-CA" sz="1200" dirty="0">
                <a:solidFill>
                  <a:srgbClr val="000000"/>
                </a:solidFill>
                <a:effectLst/>
                <a:latin typeface="Calibri" panose="020F0502020204030204" pitchFamily="34" charset="0"/>
                <a:ea typeface="Times New Roman" panose="02020603050405020304" pitchFamily="18" charset="0"/>
              </a:rPr>
              <a:t>– Janet’s story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Workbook, page </a:t>
            </a:r>
            <a:r>
              <a:rPr lang="en-CA" sz="1200" dirty="0" smtClean="0">
                <a:solidFill>
                  <a:srgbClr val="000000"/>
                </a:solidFill>
                <a:effectLst/>
                <a:latin typeface="Calibri" panose="020F0502020204030204" pitchFamily="34" charset="0"/>
                <a:ea typeface="Times New Roman" panose="02020603050405020304" pitchFamily="18" charset="0"/>
              </a:rPr>
              <a:t>27 </a:t>
            </a:r>
            <a:r>
              <a:rPr lang="en-CA" sz="1200" dirty="0">
                <a:solidFill>
                  <a:srgbClr val="000000"/>
                </a:solidFill>
                <a:effectLst/>
                <a:latin typeface="Calibri" panose="020F0502020204030204" pitchFamily="34" charset="0"/>
                <a:ea typeface="Times New Roman" panose="02020603050405020304" pitchFamily="18" charset="0"/>
              </a:rPr>
              <a:t>– Kim’s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Let the learners know that in this unit, </a:t>
            </a:r>
            <a:r>
              <a:rPr lang="en-CA" sz="1200" dirty="0">
                <a:solidFill>
                  <a:srgbClr val="000000"/>
                </a:solidFill>
                <a:effectLst/>
                <a:latin typeface="Calibri" panose="020F0502020204030204" pitchFamily="34" charset="0"/>
              </a:rPr>
              <a:t>they</a:t>
            </a:r>
            <a:r>
              <a:rPr lang="en-CA" sz="1200" dirty="0">
                <a:solidFill>
                  <a:srgbClr val="000000"/>
                </a:solidFill>
                <a:effectLst/>
                <a:latin typeface="Calibri" panose="020F0502020204030204" pitchFamily="34" charset="0"/>
                <a:ea typeface="Times New Roman" panose="02020603050405020304" pitchFamily="18" charset="0"/>
              </a:rPr>
              <a:t> will read about Janet and/or Kim. Janet and Kim started their new jobs and are learning how to adapt to the new workplace. They need strategies and tips to do it effectively.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7A1D258-4312-4579-B35D-5408F216C435}" type="slidenum">
              <a:rPr lang="en-US" smtClean="0"/>
              <a:t>8</a:t>
            </a:fld>
            <a:endParaRPr lang="en-US"/>
          </a:p>
        </p:txBody>
      </p:sp>
    </p:spTree>
    <p:extLst>
      <p:ext uri="{BB962C8B-B14F-4D97-AF65-F5344CB8AC3E}">
        <p14:creationId xmlns:p14="http://schemas.microsoft.com/office/powerpoint/2010/main" val="198154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Workbook, page </a:t>
            </a:r>
            <a:r>
              <a:rPr lang="en-CA" sz="1200" dirty="0" smtClean="0">
                <a:solidFill>
                  <a:srgbClr val="000000"/>
                </a:solidFill>
                <a:effectLst/>
                <a:latin typeface="Calibri" panose="020F0502020204030204" pitchFamily="34" charset="0"/>
                <a:ea typeface="Times New Roman" panose="02020603050405020304" pitchFamily="18" charset="0"/>
              </a:rPr>
              <a:t>5 </a:t>
            </a:r>
            <a:r>
              <a:rPr lang="en-CA" sz="1200" dirty="0">
                <a:solidFill>
                  <a:srgbClr val="000000"/>
                </a:solidFill>
                <a:effectLst/>
                <a:latin typeface="Calibri" panose="020F0502020204030204" pitchFamily="34" charset="0"/>
                <a:ea typeface="Times New Roman" panose="02020603050405020304" pitchFamily="18" charset="0"/>
              </a:rPr>
              <a:t>– Janet’s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Allow learners 3-5 minutes to read  Janet’s story on their own.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Note: If some of the participants are struggling with reading, you can offer to read the story out loud or ask for </a:t>
            </a:r>
            <a:r>
              <a:rPr lang="en-CA" sz="1200" dirty="0" smtClean="0">
                <a:solidFill>
                  <a:srgbClr val="000000"/>
                </a:solidFill>
                <a:effectLst/>
                <a:latin typeface="Calibri" panose="020F0502020204030204" pitchFamily="34" charset="0"/>
                <a:ea typeface="Times New Roman" panose="02020603050405020304" pitchFamily="18" charset="0"/>
              </a:rPr>
              <a:t>someone to </a:t>
            </a:r>
            <a:r>
              <a:rPr lang="en-CA" sz="1200" dirty="0">
                <a:solidFill>
                  <a:srgbClr val="000000"/>
                </a:solidFill>
                <a:effectLst/>
                <a:latin typeface="Calibri" panose="020F0502020204030204" pitchFamily="34" charset="0"/>
                <a:ea typeface="Times New Roman" panose="02020603050405020304" pitchFamily="18" charset="0"/>
              </a:rPr>
              <a:t>volunteer to read to the class (or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Go over key points and vocabulary to make sure everyone understood the story.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These are some of the questions you can ask:</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solidFill>
                  <a:srgbClr val="000000"/>
                </a:solidFill>
                <a:effectLst/>
                <a:latin typeface="Calibri" panose="020F0502020204030204" pitchFamily="34" charset="0"/>
                <a:ea typeface="Times New Roman" panose="02020603050405020304" pitchFamily="18" charset="0"/>
              </a:rPr>
              <a:t>Who is this story about?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solidFill>
                  <a:srgbClr val="000000"/>
                </a:solidFill>
                <a:effectLst/>
                <a:latin typeface="Calibri" panose="020F0502020204030204" pitchFamily="34" charset="0"/>
                <a:ea typeface="Times New Roman" panose="02020603050405020304" pitchFamily="18" charset="0"/>
              </a:rPr>
              <a:t>What type of work does Janet do?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solidFill>
                  <a:srgbClr val="000000"/>
                </a:solidFill>
                <a:effectLst/>
                <a:latin typeface="Calibri" panose="020F0502020204030204" pitchFamily="34" charset="0"/>
                <a:ea typeface="Times New Roman" panose="02020603050405020304" pitchFamily="18" charset="0"/>
              </a:rPr>
              <a:t>How long has Janet been in this job?</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solidFill>
                  <a:srgbClr val="000000"/>
                </a:solidFill>
                <a:effectLst/>
                <a:latin typeface="Calibri" panose="020F0502020204030204" pitchFamily="34" charset="0"/>
                <a:ea typeface="Times New Roman" panose="02020603050405020304" pitchFamily="18" charset="0"/>
              </a:rPr>
              <a:t>What are some challenges Janet is facing?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Check with the learners if there are any words in the story they found confusing or they did not understand. Discuss/explain them as a class.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Times New Roman" panose="02020603050405020304" pitchFamily="18" charset="0"/>
              </a:rPr>
              <a:t>Activity time: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9</a:t>
            </a:fld>
            <a:endParaRPr lang="en-US"/>
          </a:p>
        </p:txBody>
      </p:sp>
    </p:spTree>
    <p:extLst>
      <p:ext uri="{BB962C8B-B14F-4D97-AF65-F5344CB8AC3E}">
        <p14:creationId xmlns:p14="http://schemas.microsoft.com/office/powerpoint/2010/main" val="617615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6FA75-B08B-88F2-99DC-509E864525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99C8B9-7DDB-1F6C-4307-24D7D8C721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178822-9218-8A02-A5E9-9ECD40C54F52}"/>
              </a:ext>
            </a:extLst>
          </p:cNvPr>
          <p:cNvSpPr>
            <a:spLocks noGrp="1"/>
          </p:cNvSpPr>
          <p:nvPr>
            <p:ph type="dt" sz="half" idx="10"/>
          </p:nvPr>
        </p:nvSpPr>
        <p:spPr/>
        <p:txBody>
          <a:bodyPr/>
          <a:lstStyle/>
          <a:p>
            <a:fld id="{AA6AE4BE-8FCC-4D5D-B1D1-44937FCD753D}" type="datetimeFigureOut">
              <a:rPr lang="en-US" smtClean="0"/>
              <a:t>4/25/2024</a:t>
            </a:fld>
            <a:endParaRPr lang="en-US"/>
          </a:p>
        </p:txBody>
      </p:sp>
      <p:sp>
        <p:nvSpPr>
          <p:cNvPr id="5" name="Footer Placeholder 4">
            <a:extLst>
              <a:ext uri="{FF2B5EF4-FFF2-40B4-BE49-F238E27FC236}">
                <a16:creationId xmlns:a16="http://schemas.microsoft.com/office/drawing/2014/main" id="{3976E839-F015-858B-178F-92043C24E2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A92E29-5815-172D-B77A-8BBDBA96A785}"/>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2542200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8CBF8-B20E-72AF-5035-5C8C50C623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24849C-A892-3E45-4C59-349D9A1490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FBFE5-050A-694D-149C-1416639A2FD7}"/>
              </a:ext>
            </a:extLst>
          </p:cNvPr>
          <p:cNvSpPr>
            <a:spLocks noGrp="1"/>
          </p:cNvSpPr>
          <p:nvPr>
            <p:ph type="dt" sz="half" idx="10"/>
          </p:nvPr>
        </p:nvSpPr>
        <p:spPr/>
        <p:txBody>
          <a:bodyPr/>
          <a:lstStyle/>
          <a:p>
            <a:fld id="{AA6AE4BE-8FCC-4D5D-B1D1-44937FCD753D}" type="datetimeFigureOut">
              <a:rPr lang="en-US" smtClean="0"/>
              <a:t>4/25/2024</a:t>
            </a:fld>
            <a:endParaRPr lang="en-US"/>
          </a:p>
        </p:txBody>
      </p:sp>
      <p:sp>
        <p:nvSpPr>
          <p:cNvPr id="5" name="Footer Placeholder 4">
            <a:extLst>
              <a:ext uri="{FF2B5EF4-FFF2-40B4-BE49-F238E27FC236}">
                <a16:creationId xmlns:a16="http://schemas.microsoft.com/office/drawing/2014/main" id="{1AEE5255-2D7E-975D-7DFD-8E26E9581E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C085E1-9327-30A6-A4BE-E75E8BFEC419}"/>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4005628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6CDBFB-39EB-1861-EC43-D504C2D781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B5E3C0-E453-BA90-1024-4CE2218095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BFFB04-2BC5-640E-AAF6-C2AF1957A6E8}"/>
              </a:ext>
            </a:extLst>
          </p:cNvPr>
          <p:cNvSpPr>
            <a:spLocks noGrp="1"/>
          </p:cNvSpPr>
          <p:nvPr>
            <p:ph type="dt" sz="half" idx="10"/>
          </p:nvPr>
        </p:nvSpPr>
        <p:spPr/>
        <p:txBody>
          <a:bodyPr/>
          <a:lstStyle/>
          <a:p>
            <a:fld id="{AA6AE4BE-8FCC-4D5D-B1D1-44937FCD753D}" type="datetimeFigureOut">
              <a:rPr lang="en-US" smtClean="0"/>
              <a:t>4/25/2024</a:t>
            </a:fld>
            <a:endParaRPr lang="en-US"/>
          </a:p>
        </p:txBody>
      </p:sp>
      <p:sp>
        <p:nvSpPr>
          <p:cNvPr id="5" name="Footer Placeholder 4">
            <a:extLst>
              <a:ext uri="{FF2B5EF4-FFF2-40B4-BE49-F238E27FC236}">
                <a16:creationId xmlns:a16="http://schemas.microsoft.com/office/drawing/2014/main" id="{4F14EA29-B456-3984-038B-E9767275E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3C3914-A047-8322-6695-34870E52D464}"/>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3106437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5399-65AE-7B94-130F-F94F6748ED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5B16D7-DAF1-D0E3-BB40-0F945FE96C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D58957-EC88-766D-0AF9-13C9BDE69393}"/>
              </a:ext>
            </a:extLst>
          </p:cNvPr>
          <p:cNvSpPr>
            <a:spLocks noGrp="1"/>
          </p:cNvSpPr>
          <p:nvPr>
            <p:ph type="dt" sz="half" idx="10"/>
          </p:nvPr>
        </p:nvSpPr>
        <p:spPr/>
        <p:txBody>
          <a:bodyPr/>
          <a:lstStyle/>
          <a:p>
            <a:fld id="{AA6AE4BE-8FCC-4D5D-B1D1-44937FCD753D}" type="datetimeFigureOut">
              <a:rPr lang="en-US" smtClean="0"/>
              <a:t>4/25/2024</a:t>
            </a:fld>
            <a:endParaRPr lang="en-US"/>
          </a:p>
        </p:txBody>
      </p:sp>
      <p:sp>
        <p:nvSpPr>
          <p:cNvPr id="5" name="Footer Placeholder 4">
            <a:extLst>
              <a:ext uri="{FF2B5EF4-FFF2-40B4-BE49-F238E27FC236}">
                <a16:creationId xmlns:a16="http://schemas.microsoft.com/office/drawing/2014/main" id="{D6B3BBA2-0333-E0FE-3D34-E6342D6C56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92324-8A80-DEF9-D51C-743137499466}"/>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3385503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3E71-37A6-98A7-345C-6EB1841ACF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2EF837-8304-08E1-4AA9-A07AEBD0B7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34BAD0-0E34-D488-5E17-FDEF8DEBBB86}"/>
              </a:ext>
            </a:extLst>
          </p:cNvPr>
          <p:cNvSpPr>
            <a:spLocks noGrp="1"/>
          </p:cNvSpPr>
          <p:nvPr>
            <p:ph type="dt" sz="half" idx="10"/>
          </p:nvPr>
        </p:nvSpPr>
        <p:spPr/>
        <p:txBody>
          <a:bodyPr/>
          <a:lstStyle/>
          <a:p>
            <a:fld id="{AA6AE4BE-8FCC-4D5D-B1D1-44937FCD753D}" type="datetimeFigureOut">
              <a:rPr lang="en-US" smtClean="0"/>
              <a:t>4/25/2024</a:t>
            </a:fld>
            <a:endParaRPr lang="en-US"/>
          </a:p>
        </p:txBody>
      </p:sp>
      <p:sp>
        <p:nvSpPr>
          <p:cNvPr id="5" name="Footer Placeholder 4">
            <a:extLst>
              <a:ext uri="{FF2B5EF4-FFF2-40B4-BE49-F238E27FC236}">
                <a16:creationId xmlns:a16="http://schemas.microsoft.com/office/drawing/2014/main" id="{20FFEE4B-E35E-ADE2-8A9D-C3816A3C27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7E3E55-2D23-F3A7-563B-208EE21503A3}"/>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3805413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E3C22-606E-F14C-6DF1-F0EFC5368B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FACA18-2656-C3F4-95C2-6EEF6281F3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89977B-3434-DE8B-4A5E-33DA8E8CC3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B15A9-B944-0E58-7778-678B61A8318F}"/>
              </a:ext>
            </a:extLst>
          </p:cNvPr>
          <p:cNvSpPr>
            <a:spLocks noGrp="1"/>
          </p:cNvSpPr>
          <p:nvPr>
            <p:ph type="dt" sz="half" idx="10"/>
          </p:nvPr>
        </p:nvSpPr>
        <p:spPr/>
        <p:txBody>
          <a:bodyPr/>
          <a:lstStyle/>
          <a:p>
            <a:fld id="{AA6AE4BE-8FCC-4D5D-B1D1-44937FCD753D}" type="datetimeFigureOut">
              <a:rPr lang="en-US" smtClean="0"/>
              <a:t>4/25/2024</a:t>
            </a:fld>
            <a:endParaRPr lang="en-US"/>
          </a:p>
        </p:txBody>
      </p:sp>
      <p:sp>
        <p:nvSpPr>
          <p:cNvPr id="6" name="Footer Placeholder 5">
            <a:extLst>
              <a:ext uri="{FF2B5EF4-FFF2-40B4-BE49-F238E27FC236}">
                <a16:creationId xmlns:a16="http://schemas.microsoft.com/office/drawing/2014/main" id="{1F63649F-2D89-2BED-99D3-598895C3DC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C12C0E-79A4-FBE4-7C5D-D170F570FF59}"/>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659781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52004-3A16-D773-8E3C-E8D1CDA8F0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C76A2-9B3D-BDBD-A2AD-7920D98208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CBB1F2-0806-5C88-D0A9-F3B155FAED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C7ADC6-3920-8796-18EE-433FD9384B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81D4A9-06EF-C191-BE07-292D818556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DF2CCA-C9E5-5068-F588-DFF9B8D9EF20}"/>
              </a:ext>
            </a:extLst>
          </p:cNvPr>
          <p:cNvSpPr>
            <a:spLocks noGrp="1"/>
          </p:cNvSpPr>
          <p:nvPr>
            <p:ph type="dt" sz="half" idx="10"/>
          </p:nvPr>
        </p:nvSpPr>
        <p:spPr/>
        <p:txBody>
          <a:bodyPr/>
          <a:lstStyle/>
          <a:p>
            <a:fld id="{AA6AE4BE-8FCC-4D5D-B1D1-44937FCD753D}" type="datetimeFigureOut">
              <a:rPr lang="en-US" smtClean="0"/>
              <a:t>4/25/2024</a:t>
            </a:fld>
            <a:endParaRPr lang="en-US"/>
          </a:p>
        </p:txBody>
      </p:sp>
      <p:sp>
        <p:nvSpPr>
          <p:cNvPr id="8" name="Footer Placeholder 7">
            <a:extLst>
              <a:ext uri="{FF2B5EF4-FFF2-40B4-BE49-F238E27FC236}">
                <a16:creationId xmlns:a16="http://schemas.microsoft.com/office/drawing/2014/main" id="{BAD0CAD2-E7EC-0372-6FAB-4CB4EB93D0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37F7D5-BA0C-6582-0853-E95C87F87A8E}"/>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1126407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9D35E-392F-271A-8BE6-4304E2DC57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689609-DE78-04E1-EE0E-A96EB67CBCB2}"/>
              </a:ext>
            </a:extLst>
          </p:cNvPr>
          <p:cNvSpPr>
            <a:spLocks noGrp="1"/>
          </p:cNvSpPr>
          <p:nvPr>
            <p:ph type="dt" sz="half" idx="10"/>
          </p:nvPr>
        </p:nvSpPr>
        <p:spPr/>
        <p:txBody>
          <a:bodyPr/>
          <a:lstStyle/>
          <a:p>
            <a:fld id="{AA6AE4BE-8FCC-4D5D-B1D1-44937FCD753D}" type="datetimeFigureOut">
              <a:rPr lang="en-US" smtClean="0"/>
              <a:t>4/25/2024</a:t>
            </a:fld>
            <a:endParaRPr lang="en-US"/>
          </a:p>
        </p:txBody>
      </p:sp>
      <p:sp>
        <p:nvSpPr>
          <p:cNvPr id="4" name="Footer Placeholder 3">
            <a:extLst>
              <a:ext uri="{FF2B5EF4-FFF2-40B4-BE49-F238E27FC236}">
                <a16:creationId xmlns:a16="http://schemas.microsoft.com/office/drawing/2014/main" id="{698B0E2D-BF1B-EAA2-9F52-9A749947C7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7454BA-A719-30F9-D006-81A9E04454DE}"/>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1107863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3037DC-1041-73E9-0443-1B8DE717031D}"/>
              </a:ext>
            </a:extLst>
          </p:cNvPr>
          <p:cNvSpPr>
            <a:spLocks noGrp="1"/>
          </p:cNvSpPr>
          <p:nvPr>
            <p:ph type="dt" sz="half" idx="10"/>
          </p:nvPr>
        </p:nvSpPr>
        <p:spPr/>
        <p:txBody>
          <a:bodyPr/>
          <a:lstStyle/>
          <a:p>
            <a:fld id="{AA6AE4BE-8FCC-4D5D-B1D1-44937FCD753D}" type="datetimeFigureOut">
              <a:rPr lang="en-US" smtClean="0"/>
              <a:t>4/25/2024</a:t>
            </a:fld>
            <a:endParaRPr lang="en-US"/>
          </a:p>
        </p:txBody>
      </p:sp>
      <p:sp>
        <p:nvSpPr>
          <p:cNvPr id="3" name="Footer Placeholder 2">
            <a:extLst>
              <a:ext uri="{FF2B5EF4-FFF2-40B4-BE49-F238E27FC236}">
                <a16:creationId xmlns:a16="http://schemas.microsoft.com/office/drawing/2014/main" id="{2385E54C-A75F-5E4D-8D3C-3DCCB6B6DB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13E045-8297-238A-B5FC-1DD474A9126E}"/>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4089331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4310B-D8B6-05B5-90BA-F9D446955E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292788-F541-B815-4759-1C7F057A92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4F8627-2596-FAA3-D86F-E702973D79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68CBE9-2AE1-BCCB-3ECC-7C9DFC5B74E1}"/>
              </a:ext>
            </a:extLst>
          </p:cNvPr>
          <p:cNvSpPr>
            <a:spLocks noGrp="1"/>
          </p:cNvSpPr>
          <p:nvPr>
            <p:ph type="dt" sz="half" idx="10"/>
          </p:nvPr>
        </p:nvSpPr>
        <p:spPr/>
        <p:txBody>
          <a:bodyPr/>
          <a:lstStyle/>
          <a:p>
            <a:fld id="{AA6AE4BE-8FCC-4D5D-B1D1-44937FCD753D}" type="datetimeFigureOut">
              <a:rPr lang="en-US" smtClean="0"/>
              <a:t>4/25/2024</a:t>
            </a:fld>
            <a:endParaRPr lang="en-US"/>
          </a:p>
        </p:txBody>
      </p:sp>
      <p:sp>
        <p:nvSpPr>
          <p:cNvPr id="6" name="Footer Placeholder 5">
            <a:extLst>
              <a:ext uri="{FF2B5EF4-FFF2-40B4-BE49-F238E27FC236}">
                <a16:creationId xmlns:a16="http://schemas.microsoft.com/office/drawing/2014/main" id="{8D9B06B0-7830-1242-A463-A57349D8D8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32635A-0F39-2791-2164-56D6500CE560}"/>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2504156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EA84E-A741-8BA0-012A-B38848BE21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4C00CC-02B2-E5F0-52B2-41DB24B69E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696D45-63D3-FF05-A72A-85961BD01F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BB4FA6-9222-921D-7A5A-DEEC693CBF08}"/>
              </a:ext>
            </a:extLst>
          </p:cNvPr>
          <p:cNvSpPr>
            <a:spLocks noGrp="1"/>
          </p:cNvSpPr>
          <p:nvPr>
            <p:ph type="dt" sz="half" idx="10"/>
          </p:nvPr>
        </p:nvSpPr>
        <p:spPr/>
        <p:txBody>
          <a:bodyPr/>
          <a:lstStyle/>
          <a:p>
            <a:fld id="{AA6AE4BE-8FCC-4D5D-B1D1-44937FCD753D}" type="datetimeFigureOut">
              <a:rPr lang="en-US" smtClean="0"/>
              <a:t>4/25/2024</a:t>
            </a:fld>
            <a:endParaRPr lang="en-US"/>
          </a:p>
        </p:txBody>
      </p:sp>
      <p:sp>
        <p:nvSpPr>
          <p:cNvPr id="6" name="Footer Placeholder 5">
            <a:extLst>
              <a:ext uri="{FF2B5EF4-FFF2-40B4-BE49-F238E27FC236}">
                <a16:creationId xmlns:a16="http://schemas.microsoft.com/office/drawing/2014/main" id="{F972307F-7EC2-D803-B4D3-782DF26A2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084D99-939D-4313-AB95-4EB0E9056DB4}"/>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537256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6A8076-2821-3CFD-783B-088D4C6E43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28F65E-FF16-5B17-80B9-398E36F747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E270E-5322-5E8A-CF7C-F50AB1A4FC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6AE4BE-8FCC-4D5D-B1D1-44937FCD753D}" type="datetimeFigureOut">
              <a:rPr lang="en-US" smtClean="0"/>
              <a:t>4/25/2024</a:t>
            </a:fld>
            <a:endParaRPr lang="en-US"/>
          </a:p>
        </p:txBody>
      </p:sp>
      <p:sp>
        <p:nvSpPr>
          <p:cNvPr id="5" name="Footer Placeholder 4">
            <a:extLst>
              <a:ext uri="{FF2B5EF4-FFF2-40B4-BE49-F238E27FC236}">
                <a16:creationId xmlns:a16="http://schemas.microsoft.com/office/drawing/2014/main" id="{852B1977-5A98-7AA4-691E-A3BAA82ED6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FA48CF-9941-8AEA-9D0D-86F72C9076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D04145-8951-41B0-83BD-CA66B384EA63}" type="slidenum">
              <a:rPr lang="en-US" smtClean="0"/>
              <a:t>‹#›</a:t>
            </a:fld>
            <a:endParaRPr lang="en-US"/>
          </a:p>
        </p:txBody>
      </p:sp>
    </p:spTree>
    <p:extLst>
      <p:ext uri="{BB962C8B-B14F-4D97-AF65-F5344CB8AC3E}">
        <p14:creationId xmlns:p14="http://schemas.microsoft.com/office/powerpoint/2010/main" val="2227148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microsoft.com/office/2018/10/relationships/comments" Target="../comments/modernComment_100_15A3FBDA.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4" Type="http://schemas.microsoft.com/office/2018/10/relationships/comments" Target="../comments/modernComment_10E_8F2C93E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4" Type="http://schemas.microsoft.com/office/2018/10/relationships/comments" Target="../comments/modernComment_110_9342BCC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4" Type="http://schemas.microsoft.com/office/2018/10/relationships/comments" Target="../comments/modernComment_112_9473AE5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4" Type="http://schemas.microsoft.com/office/2018/10/relationships/comments" Target="../comments/modernComment_114_778E64E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4" Type="http://schemas.microsoft.com/office/2018/10/relationships/comments" Target="../comments/modernComment_115_ABC2148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microsoft.com/office/2018/10/relationships/comments" Target="../comments/modernComment_101_CA22154F.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4" Type="http://schemas.microsoft.com/office/2018/10/relationships/comments" Target="../comments/modernComment_145_5B4E490F.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4" Type="http://schemas.microsoft.com/office/2018/10/relationships/comments" Target="../comments/modernComment_146_273F948E.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5" Type="http://schemas.microsoft.com/office/2018/10/relationships/comments" Target="../comments/modernComment_147_A2893E4E.xml"/><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comments" Target="../comments/comment1.xml"/><Relationship Id="rId4" Type="http://schemas.microsoft.com/office/2018/10/relationships/comments" Target="../comments/modernComment_148_E738ADD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4" Type="http://schemas.microsoft.com/office/2018/10/relationships/comments" Target="../comments/modernComment_11F_F242583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5" Type="http://schemas.microsoft.com/office/2018/10/relationships/comments" Target="../comments/modernComment_125_BC583C8C.xml"/><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4" Type="http://schemas.microsoft.com/office/2018/10/relationships/comments" Target="../comments/modernComment_126_6A7DF35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4" Type="http://schemas.microsoft.com/office/2018/10/relationships/comments" Target="../comments/modernComment_127_6D7D390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4" Type="http://schemas.microsoft.com/office/2018/10/relationships/comments" Target="../comments/modernComment_149_E33960AF.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4" Type="http://schemas.microsoft.com/office/2018/10/relationships/comments" Target="../comments/modernComment_129_9959093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 Id="rId4" Type="http://schemas.microsoft.com/office/2018/10/relationships/comments" Target="../comments/modernComment_13A_A36A32A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 Id="rId4" Type="http://schemas.microsoft.com/office/2018/10/relationships/comments" Target="../comments/modernComment_12B_528A73D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 Id="rId4" Type="http://schemas.microsoft.com/office/2018/10/relationships/comments" Target="../comments/modernComment_12C_3E21437A.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4" Type="http://schemas.microsoft.com/office/2018/10/relationships/comments" Target="../comments/modernComment_14A_D49EB52D.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 Id="rId4" Type="http://schemas.microsoft.com/office/2018/10/relationships/comments" Target="../comments/modernComment_12D_426972CD.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8.xml"/><Relationship Id="rId4" Type="http://schemas.microsoft.com/office/2018/10/relationships/comments" Target="../comments/modernComment_12F_62DAF5F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 Id="rId4" Type="http://schemas.microsoft.com/office/2018/10/relationships/comments" Target="../comments/modernComment_14C_54FEC9BF.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4" Type="http://schemas.microsoft.com/office/2018/10/relationships/comments" Target="../comments/modernComment_14D_90ABD83D.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4" Type="http://schemas.microsoft.com/office/2018/10/relationships/comments" Target="../comments/modernComment_103_60B4A8B.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1.xml"/><Relationship Id="rId5" Type="http://schemas.microsoft.com/office/2018/10/relationships/comments" Target="../comments/modernComment_14E_7AC8A483.xml"/><Relationship Id="rId4" Type="http://schemas.openxmlformats.org/officeDocument/2006/relationships/image" Target="../media/image14.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2.xml"/><Relationship Id="rId4" Type="http://schemas.microsoft.com/office/2018/10/relationships/comments" Target="../comments/modernComment_13B_8DEF98A9.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3.xml"/><Relationship Id="rId4" Type="http://schemas.microsoft.com/office/2018/10/relationships/comments" Target="../comments/modernComment_13F_B53C6C0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4.xml"/><Relationship Id="rId5" Type="http://schemas.microsoft.com/office/2018/10/relationships/comments" Target="../comments/modernComment_14F_630BD252.xml"/><Relationship Id="rId4" Type="http://schemas.openxmlformats.org/officeDocument/2006/relationships/image" Target="../media/image15.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5.xml"/><Relationship Id="rId5" Type="http://schemas.microsoft.com/office/2018/10/relationships/comments" Target="../comments/modernComment_150_6AAFA804.xml"/><Relationship Id="rId4" Type="http://schemas.openxmlformats.org/officeDocument/2006/relationships/image" Target="../media/image16.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6.xml"/><Relationship Id="rId4" Type="http://schemas.microsoft.com/office/2018/10/relationships/comments" Target="../comments/modernComment_151_D978090A.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7.xml"/><Relationship Id="rId5" Type="http://schemas.microsoft.com/office/2018/10/relationships/comments" Target="../comments/modernComment_142_6240DE14.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hemeOverride" Target="../theme/themeOverride1.xml"/><Relationship Id="rId5" Type="http://schemas.microsoft.com/office/2018/10/relationships/comments" Target="../comments/modernComment_105_68CB4397.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microsoft.com/office/2018/10/relationships/comments" Target="../comments/modernComment_108_ED4940D2.xml"/><Relationship Id="rId3" Type="http://schemas.openxmlformats.org/officeDocument/2006/relationships/notesSlide" Target="../notesSlides/notesSlide6.xml"/><Relationship Id="rId7"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5" Type="http://schemas.microsoft.com/office/2018/10/relationships/comments" Target="../comments/modernComment_109_5E3155A.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6" Type="http://schemas.microsoft.com/office/2018/10/relationships/comments" Target="../comments/modernComment_10A_2B71FCC0.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5" Type="http://schemas.microsoft.com/office/2018/10/relationships/comments" Target="../comments/modernComment_10B_3ECA264D.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B1479F-C07C-01FB-96A0-C3F841F521FE}"/>
              </a:ext>
            </a:extLst>
          </p:cNvPr>
          <p:cNvSpPr/>
          <p:nvPr/>
        </p:nvSpPr>
        <p:spPr>
          <a:xfrm>
            <a:off x="0" y="0"/>
            <a:ext cx="12192000" cy="1249135"/>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Fading-Concentric-Circle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2671" y="1589521"/>
            <a:ext cx="4895758" cy="4895758"/>
          </a:xfrm>
          <a:prstGeom prst="rect">
            <a:avLst/>
          </a:prstGeom>
        </p:spPr>
      </p:pic>
      <p:sp>
        <p:nvSpPr>
          <p:cNvPr id="9" name="TextBox 8"/>
          <p:cNvSpPr txBox="1"/>
          <p:nvPr/>
        </p:nvSpPr>
        <p:spPr>
          <a:xfrm>
            <a:off x="368425" y="698904"/>
            <a:ext cx="6175764" cy="366499"/>
          </a:xfrm>
          <a:prstGeom prst="rect">
            <a:avLst/>
          </a:prstGeom>
          <a:noFill/>
        </p:spPr>
        <p:txBody>
          <a:bodyPr wrap="square" rtlCol="0">
            <a:spAutoFit/>
          </a:bodyPr>
          <a:lstStyle/>
          <a:p>
            <a:r>
              <a:rPr lang="en-US" dirty="0"/>
              <a:t>﻿</a:t>
            </a:r>
            <a:r>
              <a:rPr lang="en-US" dirty="0">
                <a:solidFill>
                  <a:schemeClr val="bg1"/>
                </a:solidFill>
              </a:rPr>
              <a:t>SKILLS FOR SUCCESS</a:t>
            </a:r>
            <a:r>
              <a:rPr lang="en-US">
                <a:solidFill>
                  <a:schemeClr val="bg1"/>
                </a:solidFill>
              </a:rPr>
              <a:t>: </a:t>
            </a:r>
            <a:r>
              <a:rPr lang="en-US" smtClean="0">
                <a:solidFill>
                  <a:schemeClr val="bg1"/>
                </a:solidFill>
              </a:rPr>
              <a:t>Adaptability</a:t>
            </a:r>
            <a:endParaRPr lang="en-US" dirty="0">
              <a:solidFill>
                <a:schemeClr val="bg1"/>
              </a:solidFill>
            </a:endParaRPr>
          </a:p>
        </p:txBody>
      </p:sp>
      <p:pic>
        <p:nvPicPr>
          <p:cNvPr id="11" name="Picture 10" descr="Logos.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925" y="5919815"/>
            <a:ext cx="6553200" cy="609600"/>
          </a:xfrm>
          <a:prstGeom prst="rect">
            <a:avLst/>
          </a:prstGeom>
        </p:spPr>
      </p:pic>
      <p:pic>
        <p:nvPicPr>
          <p:cNvPr id="2" name="Picture 1" descr="Adaptability-Unit-2-cover.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3525" y="1382378"/>
            <a:ext cx="6173111" cy="1671433"/>
          </a:xfrm>
          <a:prstGeom prst="rect">
            <a:avLst/>
          </a:prstGeom>
        </p:spPr>
      </p:pic>
    </p:spTree>
    <p:custDataLst>
      <p:tags r:id="rId1"/>
    </p:custDataLst>
    <p:extLst>
      <p:ext uri="{BB962C8B-B14F-4D97-AF65-F5344CB8AC3E}">
        <p14:creationId xmlns:p14="http://schemas.microsoft.com/office/powerpoint/2010/main" val="363068378"/>
      </p:ext>
    </p:extLst>
  </p:cSld>
  <p:clrMapOvr>
    <a:masterClrMapping/>
  </p:clrMapOvr>
  <p:extLst mod="1">
    <p:ext uri="{6950BFC3-D8DA-4A85-94F7-54DA5524770B}">
      <p188:commentRel xmlns:p188="http://schemas.microsoft.com/office/powerpoint/2018/8/main" xmlns="" r:id="rId7"/>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E9C882-7556-4B1E-AECA-851CDE71D09B}"/>
              </a:ext>
            </a:extLst>
          </p:cNvPr>
          <p:cNvSpPr txBox="1"/>
          <p:nvPr/>
        </p:nvSpPr>
        <p:spPr>
          <a:xfrm>
            <a:off x="1039813" y="2078476"/>
            <a:ext cx="10555839" cy="2934136"/>
          </a:xfrm>
          <a:prstGeom prst="rect">
            <a:avLst/>
          </a:prstGeom>
          <a:noFill/>
        </p:spPr>
        <p:txBody>
          <a:bodyPr wrap="square">
            <a:spAutoFit/>
          </a:bodyPr>
          <a:lstStyle/>
          <a:p>
            <a:pPr marL="0" indent="0">
              <a:spcAft>
                <a:spcPts val="600"/>
              </a:spcAft>
              <a:buNone/>
            </a:pPr>
            <a:r>
              <a:rPr lang="en-US" sz="2800" dirty="0"/>
              <a:t>Janet wants to pass her probationary period and succeed in the job. </a:t>
            </a:r>
            <a:br>
              <a:rPr lang="en-US" sz="2800" dirty="0"/>
            </a:br>
            <a:r>
              <a:rPr lang="en-US" sz="2800" dirty="0"/>
              <a:t>To do this, she needs to adapt to the new job and workplace. </a:t>
            </a:r>
          </a:p>
          <a:p>
            <a:pPr marL="0" indent="0">
              <a:lnSpc>
                <a:spcPct val="150000"/>
              </a:lnSpc>
              <a:buNone/>
            </a:pPr>
            <a:r>
              <a:rPr lang="en-US" sz="2800" dirty="0"/>
              <a:t>What does Janet need to adapt to? </a:t>
            </a:r>
          </a:p>
          <a:p>
            <a:pPr marL="0" indent="0">
              <a:lnSpc>
                <a:spcPct val="150000"/>
              </a:lnSpc>
              <a:buNone/>
            </a:pPr>
            <a:endParaRPr lang="en-CA" sz="2800" b="1" dirty="0"/>
          </a:p>
          <a:p>
            <a:pPr marL="0" indent="0">
              <a:lnSpc>
                <a:spcPct val="150000"/>
              </a:lnSpc>
              <a:buNone/>
            </a:pPr>
            <a:r>
              <a:rPr lang="en-CA" sz="2800" b="1" dirty="0"/>
              <a:t>Do the task on page 6</a:t>
            </a:r>
          </a:p>
        </p:txBody>
      </p:sp>
      <p:sp>
        <p:nvSpPr>
          <p:cNvPr id="7" name="TextBox 6">
            <a:extLst>
              <a:ext uri="{FF2B5EF4-FFF2-40B4-BE49-F238E27FC236}">
                <a16:creationId xmlns:a16="http://schemas.microsoft.com/office/drawing/2014/main" id="{E5F68D4A-7DCB-65F2-DD47-1C11F752FDC8}"/>
              </a:ext>
            </a:extLst>
          </p:cNvPr>
          <p:cNvSpPr txBox="1"/>
          <p:nvPr/>
        </p:nvSpPr>
        <p:spPr>
          <a:xfrm>
            <a:off x="1063625" y="1159087"/>
            <a:ext cx="10304659" cy="707886"/>
          </a:xfrm>
          <a:prstGeom prst="rect">
            <a:avLst/>
          </a:prstGeom>
          <a:noFill/>
        </p:spPr>
        <p:txBody>
          <a:bodyPr wrap="square">
            <a:spAutoFit/>
          </a:bodyPr>
          <a:lstStyle/>
          <a:p>
            <a:pPr>
              <a:spcBef>
                <a:spcPts val="600"/>
              </a:spcBef>
              <a:spcAft>
                <a:spcPts val="600"/>
              </a:spcAft>
            </a:pPr>
            <a:r>
              <a:rPr lang="en-CA" sz="4000" b="1" dirty="0">
                <a:solidFill>
                  <a:srgbClr val="316094"/>
                </a:solidFill>
                <a:ea typeface="Times New Roman" panose="02020603050405020304" pitchFamily="18" charset="0"/>
                <a:cs typeface="Calibri" panose="020F0502020204030204" pitchFamily="34" charset="0"/>
              </a:rPr>
              <a:t>What to adapt to? Identify areas</a:t>
            </a:r>
            <a:endParaRPr lang="en-US" sz="4000" b="1" dirty="0">
              <a:solidFill>
                <a:srgbClr val="316094"/>
              </a:solidFill>
              <a:ea typeface="Times New Roman" panose="020206030504050203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Janet’s story</a:t>
            </a:r>
          </a:p>
        </p:txBody>
      </p:sp>
    </p:spTree>
    <p:custDataLst>
      <p:tags r:id="rId1"/>
    </p:custDataLst>
    <p:extLst>
      <p:ext uri="{BB962C8B-B14F-4D97-AF65-F5344CB8AC3E}">
        <p14:creationId xmlns:p14="http://schemas.microsoft.com/office/powerpoint/2010/main" val="3605198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E9C882-7556-4B1E-AECA-851CDE71D09B}"/>
              </a:ext>
            </a:extLst>
          </p:cNvPr>
          <p:cNvSpPr txBox="1"/>
          <p:nvPr/>
        </p:nvSpPr>
        <p:spPr>
          <a:xfrm>
            <a:off x="1039813" y="1892699"/>
            <a:ext cx="7220709" cy="3304751"/>
          </a:xfrm>
          <a:prstGeom prst="rect">
            <a:avLst/>
          </a:prstGeom>
          <a:noFill/>
        </p:spPr>
        <p:txBody>
          <a:bodyPr wrap="square">
            <a:spAutoFit/>
          </a:bodyPr>
          <a:lstStyle/>
          <a:p>
            <a:pPr>
              <a:lnSpc>
                <a:spcPct val="150000"/>
              </a:lnSpc>
            </a:pPr>
            <a:r>
              <a:rPr lang="en-CA" sz="2800" b="1" dirty="0"/>
              <a:t>Reflect</a:t>
            </a:r>
            <a:endParaRPr lang="en-US" sz="2800" dirty="0"/>
          </a:p>
          <a:p>
            <a:pPr marL="0" indent="0">
              <a:lnSpc>
                <a:spcPct val="150000"/>
              </a:lnSpc>
              <a:spcAft>
                <a:spcPts val="600"/>
              </a:spcAft>
              <a:buNone/>
            </a:pPr>
            <a:r>
              <a:rPr lang="en-US" sz="2500" dirty="0"/>
              <a:t>Think of a new job or volunteer experience you had.</a:t>
            </a:r>
          </a:p>
          <a:p>
            <a:pPr marL="342900" lvl="0" indent="-342900">
              <a:lnSpc>
                <a:spcPct val="115000"/>
              </a:lnSpc>
              <a:spcAft>
                <a:spcPts val="800"/>
              </a:spcAft>
              <a:buFont typeface="Arial" panose="020B0604020202020204" pitchFamily="34" charset="0"/>
              <a:buChar char="•"/>
            </a:pPr>
            <a:r>
              <a:rPr lang="en-CA" sz="2500" dirty="0">
                <a:solidFill>
                  <a:srgbClr val="000000"/>
                </a:solidFill>
                <a:effectLst/>
                <a:ea typeface="Yu Gothic Light" panose="020B0300000000000000" pitchFamily="34" charset="-128"/>
              </a:rPr>
              <a:t>How is Janet’s experience  similar to your own?</a:t>
            </a:r>
          </a:p>
          <a:p>
            <a:pPr marL="342900" lvl="0" indent="-342900">
              <a:lnSpc>
                <a:spcPct val="115000"/>
              </a:lnSpc>
              <a:spcAft>
                <a:spcPts val="800"/>
              </a:spcAft>
              <a:buFont typeface="Arial" panose="020B0604020202020204" pitchFamily="34" charset="0"/>
              <a:buChar char="•"/>
            </a:pPr>
            <a:r>
              <a:rPr lang="en-CA" sz="2500" dirty="0">
                <a:solidFill>
                  <a:srgbClr val="000000"/>
                </a:solidFill>
                <a:effectLst/>
                <a:ea typeface="Yu Gothic Light" panose="020B0300000000000000" pitchFamily="34" charset="-128"/>
              </a:rPr>
              <a:t>Are there any differences? What are they? </a:t>
            </a:r>
          </a:p>
          <a:p>
            <a:pPr marL="342900" lvl="0" indent="-342900">
              <a:lnSpc>
                <a:spcPct val="115000"/>
              </a:lnSpc>
              <a:spcAft>
                <a:spcPts val="800"/>
              </a:spcAft>
              <a:buFont typeface="Arial" panose="020B0604020202020204" pitchFamily="34" charset="0"/>
              <a:buChar char="•"/>
            </a:pPr>
            <a:r>
              <a:rPr lang="en-CA" sz="2500" dirty="0">
                <a:solidFill>
                  <a:srgbClr val="000000"/>
                </a:solidFill>
                <a:effectLst/>
                <a:ea typeface="Yu Gothic Light" panose="020B0300000000000000" pitchFamily="34" charset="-128"/>
              </a:rPr>
              <a:t>What were three new things you had to adapt to?</a:t>
            </a:r>
          </a:p>
          <a:p>
            <a:pPr>
              <a:spcAft>
                <a:spcPts val="800"/>
              </a:spcAft>
            </a:pPr>
            <a:r>
              <a:rPr lang="en-CA" sz="1800" dirty="0">
                <a:solidFill>
                  <a:srgbClr val="000000"/>
                </a:solidFill>
                <a:effectLst/>
                <a:latin typeface="Calibri" panose="020F0502020204030204" pitchFamily="34" charset="0"/>
                <a:ea typeface="Yu Gothic Light" panose="020B0300000000000000" pitchFamily="34" charset="-128"/>
              </a:rPr>
              <a:t> </a:t>
            </a:r>
            <a:endParaRPr lang="en-CA" sz="2800" dirty="0"/>
          </a:p>
        </p:txBody>
      </p:sp>
      <p:sp>
        <p:nvSpPr>
          <p:cNvPr id="8" name="TextBox 7">
            <a:extLst>
              <a:ext uri="{FF2B5EF4-FFF2-40B4-BE49-F238E27FC236}">
                <a16:creationId xmlns:a16="http://schemas.microsoft.com/office/drawing/2014/main" id="{E5F68D4A-7DCB-65F2-DD47-1C11F752FDC8}"/>
              </a:ext>
            </a:extLst>
          </p:cNvPr>
          <p:cNvSpPr txBox="1"/>
          <p:nvPr/>
        </p:nvSpPr>
        <p:spPr>
          <a:xfrm>
            <a:off x="1063625" y="1159087"/>
            <a:ext cx="10304659" cy="707886"/>
          </a:xfrm>
          <a:prstGeom prst="rect">
            <a:avLst/>
          </a:prstGeom>
          <a:noFill/>
        </p:spPr>
        <p:txBody>
          <a:bodyPr wrap="square">
            <a:spAutoFit/>
          </a:bodyPr>
          <a:lstStyle/>
          <a:p>
            <a:pPr>
              <a:spcBef>
                <a:spcPts val="600"/>
              </a:spcBef>
              <a:spcAft>
                <a:spcPts val="600"/>
              </a:spcAft>
            </a:pPr>
            <a:r>
              <a:rPr lang="en-CA" sz="4000" b="1" dirty="0">
                <a:solidFill>
                  <a:srgbClr val="316094"/>
                </a:solidFill>
                <a:ea typeface="Times New Roman" panose="02020603050405020304" pitchFamily="18" charset="0"/>
                <a:cs typeface="Calibri" panose="020F0502020204030204" pitchFamily="34" charset="0"/>
              </a:rPr>
              <a:t>What to adapt to? Identify areas</a:t>
            </a:r>
            <a:endParaRPr lang="en-US" sz="4000" b="1" dirty="0">
              <a:solidFill>
                <a:srgbClr val="316094"/>
              </a:solidFill>
              <a:ea typeface="Times New Roman" panose="020206030504050203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Janet’s story</a:t>
            </a:r>
          </a:p>
        </p:txBody>
      </p:sp>
    </p:spTree>
    <p:custDataLst>
      <p:tags r:id="rId1"/>
    </p:custDataLst>
    <p:extLst>
      <p:ext uri="{BB962C8B-B14F-4D97-AF65-F5344CB8AC3E}">
        <p14:creationId xmlns:p14="http://schemas.microsoft.com/office/powerpoint/2010/main" val="394771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E9C882-7556-4B1E-AECA-851CDE71D09B}"/>
              </a:ext>
            </a:extLst>
          </p:cNvPr>
          <p:cNvSpPr txBox="1"/>
          <p:nvPr/>
        </p:nvSpPr>
        <p:spPr>
          <a:xfrm>
            <a:off x="1039813" y="1958965"/>
            <a:ext cx="10613572" cy="2610843"/>
          </a:xfrm>
          <a:prstGeom prst="rect">
            <a:avLst/>
          </a:prstGeom>
          <a:noFill/>
        </p:spPr>
        <p:txBody>
          <a:bodyPr wrap="square">
            <a:spAutoFit/>
          </a:bodyPr>
          <a:lstStyle/>
          <a:p>
            <a:pPr>
              <a:lnSpc>
                <a:spcPct val="150000"/>
              </a:lnSpc>
            </a:pPr>
            <a:r>
              <a:rPr lang="en-CA" sz="2800" b="1" dirty="0"/>
              <a:t>Reflect</a:t>
            </a:r>
            <a:endParaRPr lang="en-US" sz="2800" dirty="0"/>
          </a:p>
          <a:p>
            <a:pPr>
              <a:lnSpc>
                <a:spcPct val="150000"/>
              </a:lnSpc>
            </a:pPr>
            <a:r>
              <a:rPr lang="en-US" sz="2800" dirty="0"/>
              <a:t>Think of your </a:t>
            </a:r>
            <a:r>
              <a:rPr lang="en-US" sz="2800" b="1" dirty="0"/>
              <a:t>future</a:t>
            </a:r>
            <a:r>
              <a:rPr lang="en-US" sz="2800" dirty="0"/>
              <a:t> job. </a:t>
            </a:r>
          </a:p>
          <a:p>
            <a:pPr>
              <a:lnSpc>
                <a:spcPct val="150000"/>
              </a:lnSpc>
            </a:pPr>
            <a:r>
              <a:rPr lang="en-CA" sz="2800" dirty="0">
                <a:solidFill>
                  <a:srgbClr val="000000"/>
                </a:solidFill>
                <a:effectLst/>
                <a:latin typeface="Calibri" panose="020F0502020204030204" pitchFamily="34" charset="0"/>
                <a:ea typeface="Yu Gothic Light" panose="020B0300000000000000" pitchFamily="34" charset="-128"/>
              </a:rPr>
              <a:t>What are three new things you may need to adapt to? </a:t>
            </a:r>
          </a:p>
          <a:p>
            <a:pPr>
              <a:lnSpc>
                <a:spcPct val="150000"/>
              </a:lnSpc>
            </a:pPr>
            <a:endParaRPr lang="en-CA" sz="2800" dirty="0"/>
          </a:p>
        </p:txBody>
      </p:sp>
      <p:sp>
        <p:nvSpPr>
          <p:cNvPr id="8" name="TextBox 7">
            <a:extLst>
              <a:ext uri="{FF2B5EF4-FFF2-40B4-BE49-F238E27FC236}">
                <a16:creationId xmlns:a16="http://schemas.microsoft.com/office/drawing/2014/main" id="{E5F68D4A-7DCB-65F2-DD47-1C11F752FDC8}"/>
              </a:ext>
            </a:extLst>
          </p:cNvPr>
          <p:cNvSpPr txBox="1"/>
          <p:nvPr/>
        </p:nvSpPr>
        <p:spPr>
          <a:xfrm>
            <a:off x="1063625" y="1159087"/>
            <a:ext cx="10304659" cy="707886"/>
          </a:xfrm>
          <a:prstGeom prst="rect">
            <a:avLst/>
          </a:prstGeom>
          <a:noFill/>
        </p:spPr>
        <p:txBody>
          <a:bodyPr wrap="square">
            <a:spAutoFit/>
          </a:bodyPr>
          <a:lstStyle/>
          <a:p>
            <a:pPr>
              <a:spcBef>
                <a:spcPts val="600"/>
              </a:spcBef>
              <a:spcAft>
                <a:spcPts val="600"/>
              </a:spcAft>
            </a:pPr>
            <a:r>
              <a:rPr lang="en-CA" sz="4000" b="1" dirty="0">
                <a:solidFill>
                  <a:srgbClr val="316094"/>
                </a:solidFill>
                <a:ea typeface="Times New Roman" panose="02020603050405020304" pitchFamily="18" charset="0"/>
                <a:cs typeface="Calibri" panose="020F0502020204030204" pitchFamily="34" charset="0"/>
              </a:rPr>
              <a:t>What to adapt to? Identify areas</a:t>
            </a:r>
            <a:endParaRPr lang="en-US" sz="4000" b="1" dirty="0">
              <a:solidFill>
                <a:srgbClr val="316094"/>
              </a:solidFill>
              <a:ea typeface="Times New Roman" panose="020206030504050203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Janet’s story</a:t>
            </a:r>
          </a:p>
        </p:txBody>
      </p:sp>
    </p:spTree>
    <p:custDataLst>
      <p:tags r:id="rId1"/>
    </p:custDataLst>
    <p:extLst>
      <p:ext uri="{BB962C8B-B14F-4D97-AF65-F5344CB8AC3E}">
        <p14:creationId xmlns:p14="http://schemas.microsoft.com/office/powerpoint/2010/main" val="2307989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E9C882-7556-4B1E-AECA-851CDE71D09B}"/>
              </a:ext>
            </a:extLst>
          </p:cNvPr>
          <p:cNvSpPr txBox="1"/>
          <p:nvPr/>
        </p:nvSpPr>
        <p:spPr>
          <a:xfrm>
            <a:off x="1039813" y="2062455"/>
            <a:ext cx="10613572" cy="1349087"/>
          </a:xfrm>
          <a:prstGeom prst="rect">
            <a:avLst/>
          </a:prstGeom>
          <a:noFill/>
        </p:spPr>
        <p:txBody>
          <a:bodyPr wrap="square">
            <a:spAutoFit/>
          </a:bodyPr>
          <a:lstStyle/>
          <a:p>
            <a:pPr marL="0" indent="0">
              <a:lnSpc>
                <a:spcPct val="150000"/>
              </a:lnSpc>
              <a:buNone/>
            </a:pPr>
            <a:r>
              <a:rPr lang="en-US" sz="2800" dirty="0"/>
              <a:t>What actions  could Janet take to adapt?</a:t>
            </a:r>
            <a:endParaRPr lang="en-CA" sz="2800" dirty="0"/>
          </a:p>
          <a:p>
            <a:pPr marL="0" indent="0">
              <a:lnSpc>
                <a:spcPct val="150000"/>
              </a:lnSpc>
              <a:buNone/>
            </a:pPr>
            <a:r>
              <a:rPr lang="en-CA" sz="2800" b="1" dirty="0"/>
              <a:t>Do the task on page 8</a:t>
            </a:r>
          </a:p>
        </p:txBody>
      </p:sp>
      <p:sp>
        <p:nvSpPr>
          <p:cNvPr id="7" name="TextBox 6">
            <a:extLst>
              <a:ext uri="{FF2B5EF4-FFF2-40B4-BE49-F238E27FC236}">
                <a16:creationId xmlns:a16="http://schemas.microsoft.com/office/drawing/2014/main" id="{E5F68D4A-7DCB-65F2-DD47-1C11F752FDC8}"/>
              </a:ext>
            </a:extLst>
          </p:cNvPr>
          <p:cNvSpPr txBox="1"/>
          <p:nvPr/>
        </p:nvSpPr>
        <p:spPr>
          <a:xfrm>
            <a:off x="1060450" y="1162050"/>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a typeface="Times New Roman" panose="02020603050405020304" pitchFamily="18" charset="0"/>
                <a:cs typeface="Calibri" panose="020F0502020204030204" pitchFamily="34" charset="0"/>
              </a:rPr>
              <a:t>What does adapting look like? Identify actions </a:t>
            </a:r>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Janet’s story</a:t>
            </a:r>
          </a:p>
        </p:txBody>
      </p:sp>
    </p:spTree>
    <p:custDataLst>
      <p:tags r:id="rId1"/>
    </p:custDataLst>
    <p:extLst>
      <p:ext uri="{BB962C8B-B14F-4D97-AF65-F5344CB8AC3E}">
        <p14:creationId xmlns:p14="http://schemas.microsoft.com/office/powerpoint/2010/main" val="2402063333"/>
      </p:ext>
    </p:extLst>
  </p:cSld>
  <p:clrMapOvr>
    <a:masterClrMapping/>
  </p:clrMapOvr>
  <p:extLst>
    <p:ext uri="{6950BFC3-D8DA-4A85-94F7-54DA5524770B}">
      <p188:commentRel xmlns:p188="http://schemas.microsoft.com/office/powerpoint/2018/8/main" xmlns="" r:id="rId4"/>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E9C882-7556-4B1E-AECA-851CDE71D09B}"/>
              </a:ext>
            </a:extLst>
          </p:cNvPr>
          <p:cNvSpPr txBox="1"/>
          <p:nvPr/>
        </p:nvSpPr>
        <p:spPr>
          <a:xfrm>
            <a:off x="1039813" y="1895252"/>
            <a:ext cx="10613572" cy="3508653"/>
          </a:xfrm>
          <a:prstGeom prst="rect">
            <a:avLst/>
          </a:prstGeom>
          <a:noFill/>
        </p:spPr>
        <p:txBody>
          <a:bodyPr wrap="square">
            <a:spAutoFit/>
          </a:bodyPr>
          <a:lstStyle/>
          <a:p>
            <a:pPr>
              <a:lnSpc>
                <a:spcPct val="150000"/>
              </a:lnSpc>
              <a:spcAft>
                <a:spcPts val="1200"/>
              </a:spcAft>
            </a:pPr>
            <a:r>
              <a:rPr lang="en-CA" sz="2800" b="1" dirty="0"/>
              <a:t>Reflect</a:t>
            </a:r>
            <a:endParaRPr lang="en-CA" sz="2400" b="1" dirty="0"/>
          </a:p>
          <a:p>
            <a:pPr>
              <a:spcAft>
                <a:spcPts val="300"/>
              </a:spcAft>
            </a:pPr>
            <a:r>
              <a:rPr lang="en-CA" sz="2500" b="1" dirty="0"/>
              <a:t>Think</a:t>
            </a:r>
            <a:r>
              <a:rPr lang="en-CA" sz="2500" dirty="0"/>
              <a:t> of the new job or volunteer experience that you had. </a:t>
            </a:r>
          </a:p>
          <a:p>
            <a:pPr>
              <a:spcAft>
                <a:spcPts val="300"/>
              </a:spcAft>
            </a:pPr>
            <a:r>
              <a:rPr lang="en-CA" sz="2500" dirty="0"/>
              <a:t>What did you do to adapt to the three new things?</a:t>
            </a:r>
          </a:p>
          <a:p>
            <a:pPr>
              <a:spcAft>
                <a:spcPts val="1200"/>
              </a:spcAft>
            </a:pPr>
            <a:r>
              <a:rPr lang="en-CA" sz="2500" dirty="0"/>
              <a:t>Think of one action for each.</a:t>
            </a:r>
            <a:endParaRPr lang="en-US" sz="2400" b="0" i="0" dirty="0">
              <a:effectLst/>
            </a:endParaRPr>
          </a:p>
          <a:p>
            <a:pPr>
              <a:spcAft>
                <a:spcPts val="300"/>
              </a:spcAft>
            </a:pPr>
            <a:r>
              <a:rPr lang="en-CA" sz="2500" b="1" dirty="0"/>
              <a:t>Think</a:t>
            </a:r>
            <a:r>
              <a:rPr lang="en-CA" sz="2500" dirty="0"/>
              <a:t> of your future job.</a:t>
            </a:r>
          </a:p>
          <a:p>
            <a:pPr>
              <a:spcAft>
                <a:spcPts val="300"/>
              </a:spcAft>
            </a:pPr>
            <a:r>
              <a:rPr lang="en-CA" sz="2500" dirty="0"/>
              <a:t>What would you do to adapt to the three new things?</a:t>
            </a:r>
          </a:p>
          <a:p>
            <a:pPr>
              <a:spcAft>
                <a:spcPts val="300"/>
              </a:spcAft>
            </a:pPr>
            <a:r>
              <a:rPr lang="en-CA" sz="2500" dirty="0"/>
              <a:t>Think of one action for each.</a:t>
            </a:r>
            <a:endParaRPr lang="en-CA" sz="2800" b="1" dirty="0"/>
          </a:p>
        </p:txBody>
      </p:sp>
      <p:sp>
        <p:nvSpPr>
          <p:cNvPr id="9" name="TextBox 8">
            <a:extLst>
              <a:ext uri="{FF2B5EF4-FFF2-40B4-BE49-F238E27FC236}">
                <a16:creationId xmlns:a16="http://schemas.microsoft.com/office/drawing/2014/main" id="{E5F68D4A-7DCB-65F2-DD47-1C11F752FDC8}"/>
              </a:ext>
            </a:extLst>
          </p:cNvPr>
          <p:cNvSpPr txBox="1"/>
          <p:nvPr/>
        </p:nvSpPr>
        <p:spPr>
          <a:xfrm>
            <a:off x="1060450" y="1162050"/>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a typeface="Times New Roman" panose="02020603050405020304" pitchFamily="18" charset="0"/>
                <a:cs typeface="Calibri" panose="020F0502020204030204" pitchFamily="34" charset="0"/>
              </a:rPr>
              <a:t>What does adapting look like? Identify actions </a:t>
            </a:r>
          </a:p>
        </p:txBody>
      </p:sp>
      <p:sp>
        <p:nvSpPr>
          <p:cNvPr id="11" name="Rectangle 10">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Janet’s story</a:t>
            </a:r>
          </a:p>
        </p:txBody>
      </p:sp>
    </p:spTree>
    <p:custDataLst>
      <p:tags r:id="rId1"/>
    </p:custDataLst>
    <p:extLst>
      <p:ext uri="{BB962C8B-B14F-4D97-AF65-F5344CB8AC3E}">
        <p14:creationId xmlns:p14="http://schemas.microsoft.com/office/powerpoint/2010/main" val="403953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5F68D4A-7DCB-65F2-DD47-1C11F752FDC8}"/>
              </a:ext>
            </a:extLst>
          </p:cNvPr>
          <p:cNvSpPr txBox="1"/>
          <p:nvPr/>
        </p:nvSpPr>
        <p:spPr>
          <a:xfrm>
            <a:off x="1039813" y="1131189"/>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Why adapt? Identify the purpose </a:t>
            </a:r>
          </a:p>
        </p:txBody>
      </p:sp>
      <p:sp>
        <p:nvSpPr>
          <p:cNvPr id="3" name="Rectangle: Rounded Corners 2">
            <a:extLst>
              <a:ext uri="{FF2B5EF4-FFF2-40B4-BE49-F238E27FC236}">
                <a16:creationId xmlns:a16="http://schemas.microsoft.com/office/drawing/2014/main" id="{984320A9-2BBE-CF8F-B2A3-BF41D8A9999E}"/>
              </a:ext>
            </a:extLst>
          </p:cNvPr>
          <p:cNvSpPr/>
          <p:nvPr/>
        </p:nvSpPr>
        <p:spPr>
          <a:xfrm>
            <a:off x="1039813" y="2024781"/>
            <a:ext cx="10304659" cy="3519046"/>
          </a:xfrm>
          <a:prstGeom prst="roundRect">
            <a:avLst>
              <a:gd name="adj" fmla="val 6128"/>
            </a:avLst>
          </a:prstGeom>
          <a:solidFill>
            <a:srgbClr val="AB0033">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108000" rIns="108000" bIns="36000" numCol="1" spcCol="0" rtlCol="0" fromWordArt="0" anchor="t" anchorCtr="0" forceAA="0" compatLnSpc="1">
            <a:prstTxWarp prst="textNoShape">
              <a:avLst/>
            </a:prstTxWarp>
            <a:noAutofit/>
          </a:bodyPr>
          <a:lstStyle/>
          <a:p>
            <a:pPr>
              <a:lnSpc>
                <a:spcPts val="2620"/>
              </a:lnSpc>
              <a:spcAft>
                <a:spcPts val="1400"/>
              </a:spcAft>
            </a:pPr>
            <a:r>
              <a:rPr lang="en-CA" sz="2100" b="1" dirty="0">
                <a:solidFill>
                  <a:srgbClr val="000000"/>
                </a:solidFill>
                <a:effectLst/>
                <a:ea typeface="Yu Gothic Light" panose="020B0300000000000000" pitchFamily="34" charset="-128"/>
              </a:rPr>
              <a:t>The probationary period is one of the most important times in your job.</a:t>
            </a:r>
            <a:r>
              <a:rPr lang="en-CA" sz="2100" dirty="0">
                <a:solidFill>
                  <a:srgbClr val="000000"/>
                </a:solidFill>
                <a:effectLst/>
                <a:ea typeface="Yu Gothic Light" panose="020B0300000000000000" pitchFamily="34" charset="-128"/>
              </a:rPr>
              <a:t> You need to learn a lot of new things and find your place in the team. You need to make a lot of effort to adapt. You can get overwhelmed and lose motivation. When you remember why you need to adapt, you can stay motivated. You can focus on your goal to learn the job, perform well and pass your probationary period. </a:t>
            </a:r>
          </a:p>
          <a:p>
            <a:pPr>
              <a:lnSpc>
                <a:spcPts val="2620"/>
              </a:lnSpc>
              <a:spcAft>
                <a:spcPts val="1400"/>
              </a:spcAft>
            </a:pPr>
            <a:r>
              <a:rPr lang="en-CA" sz="2100" dirty="0">
                <a:solidFill>
                  <a:srgbClr val="000000"/>
                </a:solidFill>
                <a:effectLst/>
                <a:ea typeface="Yu Gothic Light" panose="020B0300000000000000" pitchFamily="34" charset="-128"/>
              </a:rPr>
              <a:t>Each time you adapt, you will get closer to your goal. For example, if you stretch and exercise every day, it will become easier for your body to handle the hard physical work. </a:t>
            </a:r>
            <a:br>
              <a:rPr lang="en-CA" sz="2100" dirty="0">
                <a:solidFill>
                  <a:srgbClr val="000000"/>
                </a:solidFill>
                <a:effectLst/>
                <a:ea typeface="Yu Gothic Light" panose="020B0300000000000000" pitchFamily="34" charset="-128"/>
              </a:rPr>
            </a:br>
            <a:r>
              <a:rPr lang="en-CA" sz="2100" dirty="0">
                <a:solidFill>
                  <a:srgbClr val="000000"/>
                </a:solidFill>
                <a:effectLst/>
                <a:ea typeface="Yu Gothic Light" panose="020B0300000000000000" pitchFamily="34" charset="-128"/>
              </a:rPr>
              <a:t>If you have a hot bath when you get home after work, your body will get a chance to relax. The next day, you will have more energy and can focus on your tasks better. </a:t>
            </a:r>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Janet’s story</a:t>
            </a:r>
          </a:p>
        </p:txBody>
      </p:sp>
    </p:spTree>
    <p:custDataLst>
      <p:tags r:id="rId1"/>
    </p:custDataLst>
    <p:extLst>
      <p:ext uri="{BB962C8B-B14F-4D97-AF65-F5344CB8AC3E}">
        <p14:creationId xmlns:p14="http://schemas.microsoft.com/office/powerpoint/2010/main" val="247062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6950BFC3-D8DA-4A85-94F7-54DA5524770B}">
      <p188:commentRel xmlns:p188="http://schemas.microsoft.com/office/powerpoint/2018/8/main" xmlns="" r:id="rId4"/>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166E68-8D1A-AFB2-6AC9-14C7BEA82C77}"/>
              </a:ext>
            </a:extLst>
          </p:cNvPr>
          <p:cNvSpPr txBox="1"/>
          <p:nvPr/>
        </p:nvSpPr>
        <p:spPr>
          <a:xfrm>
            <a:off x="1039813" y="2136048"/>
            <a:ext cx="8016948" cy="3539431"/>
          </a:xfrm>
          <a:prstGeom prst="rect">
            <a:avLst/>
          </a:prstGeom>
          <a:noFill/>
        </p:spPr>
        <p:txBody>
          <a:bodyPr wrap="square" rtlCol="0">
            <a:spAutoFit/>
          </a:bodyPr>
          <a:lstStyle/>
          <a:p>
            <a:r>
              <a:rPr lang="en-CA" sz="2800" dirty="0"/>
              <a:t>Why should Janet adapt?</a:t>
            </a:r>
          </a:p>
          <a:p>
            <a:endParaRPr lang="en-CA" sz="2800" b="1" dirty="0"/>
          </a:p>
          <a:p>
            <a:r>
              <a:rPr lang="en-CA" sz="2800" b="1" dirty="0"/>
              <a:t>Do the task on page 10</a:t>
            </a:r>
          </a:p>
          <a:p>
            <a:endParaRPr lang="en-CA" sz="2800" b="1" dirty="0"/>
          </a:p>
          <a:p>
            <a:r>
              <a:rPr lang="en-CA" sz="2800" b="1" dirty="0"/>
              <a:t>Reflect</a:t>
            </a:r>
          </a:p>
          <a:p>
            <a:endParaRPr lang="en-CA" sz="2800" dirty="0">
              <a:latin typeface="Century Gothic" panose="020B0502020202020204" pitchFamily="34" charset="0"/>
            </a:endParaRPr>
          </a:p>
          <a:p>
            <a:endParaRPr lang="en-CA" sz="2800" dirty="0">
              <a:latin typeface="Century Gothic" panose="020B0502020202020204" pitchFamily="34" charset="0"/>
            </a:endParaRPr>
          </a:p>
          <a:p>
            <a:r>
              <a:rPr lang="en-CA" sz="2800" dirty="0">
                <a:latin typeface="Century Gothic" panose="020B0502020202020204" pitchFamily="34" charset="0"/>
              </a:rPr>
              <a:t> </a:t>
            </a:r>
            <a:endParaRPr lang="en-CA" sz="2800" dirty="0">
              <a:effectLst/>
              <a:latin typeface="Century Gothic" panose="020B0502020202020204" pitchFamily="34" charset="0"/>
              <a:ea typeface="Yu Gothic Light" panose="020B0300000000000000" pitchFamily="34" charset="-128"/>
            </a:endParaRPr>
          </a:p>
        </p:txBody>
      </p:sp>
      <p:sp>
        <p:nvSpPr>
          <p:cNvPr id="9" name="TextBox 8">
            <a:extLst>
              <a:ext uri="{FF2B5EF4-FFF2-40B4-BE49-F238E27FC236}">
                <a16:creationId xmlns:a16="http://schemas.microsoft.com/office/drawing/2014/main" id="{E5F68D4A-7DCB-65F2-DD47-1C11F752FDC8}"/>
              </a:ext>
            </a:extLst>
          </p:cNvPr>
          <p:cNvSpPr txBox="1"/>
          <p:nvPr/>
        </p:nvSpPr>
        <p:spPr>
          <a:xfrm>
            <a:off x="1039813" y="1131189"/>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Why adapt? Identify the purpose </a:t>
            </a:r>
          </a:p>
        </p:txBody>
      </p:sp>
      <p:sp>
        <p:nvSpPr>
          <p:cNvPr id="10" name="Rectangle 9">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Janet’s story</a:t>
            </a:r>
          </a:p>
        </p:txBody>
      </p:sp>
    </p:spTree>
    <p:custDataLst>
      <p:tags r:id="rId1"/>
    </p:custDataLst>
    <p:extLst>
      <p:ext uri="{BB962C8B-B14F-4D97-AF65-F5344CB8AC3E}">
        <p14:creationId xmlns:p14="http://schemas.microsoft.com/office/powerpoint/2010/main" val="115129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CC9A86-3CB7-0ED7-CD25-C18934B5DA2F}"/>
              </a:ext>
            </a:extLst>
          </p:cNvPr>
          <p:cNvSpPr txBox="1"/>
          <p:nvPr/>
        </p:nvSpPr>
        <p:spPr>
          <a:xfrm>
            <a:off x="1039813" y="1136161"/>
            <a:ext cx="10304659" cy="1336263"/>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How can you adapt effectively? </a:t>
            </a:r>
          </a:p>
          <a:p>
            <a:pPr>
              <a:lnSpc>
                <a:spcPts val="4100"/>
              </a:lnSpc>
            </a:pPr>
            <a:r>
              <a:rPr lang="en-US" sz="4000" b="1" dirty="0">
                <a:solidFill>
                  <a:srgbClr val="316094"/>
                </a:solidFill>
                <a:effectLst/>
                <a:ea typeface="Times New Roman" panose="02020603050405020304" pitchFamily="18" charset="0"/>
                <a:cs typeface="Calibri" panose="020F0502020204030204" pitchFamily="34" charset="0"/>
              </a:rPr>
              <a:t>Identify and </a:t>
            </a:r>
            <a:r>
              <a:rPr lang="en-US" sz="4000" b="1" dirty="0" err="1">
                <a:solidFill>
                  <a:srgbClr val="316094"/>
                </a:solidFill>
                <a:effectLst/>
                <a:ea typeface="Times New Roman" panose="02020603050405020304" pitchFamily="18" charset="0"/>
                <a:cs typeface="Calibri" panose="020F0502020204030204" pitchFamily="34" charset="0"/>
              </a:rPr>
              <a:t>practise</a:t>
            </a:r>
            <a:r>
              <a:rPr lang="en-US" sz="4000" b="1" dirty="0">
                <a:solidFill>
                  <a:srgbClr val="316094"/>
                </a:solidFill>
                <a:effectLst/>
                <a:ea typeface="Times New Roman" panose="02020603050405020304" pitchFamily="18" charset="0"/>
                <a:cs typeface="Calibri" panose="020F0502020204030204" pitchFamily="34" charset="0"/>
              </a:rPr>
              <a:t> strategies</a:t>
            </a:r>
          </a:p>
        </p:txBody>
      </p:sp>
      <p:sp>
        <p:nvSpPr>
          <p:cNvPr id="3" name="TextBox 2">
            <a:extLst>
              <a:ext uri="{FF2B5EF4-FFF2-40B4-BE49-F238E27FC236}">
                <a16:creationId xmlns:a16="http://schemas.microsoft.com/office/drawing/2014/main" id="{FB166E68-8D1A-AFB2-6AC9-14C7BEA82C77}"/>
              </a:ext>
            </a:extLst>
          </p:cNvPr>
          <p:cNvSpPr txBox="1"/>
          <p:nvPr/>
        </p:nvSpPr>
        <p:spPr>
          <a:xfrm>
            <a:off x="1039813" y="3384002"/>
            <a:ext cx="9789984" cy="2621743"/>
          </a:xfrm>
          <a:prstGeom prst="rect">
            <a:avLst/>
          </a:prstGeom>
          <a:noFill/>
        </p:spPr>
        <p:txBody>
          <a:bodyPr wrap="square" rtlCol="0">
            <a:spAutoFit/>
          </a:bodyPr>
          <a:lstStyle/>
          <a:p>
            <a:pPr>
              <a:lnSpc>
                <a:spcPct val="115000"/>
              </a:lnSpc>
              <a:spcAft>
                <a:spcPts val="800"/>
              </a:spcAft>
            </a:pPr>
            <a:r>
              <a:rPr lang="en-CA" sz="2800" b="1" dirty="0">
                <a:solidFill>
                  <a:srgbClr val="000000"/>
                </a:solidFill>
                <a:effectLst/>
                <a:ea typeface="Yu Gothic Light" panose="020B0300000000000000" pitchFamily="34" charset="-128"/>
              </a:rPr>
              <a:t>Reflect</a:t>
            </a:r>
          </a:p>
          <a:p>
            <a:pPr>
              <a:spcAft>
                <a:spcPts val="600"/>
              </a:spcAft>
            </a:pPr>
            <a:r>
              <a:rPr lang="en-CA" sz="2800" b="1" dirty="0"/>
              <a:t>Think </a:t>
            </a:r>
            <a:r>
              <a:rPr lang="en-CA" sz="2800" dirty="0"/>
              <a:t>of the challenges that Janet is facing. </a:t>
            </a:r>
            <a:endParaRPr lang="en-US" sz="2800" dirty="0"/>
          </a:p>
          <a:p>
            <a:pPr>
              <a:spcAft>
                <a:spcPts val="600"/>
              </a:spcAft>
            </a:pPr>
            <a:r>
              <a:rPr lang="en-CA" sz="2800" dirty="0"/>
              <a:t>How can she adapt better?</a:t>
            </a:r>
            <a:endParaRPr lang="en-US" sz="2800" dirty="0"/>
          </a:p>
          <a:p>
            <a:r>
              <a:rPr lang="en-CA" sz="2800" dirty="0"/>
              <a:t>Do you know of any strategies she could use?</a:t>
            </a:r>
            <a:endParaRPr lang="en-US" sz="2800" dirty="0"/>
          </a:p>
          <a:p>
            <a:pPr>
              <a:lnSpc>
                <a:spcPct val="115000"/>
              </a:lnSpc>
              <a:spcAft>
                <a:spcPts val="800"/>
              </a:spcAft>
            </a:pPr>
            <a:endParaRPr lang="en-CA" sz="2800" b="1" dirty="0">
              <a:solidFill>
                <a:srgbClr val="000000"/>
              </a:solidFill>
              <a:effectLst/>
              <a:ea typeface="Yu Gothic Light" panose="020B0300000000000000" pitchFamily="34" charset="-128"/>
            </a:endParaRPr>
          </a:p>
        </p:txBody>
      </p:sp>
      <p:sp>
        <p:nvSpPr>
          <p:cNvPr id="12" name="Rectangle 11">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Janet’s story</a:t>
            </a:r>
          </a:p>
        </p:txBody>
      </p:sp>
      <p:sp>
        <p:nvSpPr>
          <p:cNvPr id="18" name="Rounded Rectangle 39">
            <a:extLst>
              <a:ext uri="{FF2B5EF4-FFF2-40B4-BE49-F238E27FC236}">
                <a16:creationId xmlns:a16="http://schemas.microsoft.com/office/drawing/2014/main" id="{B290C867-3127-4055-3D7E-6DB65EC3BC13}"/>
              </a:ext>
            </a:extLst>
          </p:cNvPr>
          <p:cNvSpPr/>
          <p:nvPr/>
        </p:nvSpPr>
        <p:spPr>
          <a:xfrm>
            <a:off x="1039813" y="2514409"/>
            <a:ext cx="10304659" cy="622346"/>
          </a:xfrm>
          <a:prstGeom prst="roundRect">
            <a:avLst>
              <a:gd name="adj" fmla="val 9086"/>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horz" wrap="square" lIns="90000" tIns="90000" rIns="36000" bIns="36000" numCol="1" spcCol="0" rtlCol="0" fromWordArt="0" anchor="t" anchorCtr="0" forceAA="0" compatLnSpc="1">
            <a:prstTxWarp prst="textNoShape">
              <a:avLst/>
            </a:prstTxWarp>
            <a:spAutoFit/>
          </a:bodyPr>
          <a:lstStyle/>
          <a:p>
            <a:pPr>
              <a:lnSpc>
                <a:spcPct val="115000"/>
              </a:lnSpc>
              <a:spcBef>
                <a:spcPts val="600"/>
              </a:spcBef>
              <a:spcAft>
                <a:spcPts val="600"/>
              </a:spcAft>
            </a:pPr>
            <a:r>
              <a:rPr lang="en-CA" sz="2800" b="1" dirty="0">
                <a:solidFill>
                  <a:srgbClr val="000000"/>
                </a:solidFill>
                <a:effectLst/>
                <a:ea typeface="Yu Gothic Light" panose="020B0300000000000000" pitchFamily="34" charset="-128"/>
              </a:rPr>
              <a:t>Strategy:</a:t>
            </a:r>
            <a:r>
              <a:rPr lang="en-CA" sz="2800" dirty="0">
                <a:solidFill>
                  <a:srgbClr val="000000"/>
                </a:solidFill>
                <a:effectLst/>
                <a:ea typeface="Yu Gothic Light" panose="020B0300000000000000" pitchFamily="34" charset="-128"/>
              </a:rPr>
              <a:t> </a:t>
            </a:r>
            <a:r>
              <a:rPr lang="en-US" sz="2800" dirty="0">
                <a:solidFill>
                  <a:srgbClr val="000000"/>
                </a:solidFill>
                <a:ea typeface="Yu Gothic Light" panose="020B0300000000000000" pitchFamily="34" charset="-128"/>
              </a:rPr>
              <a:t>a plan or way to do something so you can achieve a goal</a:t>
            </a:r>
            <a:endParaRPr lang="en-CA" sz="2800" dirty="0">
              <a:solidFill>
                <a:srgbClr val="000000"/>
              </a:solidFill>
              <a:effectLst/>
              <a:ea typeface="Yu Gothic Light" panose="020B0300000000000000" pitchFamily="34" charset="-128"/>
            </a:endParaRPr>
          </a:p>
        </p:txBody>
      </p:sp>
    </p:spTree>
    <p:custDataLst>
      <p:tags r:id="rId1"/>
    </p:custDataLst>
    <p:extLst>
      <p:ext uri="{BB962C8B-B14F-4D97-AF65-F5344CB8AC3E}">
        <p14:creationId xmlns:p14="http://schemas.microsoft.com/office/powerpoint/2010/main" val="249060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animBg="1"/>
    </p:bldLst>
  </p:timing>
  <p:extLst>
    <p:ext uri="{6950BFC3-D8DA-4A85-94F7-54DA5524770B}">
      <p188:commentRel xmlns:p188="http://schemas.microsoft.com/office/powerpoint/2018/8/main" xmlns="" r:id="rId4"/>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7256ED-F239-7184-5713-7F78D5C2F060}"/>
              </a:ext>
            </a:extLst>
          </p:cNvPr>
          <p:cNvSpPr txBox="1"/>
          <p:nvPr/>
        </p:nvSpPr>
        <p:spPr>
          <a:xfrm flipH="1">
            <a:off x="1039813" y="3274392"/>
            <a:ext cx="10049478" cy="1538883"/>
          </a:xfrm>
          <a:prstGeom prst="rect">
            <a:avLst/>
          </a:prstGeom>
          <a:noFill/>
        </p:spPr>
        <p:txBody>
          <a:bodyPr wrap="square" rtlCol="0">
            <a:spAutoFit/>
          </a:bodyPr>
          <a:lstStyle/>
          <a:p>
            <a:pPr marL="457200" indent="-274320">
              <a:spcAft>
                <a:spcPts val="600"/>
              </a:spcAft>
              <a:buFont typeface="Arial" panose="020B0604020202020204" pitchFamily="34" charset="0"/>
              <a:buChar char="•"/>
            </a:pPr>
            <a:r>
              <a:rPr lang="en-US" sz="2800" dirty="0"/>
              <a:t>Strategies to help your body adapt</a:t>
            </a:r>
          </a:p>
          <a:p>
            <a:pPr marL="457200" indent="-274320">
              <a:spcAft>
                <a:spcPts val="600"/>
              </a:spcAft>
              <a:buFont typeface="Arial" panose="020B0604020202020204" pitchFamily="34" charset="0"/>
              <a:buChar char="•"/>
            </a:pPr>
            <a:r>
              <a:rPr lang="en-US" sz="2800" dirty="0"/>
              <a:t>Strategies to learn on the job</a:t>
            </a:r>
          </a:p>
          <a:p>
            <a:pPr marL="457200" indent="-274320">
              <a:spcAft>
                <a:spcPts val="1200"/>
              </a:spcAft>
              <a:buFont typeface="Arial" panose="020B0604020202020204" pitchFamily="34" charset="0"/>
              <a:buChar char="•"/>
            </a:pPr>
            <a:r>
              <a:rPr lang="en-CA" sz="2800" dirty="0"/>
              <a:t>Strategies to understand  instructions</a:t>
            </a:r>
          </a:p>
        </p:txBody>
      </p:sp>
      <p:sp>
        <p:nvSpPr>
          <p:cNvPr id="7" name="TextBox 6">
            <a:extLst>
              <a:ext uri="{FF2B5EF4-FFF2-40B4-BE49-F238E27FC236}">
                <a16:creationId xmlns:a16="http://schemas.microsoft.com/office/drawing/2014/main" id="{AA28F0DC-100E-2AF4-5D4E-15FABE43F41B}"/>
              </a:ext>
            </a:extLst>
          </p:cNvPr>
          <p:cNvSpPr txBox="1"/>
          <p:nvPr/>
        </p:nvSpPr>
        <p:spPr>
          <a:xfrm>
            <a:off x="1039813" y="2617848"/>
            <a:ext cx="10201573" cy="523220"/>
          </a:xfrm>
          <a:prstGeom prst="rect">
            <a:avLst/>
          </a:prstGeom>
          <a:noFill/>
        </p:spPr>
        <p:txBody>
          <a:bodyPr wrap="square">
            <a:spAutoFit/>
          </a:bodyPr>
          <a:lstStyle/>
          <a:p>
            <a:r>
              <a:rPr lang="en-US" sz="2800" dirty="0"/>
              <a:t>There are many strategies that can help you adapt more easily. </a:t>
            </a:r>
          </a:p>
        </p:txBody>
      </p:sp>
      <p:sp>
        <p:nvSpPr>
          <p:cNvPr id="10" name="TextBox 9">
            <a:extLst>
              <a:ext uri="{FF2B5EF4-FFF2-40B4-BE49-F238E27FC236}">
                <a16:creationId xmlns:a16="http://schemas.microsoft.com/office/drawing/2014/main" id="{A1CC9A86-3CB7-0ED7-CD25-C18934B5DA2F}"/>
              </a:ext>
            </a:extLst>
          </p:cNvPr>
          <p:cNvSpPr txBox="1"/>
          <p:nvPr/>
        </p:nvSpPr>
        <p:spPr>
          <a:xfrm>
            <a:off x="1039814" y="1136161"/>
            <a:ext cx="7066100" cy="1336263"/>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How can you adapt effectively? </a:t>
            </a:r>
          </a:p>
          <a:p>
            <a:pPr>
              <a:lnSpc>
                <a:spcPts val="4100"/>
              </a:lnSpc>
            </a:pPr>
            <a:r>
              <a:rPr lang="en-US" sz="4000" b="1" dirty="0">
                <a:solidFill>
                  <a:srgbClr val="316094"/>
                </a:solidFill>
                <a:effectLst/>
                <a:ea typeface="Times New Roman" panose="02020603050405020304" pitchFamily="18" charset="0"/>
                <a:cs typeface="Calibri" panose="020F0502020204030204" pitchFamily="34" charset="0"/>
              </a:rPr>
              <a:t>Identify and </a:t>
            </a:r>
            <a:r>
              <a:rPr lang="en-US" sz="4000" b="1" dirty="0" err="1">
                <a:solidFill>
                  <a:srgbClr val="316094"/>
                </a:solidFill>
                <a:effectLst/>
                <a:ea typeface="Times New Roman" panose="02020603050405020304" pitchFamily="18" charset="0"/>
                <a:cs typeface="Calibri" panose="020F0502020204030204" pitchFamily="34" charset="0"/>
              </a:rPr>
              <a:t>practise</a:t>
            </a:r>
            <a:r>
              <a:rPr lang="en-US" sz="4000" b="1" dirty="0">
                <a:solidFill>
                  <a:srgbClr val="316094"/>
                </a:solidFill>
                <a:effectLst/>
                <a:ea typeface="Times New Roman" panose="02020603050405020304" pitchFamily="18" charset="0"/>
                <a:cs typeface="Calibri" panose="020F0502020204030204" pitchFamily="34" charset="0"/>
              </a:rPr>
              <a:t> strategies</a:t>
            </a:r>
          </a:p>
        </p:txBody>
      </p:sp>
      <p:sp>
        <p:nvSpPr>
          <p:cNvPr id="11" name="Rectangle 10">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Janet’s story</a:t>
            </a:r>
          </a:p>
        </p:txBody>
      </p:sp>
    </p:spTree>
    <p:custDataLst>
      <p:tags r:id="rId1"/>
    </p:custDataLst>
    <p:extLst>
      <p:ext uri="{BB962C8B-B14F-4D97-AF65-F5344CB8AC3E}">
        <p14:creationId xmlns:p14="http://schemas.microsoft.com/office/powerpoint/2010/main" val="200582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xmlns="" r:id="rId4"/>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7256ED-F239-7184-5713-7F78D5C2F060}"/>
              </a:ext>
            </a:extLst>
          </p:cNvPr>
          <p:cNvSpPr txBox="1"/>
          <p:nvPr/>
        </p:nvSpPr>
        <p:spPr>
          <a:xfrm flipH="1">
            <a:off x="1039813" y="1148905"/>
            <a:ext cx="10665208" cy="769441"/>
          </a:xfrm>
          <a:prstGeom prst="rect">
            <a:avLst/>
          </a:prstGeom>
          <a:noFill/>
        </p:spPr>
        <p:txBody>
          <a:bodyPr wrap="square" rtlCol="0">
            <a:spAutoFit/>
          </a:bodyPr>
          <a:lstStyle/>
          <a:p>
            <a:r>
              <a:rPr lang="en-US" sz="4400" b="1" dirty="0">
                <a:solidFill>
                  <a:srgbClr val="316094"/>
                </a:solidFill>
              </a:rPr>
              <a:t>Strategies to help your body adapt</a:t>
            </a:r>
            <a:endParaRPr lang="en-CA" sz="2800" b="1" dirty="0"/>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Janet’s story</a:t>
            </a:r>
          </a:p>
        </p:txBody>
      </p:sp>
      <p:sp>
        <p:nvSpPr>
          <p:cNvPr id="3" name="TextBox 2"/>
          <p:cNvSpPr txBox="1"/>
          <p:nvPr/>
        </p:nvSpPr>
        <p:spPr>
          <a:xfrm>
            <a:off x="1039813" y="2142434"/>
            <a:ext cx="7421217" cy="3262432"/>
          </a:xfrm>
          <a:prstGeom prst="rect">
            <a:avLst/>
          </a:prstGeom>
          <a:noFill/>
        </p:spPr>
        <p:txBody>
          <a:bodyPr wrap="square" rtlCol="0">
            <a:spAutoFit/>
          </a:bodyPr>
          <a:lstStyle/>
          <a:p>
            <a:pPr marL="0" lvl="1" indent="-457200">
              <a:spcAft>
                <a:spcPts val="600"/>
              </a:spcAft>
              <a:buFont typeface="Arial" panose="020B0604020202020204" pitchFamily="34" charset="0"/>
              <a:buChar char="•"/>
            </a:pPr>
            <a:r>
              <a:rPr lang="en-CA" sz="2800" dirty="0"/>
              <a:t>Stretch and exercise</a:t>
            </a:r>
          </a:p>
          <a:p>
            <a:pPr marL="0" lvl="1" indent="-457200">
              <a:spcAft>
                <a:spcPts val="600"/>
              </a:spcAft>
              <a:buFont typeface="Arial" panose="020B0604020202020204" pitchFamily="34" charset="0"/>
              <a:buChar char="•"/>
            </a:pPr>
            <a:r>
              <a:rPr lang="en-CA" sz="2800" dirty="0"/>
              <a:t>Take a hot bath</a:t>
            </a:r>
          </a:p>
          <a:p>
            <a:pPr marL="0" lvl="1" indent="-457200">
              <a:spcAft>
                <a:spcPts val="600"/>
              </a:spcAft>
              <a:buFont typeface="Arial" panose="020B0604020202020204" pitchFamily="34" charset="0"/>
              <a:buChar char="•"/>
            </a:pPr>
            <a:r>
              <a:rPr lang="en-CA" sz="2800" dirty="0"/>
              <a:t>Get enough sleep</a:t>
            </a:r>
          </a:p>
          <a:p>
            <a:pPr marL="0" lvl="1" indent="-457200">
              <a:spcAft>
                <a:spcPts val="600"/>
              </a:spcAft>
              <a:buFont typeface="Arial" panose="020B0604020202020204" pitchFamily="34" charset="0"/>
              <a:buChar char="•"/>
            </a:pPr>
            <a:r>
              <a:rPr lang="en-CA" sz="2800" dirty="0"/>
              <a:t>Drink plenty of water and eat healthy food</a:t>
            </a:r>
            <a:endParaRPr lang="en-CA" sz="2800" b="1" dirty="0"/>
          </a:p>
          <a:p>
            <a:endParaRPr lang="en-CA" sz="2800" b="1" dirty="0"/>
          </a:p>
          <a:p>
            <a:r>
              <a:rPr lang="en-CA" sz="2800" b="1" dirty="0"/>
              <a:t>Reflect</a:t>
            </a:r>
          </a:p>
          <a:p>
            <a:endParaRPr lang="en-US" dirty="0"/>
          </a:p>
        </p:txBody>
      </p:sp>
      <p:sp>
        <p:nvSpPr>
          <p:cNvPr id="10" name="TextBox 9"/>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Tree>
    <p:custDataLst>
      <p:tags r:id="rId1"/>
    </p:custDataLst>
    <p:extLst>
      <p:ext uri="{BB962C8B-B14F-4D97-AF65-F5344CB8AC3E}">
        <p14:creationId xmlns:p14="http://schemas.microsoft.com/office/powerpoint/2010/main" val="2881623175"/>
      </p:ext>
    </p:extLst>
  </p:cSld>
  <p:clrMapOvr>
    <a:masterClrMapping/>
  </p:clrMapOvr>
  <p:extLst>
    <p:ext uri="{6950BFC3-D8DA-4A85-94F7-54DA5524770B}">
      <p188:commentRel xmlns:p188="http://schemas.microsoft.com/office/powerpoint/2018/8/main" xmlns="" r:id="rId4"/>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83DA02-2D12-5D4E-ADF7-9DB84E0E0027}"/>
              </a:ext>
            </a:extLst>
          </p:cNvPr>
          <p:cNvSpPr txBox="1"/>
          <p:nvPr/>
        </p:nvSpPr>
        <p:spPr>
          <a:xfrm>
            <a:off x="1060450" y="1177925"/>
            <a:ext cx="9950677" cy="707886"/>
          </a:xfrm>
          <a:prstGeom prst="rect">
            <a:avLst/>
          </a:prstGeom>
          <a:noFill/>
        </p:spPr>
        <p:txBody>
          <a:bodyPr wrap="square">
            <a:spAutoFit/>
          </a:bodyPr>
          <a:lstStyle/>
          <a:p>
            <a:pPr marL="0" indent="0">
              <a:buNone/>
            </a:pPr>
            <a:r>
              <a:rPr lang="en-CA" sz="4000" b="1" dirty="0">
                <a:solidFill>
                  <a:srgbClr val="316094"/>
                </a:solidFill>
                <a:cs typeface="Calibri" panose="020F0502020204030204"/>
              </a:rPr>
              <a:t>Welcome to this unit on adaptability!</a:t>
            </a:r>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Adaptability Introduction</a:t>
            </a:r>
          </a:p>
        </p:txBody>
      </p:sp>
      <p:sp>
        <p:nvSpPr>
          <p:cNvPr id="10" name="TextBox 9"/>
          <p:cNvSpPr txBox="1"/>
          <p:nvPr/>
        </p:nvSpPr>
        <p:spPr>
          <a:xfrm>
            <a:off x="1058863" y="2037049"/>
            <a:ext cx="5453197" cy="1107996"/>
          </a:xfrm>
          <a:prstGeom prst="rect">
            <a:avLst/>
          </a:prstGeom>
          <a:noFill/>
        </p:spPr>
        <p:txBody>
          <a:bodyPr wrap="square" rtlCol="0">
            <a:spAutoFit/>
          </a:bodyPr>
          <a:lstStyle/>
          <a:p>
            <a:pPr indent="-274320">
              <a:spcAft>
                <a:spcPts val="1200"/>
              </a:spcAft>
              <a:buFont typeface="Arial" panose="020B0604020202020204" pitchFamily="34" charset="0"/>
              <a:buChar char="•"/>
            </a:pPr>
            <a:r>
              <a:rPr lang="en-CA" sz="2800" dirty="0">
                <a:solidFill>
                  <a:schemeClr val="bg2">
                    <a:lumMod val="25000"/>
                  </a:schemeClr>
                </a:solidFill>
                <a:cs typeface="Calibri" panose="020F0502020204030204"/>
              </a:rPr>
              <a:t>Instructor’s intro</a:t>
            </a:r>
            <a:endParaRPr lang="en-CA" sz="2800" dirty="0">
              <a:solidFill>
                <a:schemeClr val="bg2">
                  <a:lumMod val="25000"/>
                </a:schemeClr>
              </a:solidFill>
            </a:endParaRPr>
          </a:p>
          <a:p>
            <a:pPr indent="-274320">
              <a:spcAft>
                <a:spcPts val="1200"/>
              </a:spcAft>
              <a:buFont typeface="Arial" panose="020B0604020202020204" pitchFamily="34" charset="0"/>
              <a:buChar char="•"/>
            </a:pPr>
            <a:r>
              <a:rPr lang="en-CA" sz="2800" dirty="0">
                <a:solidFill>
                  <a:schemeClr val="bg2">
                    <a:lumMod val="25000"/>
                  </a:schemeClr>
                </a:solidFill>
                <a:cs typeface="Calibri" panose="020F0502020204030204"/>
              </a:rPr>
              <a:t>Participants’ intro</a:t>
            </a:r>
          </a:p>
        </p:txBody>
      </p:sp>
    </p:spTree>
    <p:custDataLst>
      <p:tags r:id="rId1"/>
    </p:custDataLst>
    <p:extLst>
      <p:ext uri="{BB962C8B-B14F-4D97-AF65-F5344CB8AC3E}">
        <p14:creationId xmlns:p14="http://schemas.microsoft.com/office/powerpoint/2010/main" val="3391231311"/>
      </p:ext>
    </p:extLst>
  </p:cSld>
  <p:clrMapOvr>
    <a:masterClrMapping/>
  </p:clrMapOvr>
  <p:extLst>
    <p:ext uri="{6950BFC3-D8DA-4A85-94F7-54DA5524770B}">
      <p188:commentRel xmlns:p188="http://schemas.microsoft.com/office/powerpoint/2018/8/main" xmlns="" r:id="rId4"/>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7256ED-F239-7184-5713-7F78D5C2F060}"/>
              </a:ext>
            </a:extLst>
          </p:cNvPr>
          <p:cNvSpPr txBox="1"/>
          <p:nvPr/>
        </p:nvSpPr>
        <p:spPr>
          <a:xfrm flipH="1">
            <a:off x="1039813" y="1135515"/>
            <a:ext cx="10665208" cy="769441"/>
          </a:xfrm>
          <a:prstGeom prst="rect">
            <a:avLst/>
          </a:prstGeom>
          <a:noFill/>
        </p:spPr>
        <p:txBody>
          <a:bodyPr wrap="square" rtlCol="0">
            <a:spAutoFit/>
          </a:bodyPr>
          <a:lstStyle/>
          <a:p>
            <a:r>
              <a:rPr lang="en-US" sz="4400" b="1" dirty="0">
                <a:solidFill>
                  <a:srgbClr val="316094"/>
                </a:solidFill>
              </a:rPr>
              <a:t>Strategies to learn on the job</a:t>
            </a:r>
            <a:endParaRPr lang="en-CA" sz="2800" b="1" dirty="0">
              <a:solidFill>
                <a:srgbClr val="316094"/>
              </a:solidFill>
            </a:endParaRPr>
          </a:p>
        </p:txBody>
      </p:sp>
      <p:sp>
        <p:nvSpPr>
          <p:cNvPr id="10" name="Rectangle 9">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Janet’s story</a:t>
            </a:r>
          </a:p>
        </p:txBody>
      </p:sp>
      <p:sp>
        <p:nvSpPr>
          <p:cNvPr id="2" name="TextBox 1"/>
          <p:cNvSpPr txBox="1"/>
          <p:nvPr/>
        </p:nvSpPr>
        <p:spPr>
          <a:xfrm>
            <a:off x="1028700" y="2142434"/>
            <a:ext cx="8249478" cy="3339376"/>
          </a:xfrm>
          <a:prstGeom prst="rect">
            <a:avLst/>
          </a:prstGeom>
          <a:noFill/>
        </p:spPr>
        <p:txBody>
          <a:bodyPr wrap="square" rtlCol="0">
            <a:spAutoFit/>
          </a:bodyPr>
          <a:lstStyle/>
          <a:p>
            <a:pPr marL="0" lvl="1" indent="-274320">
              <a:spcAft>
                <a:spcPts val="600"/>
              </a:spcAft>
              <a:buFont typeface="Arial" panose="020B0604020202020204" pitchFamily="34" charset="0"/>
              <a:buChar char="•"/>
            </a:pPr>
            <a:r>
              <a:rPr lang="en-CA" sz="2800" dirty="0"/>
              <a:t>Write down details</a:t>
            </a:r>
          </a:p>
          <a:p>
            <a:pPr marL="0" lvl="1" indent="-274320">
              <a:spcAft>
                <a:spcPts val="600"/>
              </a:spcAft>
              <a:buFont typeface="Arial" panose="020B0604020202020204" pitchFamily="34" charset="0"/>
              <a:buChar char="•"/>
            </a:pPr>
            <a:r>
              <a:rPr lang="en-CA" sz="2800" dirty="0"/>
              <a:t>Learn from your mistakes</a:t>
            </a:r>
          </a:p>
          <a:p>
            <a:pPr marL="0" lvl="1" indent="-274320">
              <a:spcAft>
                <a:spcPts val="600"/>
              </a:spcAft>
              <a:buFont typeface="Arial" panose="020B0604020202020204" pitchFamily="34" charset="0"/>
              <a:buChar char="•"/>
            </a:pPr>
            <a:r>
              <a:rPr lang="en-CA" sz="2800" dirty="0"/>
              <a:t>Look for ways to learn</a:t>
            </a:r>
          </a:p>
          <a:p>
            <a:endParaRPr lang="en-CA" sz="2800" b="1" dirty="0"/>
          </a:p>
          <a:p>
            <a:r>
              <a:rPr lang="en-CA" sz="2800" b="1" dirty="0"/>
              <a:t>Do the task on page 16</a:t>
            </a:r>
          </a:p>
          <a:p>
            <a:endParaRPr lang="en-CA" sz="2800" b="1" dirty="0"/>
          </a:p>
          <a:p>
            <a:r>
              <a:rPr lang="en-CA" sz="2800" b="1" dirty="0"/>
              <a:t>Reflect</a:t>
            </a:r>
          </a:p>
        </p:txBody>
      </p:sp>
      <p:sp>
        <p:nvSpPr>
          <p:cNvPr id="13" name="TextBox 12"/>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Tree>
    <p:custDataLst>
      <p:tags r:id="rId1"/>
    </p:custDataLst>
    <p:extLst>
      <p:ext uri="{BB962C8B-B14F-4D97-AF65-F5344CB8AC3E}">
        <p14:creationId xmlns:p14="http://schemas.microsoft.com/office/powerpoint/2010/main" val="1531857167"/>
      </p:ext>
    </p:extLst>
  </p:cSld>
  <p:clrMapOvr>
    <a:masterClrMapping/>
  </p:clrMapOvr>
  <p:extLst>
    <p:ext uri="{6950BFC3-D8DA-4A85-94F7-54DA5524770B}">
      <p188:commentRel xmlns:p188="http://schemas.microsoft.com/office/powerpoint/2018/8/main" xmlns="" r:id="rId4"/>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7256ED-F239-7184-5713-7F78D5C2F060}"/>
              </a:ext>
            </a:extLst>
          </p:cNvPr>
          <p:cNvSpPr txBox="1"/>
          <p:nvPr/>
        </p:nvSpPr>
        <p:spPr>
          <a:xfrm flipH="1">
            <a:off x="1028700" y="1148676"/>
            <a:ext cx="10665208" cy="769441"/>
          </a:xfrm>
          <a:prstGeom prst="rect">
            <a:avLst/>
          </a:prstGeom>
          <a:noFill/>
        </p:spPr>
        <p:txBody>
          <a:bodyPr wrap="square" rtlCol="0">
            <a:spAutoFit/>
          </a:bodyPr>
          <a:lstStyle/>
          <a:p>
            <a:r>
              <a:rPr lang="en-US" sz="4400" b="1" dirty="0">
                <a:solidFill>
                  <a:srgbClr val="316094"/>
                </a:solidFill>
              </a:rPr>
              <a:t>Strategies to understand instructions</a:t>
            </a:r>
            <a:endParaRPr lang="en-CA" sz="2800" b="1" dirty="0">
              <a:solidFill>
                <a:srgbClr val="316094"/>
              </a:solidFill>
            </a:endParaRPr>
          </a:p>
        </p:txBody>
      </p:sp>
      <p:sp>
        <p:nvSpPr>
          <p:cNvPr id="9" name="Rectangle 8">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Janet’s story</a:t>
            </a:r>
          </a:p>
        </p:txBody>
      </p:sp>
      <p:sp>
        <p:nvSpPr>
          <p:cNvPr id="2" name="TextBox 1"/>
          <p:cNvSpPr txBox="1"/>
          <p:nvPr/>
        </p:nvSpPr>
        <p:spPr>
          <a:xfrm>
            <a:off x="1028700" y="2032000"/>
            <a:ext cx="9530522" cy="3847207"/>
          </a:xfrm>
          <a:prstGeom prst="rect">
            <a:avLst/>
          </a:prstGeom>
          <a:noFill/>
        </p:spPr>
        <p:txBody>
          <a:bodyPr wrap="square" rtlCol="0">
            <a:spAutoFit/>
          </a:bodyPr>
          <a:lstStyle/>
          <a:p>
            <a:pPr marL="0" lvl="1" indent="-274320">
              <a:lnSpc>
                <a:spcPts val="3060"/>
              </a:lnSpc>
              <a:spcAft>
                <a:spcPts val="600"/>
              </a:spcAft>
              <a:buFont typeface="Arial" panose="020B0604020202020204" pitchFamily="34" charset="0"/>
              <a:buChar char="•"/>
            </a:pPr>
            <a:r>
              <a:rPr lang="en-CA" sz="2800" dirty="0"/>
              <a:t>Explain that you don’t understand</a:t>
            </a:r>
          </a:p>
          <a:p>
            <a:pPr marL="0" lvl="1" indent="-274320">
              <a:lnSpc>
                <a:spcPts val="3060"/>
              </a:lnSpc>
              <a:spcAft>
                <a:spcPts val="600"/>
              </a:spcAft>
              <a:buFont typeface="Arial" panose="020B0604020202020204" pitchFamily="34" charset="0"/>
              <a:buChar char="•"/>
            </a:pPr>
            <a:r>
              <a:rPr lang="en-CA" sz="2800" dirty="0"/>
              <a:t>Ask your co-workers to repeat</a:t>
            </a:r>
          </a:p>
          <a:p>
            <a:pPr marL="0" lvl="1" indent="-274320">
              <a:lnSpc>
                <a:spcPts val="3060"/>
              </a:lnSpc>
              <a:spcAft>
                <a:spcPts val="600"/>
              </a:spcAft>
              <a:buFont typeface="Arial" panose="020B0604020202020204" pitchFamily="34" charset="0"/>
              <a:buChar char="•"/>
            </a:pPr>
            <a:r>
              <a:rPr lang="en-CA" sz="2800" dirty="0"/>
              <a:t>Ask your co-workers to speak slower</a:t>
            </a:r>
          </a:p>
          <a:p>
            <a:pPr marL="0" lvl="1" indent="-274320">
              <a:lnSpc>
                <a:spcPts val="3060"/>
              </a:lnSpc>
              <a:spcAft>
                <a:spcPts val="600"/>
              </a:spcAft>
              <a:buFont typeface="Arial" panose="020B0604020202020204" pitchFamily="34" charset="0"/>
              <a:buChar char="•"/>
            </a:pPr>
            <a:r>
              <a:rPr lang="en-CA" sz="2800" dirty="0"/>
              <a:t>Repeat the information back to make sure you understand</a:t>
            </a:r>
          </a:p>
          <a:p>
            <a:pPr marL="0" lvl="1" indent="-274320">
              <a:lnSpc>
                <a:spcPts val="3060"/>
              </a:lnSpc>
              <a:spcAft>
                <a:spcPts val="600"/>
              </a:spcAft>
              <a:buFont typeface="Arial" panose="020B0604020202020204" pitchFamily="34" charset="0"/>
              <a:buChar char="•"/>
            </a:pPr>
            <a:r>
              <a:rPr lang="en-CA" sz="2800" dirty="0"/>
              <a:t>Ask for feedback</a:t>
            </a:r>
          </a:p>
          <a:p>
            <a:pPr marL="0" lvl="1" indent="-274320">
              <a:lnSpc>
                <a:spcPts val="3060"/>
              </a:lnSpc>
              <a:spcAft>
                <a:spcPts val="1200"/>
              </a:spcAft>
              <a:buFont typeface="Arial" panose="020B0604020202020204" pitchFamily="34" charset="0"/>
              <a:buChar char="•"/>
            </a:pPr>
            <a:r>
              <a:rPr lang="en-CA" sz="2800" dirty="0"/>
              <a:t>Use polite words</a:t>
            </a:r>
            <a:endParaRPr lang="en-CA" sz="2800" b="1" dirty="0"/>
          </a:p>
          <a:p>
            <a:r>
              <a:rPr lang="en-CA" sz="2800" b="1" dirty="0"/>
              <a:t>Do the task on page </a:t>
            </a:r>
            <a:r>
              <a:rPr lang="en-CA" sz="2800" b="1" dirty="0" smtClean="0"/>
              <a:t>19 and 20</a:t>
            </a:r>
            <a:endParaRPr lang="en-CA" sz="2800" b="1" dirty="0"/>
          </a:p>
          <a:p>
            <a:r>
              <a:rPr lang="en-CA" sz="2800" b="1" dirty="0"/>
              <a:t>Reflect</a:t>
            </a:r>
          </a:p>
        </p:txBody>
      </p:sp>
      <p:sp>
        <p:nvSpPr>
          <p:cNvPr id="12" name="TextBox 11"/>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Tree>
    <p:custDataLst>
      <p:tags r:id="rId1"/>
    </p:custDataLst>
    <p:extLst>
      <p:ext uri="{BB962C8B-B14F-4D97-AF65-F5344CB8AC3E}">
        <p14:creationId xmlns:p14="http://schemas.microsoft.com/office/powerpoint/2010/main" val="658478222"/>
      </p:ext>
    </p:extLst>
  </p:cSld>
  <p:clrMapOvr>
    <a:masterClrMapping/>
  </p:clrMapOvr>
  <p:extLst mod="1">
    <p:ext uri="{6950BFC3-D8DA-4A85-94F7-54DA5524770B}">
      <p188:commentRel xmlns:p188="http://schemas.microsoft.com/office/powerpoint/2018/8/main" xmlns="" r:id="rId4"/>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7256ED-F239-7184-5713-7F78D5C2F060}"/>
              </a:ext>
            </a:extLst>
          </p:cNvPr>
          <p:cNvSpPr txBox="1"/>
          <p:nvPr/>
        </p:nvSpPr>
        <p:spPr>
          <a:xfrm flipH="1">
            <a:off x="1028700" y="1159724"/>
            <a:ext cx="10665208" cy="1446550"/>
          </a:xfrm>
          <a:prstGeom prst="rect">
            <a:avLst/>
          </a:prstGeom>
          <a:noFill/>
        </p:spPr>
        <p:txBody>
          <a:bodyPr wrap="square" rtlCol="0">
            <a:spAutoFit/>
          </a:bodyPr>
          <a:lstStyle/>
          <a:p>
            <a:r>
              <a:rPr lang="en-US" sz="4400" b="1" dirty="0">
                <a:solidFill>
                  <a:srgbClr val="316094"/>
                </a:solidFill>
              </a:rPr>
              <a:t>Skill building</a:t>
            </a:r>
          </a:p>
          <a:p>
            <a:r>
              <a:rPr lang="en-US" sz="4400" b="1" dirty="0" err="1">
                <a:solidFill>
                  <a:srgbClr val="316094"/>
                </a:solidFill>
              </a:rPr>
              <a:t>Practise</a:t>
            </a:r>
            <a:r>
              <a:rPr lang="en-US" sz="4400" b="1" dirty="0">
                <a:solidFill>
                  <a:srgbClr val="316094"/>
                </a:solidFill>
              </a:rPr>
              <a:t> making decisions</a:t>
            </a:r>
          </a:p>
        </p:txBody>
      </p:sp>
      <p:sp>
        <p:nvSpPr>
          <p:cNvPr id="10" name="Rectangle 9">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Janet’s story</a:t>
            </a:r>
          </a:p>
        </p:txBody>
      </p:sp>
      <p:sp>
        <p:nvSpPr>
          <p:cNvPr id="13" name="TextBox 12"/>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pic>
        <p:nvPicPr>
          <p:cNvPr id="2" name="Picture 1" descr="decision-step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572" y="2761425"/>
            <a:ext cx="10328978" cy="1766405"/>
          </a:xfrm>
          <a:prstGeom prst="rect">
            <a:avLst/>
          </a:prstGeom>
        </p:spPr>
      </p:pic>
    </p:spTree>
    <p:custDataLst>
      <p:tags r:id="rId1"/>
    </p:custDataLst>
    <p:extLst>
      <p:ext uri="{BB962C8B-B14F-4D97-AF65-F5344CB8AC3E}">
        <p14:creationId xmlns:p14="http://schemas.microsoft.com/office/powerpoint/2010/main" val="2726903374"/>
      </p:ext>
    </p:extLst>
  </p:cSld>
  <p:clrMapOvr>
    <a:masterClrMapping/>
  </p:clrMapOvr>
  <p:extLst>
    <p:ext uri="{6950BFC3-D8DA-4A85-94F7-54DA5524770B}">
      <p188:commentRel xmlns:p188="http://schemas.microsoft.com/office/powerpoint/2018/8/main" xmlns="" r:id="rId5"/>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EA97213-28A8-8A2F-AB41-AC10AE382275}"/>
              </a:ext>
            </a:extLst>
          </p:cNvPr>
          <p:cNvSpPr txBox="1"/>
          <p:nvPr/>
        </p:nvSpPr>
        <p:spPr>
          <a:xfrm>
            <a:off x="1028700" y="2813806"/>
            <a:ext cx="6094476" cy="954107"/>
          </a:xfrm>
          <a:prstGeom prst="rect">
            <a:avLst/>
          </a:prstGeom>
          <a:noFill/>
        </p:spPr>
        <p:txBody>
          <a:bodyPr wrap="square">
            <a:spAutoFit/>
          </a:bodyPr>
          <a:lstStyle/>
          <a:p>
            <a:r>
              <a:rPr lang="en-US" sz="2800" b="1" dirty="0"/>
              <a:t>Do the task on page 24</a:t>
            </a:r>
          </a:p>
          <a:p>
            <a:endParaRPr lang="en-US" sz="2800" b="1" dirty="0"/>
          </a:p>
        </p:txBody>
      </p:sp>
      <p:sp>
        <p:nvSpPr>
          <p:cNvPr id="3" name="Rectangle: Rounded Corners 2">
            <a:extLst>
              <a:ext uri="{FF2B5EF4-FFF2-40B4-BE49-F238E27FC236}">
                <a16:creationId xmlns:a16="http://schemas.microsoft.com/office/drawing/2014/main" id="{96BEA5B1-76DD-3E94-B656-AB12D2C9E737}"/>
              </a:ext>
            </a:extLst>
          </p:cNvPr>
          <p:cNvSpPr/>
          <p:nvPr/>
        </p:nvSpPr>
        <p:spPr>
          <a:xfrm>
            <a:off x="1128092" y="3611946"/>
            <a:ext cx="8269909" cy="2030530"/>
          </a:xfrm>
          <a:prstGeom prst="roundRect">
            <a:avLst>
              <a:gd name="adj" fmla="val 612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108000" rIns="108000" bIns="36000" numCol="1" spcCol="0" rtlCol="0" fromWordArt="0" anchor="t" anchorCtr="0" forceAA="0" compatLnSpc="1">
            <a:prstTxWarp prst="textNoShape">
              <a:avLst/>
            </a:prstTxWarp>
            <a:noAutofit/>
          </a:bodyPr>
          <a:lstStyle/>
          <a:p>
            <a:pPr>
              <a:lnSpc>
                <a:spcPct val="115000"/>
              </a:lnSpc>
              <a:spcAft>
                <a:spcPts val="800"/>
              </a:spcAft>
            </a:pPr>
            <a:r>
              <a:rPr lang="en-CA" sz="2800" b="1" dirty="0">
                <a:solidFill>
                  <a:srgbClr val="000000"/>
                </a:solidFill>
                <a:effectLst/>
                <a:ea typeface="Yu Gothic Light" panose="020B0300000000000000" pitchFamily="34" charset="-128"/>
                <a:cs typeface="Calibri" panose="020F0502020204030204" pitchFamily="34" charset="0"/>
              </a:rPr>
              <a:t>Looking at both the good and bad sides of a situation </a:t>
            </a:r>
            <a:r>
              <a:rPr lang="en-CA" sz="2800" dirty="0">
                <a:solidFill>
                  <a:srgbClr val="000000"/>
                </a:solidFill>
                <a:effectLst/>
                <a:ea typeface="Yu Gothic Light" panose="020B0300000000000000" pitchFamily="34" charset="-128"/>
                <a:cs typeface="Calibri" panose="020F0502020204030204" pitchFamily="34" charset="0"/>
              </a:rPr>
              <a:t>is a transferable skill. </a:t>
            </a:r>
            <a:r>
              <a:rPr lang="en-CA" sz="2800" dirty="0">
                <a:solidFill>
                  <a:srgbClr val="000000"/>
                </a:solidFill>
                <a:effectLst/>
                <a:ea typeface="Yu Gothic Light" panose="020B0300000000000000" pitchFamily="34" charset="-128"/>
              </a:rPr>
              <a:t>Use it in your employment program, in your job and in your daily life.</a:t>
            </a:r>
          </a:p>
          <a:p>
            <a:pPr>
              <a:lnSpc>
                <a:spcPct val="115000"/>
              </a:lnSpc>
              <a:spcAft>
                <a:spcPts val="800"/>
              </a:spcAft>
            </a:pPr>
            <a:r>
              <a:rPr lang="en-CA" sz="2000" dirty="0">
                <a:solidFill>
                  <a:srgbClr val="000000"/>
                </a:solidFill>
                <a:effectLst/>
                <a:ea typeface="Yu Gothic Light" panose="020B0300000000000000" pitchFamily="34" charset="-128"/>
              </a:rPr>
              <a:t> </a:t>
            </a:r>
          </a:p>
        </p:txBody>
      </p:sp>
      <p:sp>
        <p:nvSpPr>
          <p:cNvPr id="11" name="TextBox 10">
            <a:extLst>
              <a:ext uri="{FF2B5EF4-FFF2-40B4-BE49-F238E27FC236}">
                <a16:creationId xmlns:a16="http://schemas.microsoft.com/office/drawing/2014/main" id="{F37256ED-F239-7184-5713-7F78D5C2F060}"/>
              </a:ext>
            </a:extLst>
          </p:cNvPr>
          <p:cNvSpPr txBox="1"/>
          <p:nvPr/>
        </p:nvSpPr>
        <p:spPr>
          <a:xfrm flipH="1">
            <a:off x="1028700" y="1159724"/>
            <a:ext cx="10665208" cy="1446550"/>
          </a:xfrm>
          <a:prstGeom prst="rect">
            <a:avLst/>
          </a:prstGeom>
          <a:noFill/>
        </p:spPr>
        <p:txBody>
          <a:bodyPr wrap="square" rtlCol="0">
            <a:spAutoFit/>
          </a:bodyPr>
          <a:lstStyle/>
          <a:p>
            <a:r>
              <a:rPr lang="en-US" sz="4400" b="1" dirty="0">
                <a:solidFill>
                  <a:srgbClr val="316094"/>
                </a:solidFill>
              </a:rPr>
              <a:t>Skill building</a:t>
            </a:r>
          </a:p>
          <a:p>
            <a:r>
              <a:rPr lang="en-US" sz="4400" b="1" dirty="0" err="1">
                <a:solidFill>
                  <a:srgbClr val="316094"/>
                </a:solidFill>
              </a:rPr>
              <a:t>Practise</a:t>
            </a:r>
            <a:r>
              <a:rPr lang="en-US" sz="4400" b="1" dirty="0">
                <a:solidFill>
                  <a:srgbClr val="316094"/>
                </a:solidFill>
              </a:rPr>
              <a:t> making decisions</a:t>
            </a:r>
          </a:p>
        </p:txBody>
      </p:sp>
      <p:sp>
        <p:nvSpPr>
          <p:cNvPr id="12" name="Rectangle 11">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Janet’s story</a:t>
            </a:r>
          </a:p>
        </p:txBody>
      </p:sp>
      <p:sp>
        <p:nvSpPr>
          <p:cNvPr id="15" name="TextBox 14"/>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Tree>
    <p:custDataLst>
      <p:tags r:id="rId1"/>
    </p:custDataLst>
    <p:extLst>
      <p:ext uri="{BB962C8B-B14F-4D97-AF65-F5344CB8AC3E}">
        <p14:creationId xmlns:p14="http://schemas.microsoft.com/office/powerpoint/2010/main" val="387925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mod="1">
    <p:ext uri="{6950BFC3-D8DA-4A85-94F7-54DA5524770B}">
      <p188:commentRel xmlns:p188="http://schemas.microsoft.com/office/powerpoint/2018/8/main" xmlns="" r:id="rId4"/>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CC9A86-3CB7-0ED7-CD25-C18934B5DA2F}"/>
              </a:ext>
            </a:extLst>
          </p:cNvPr>
          <p:cNvSpPr txBox="1"/>
          <p:nvPr/>
        </p:nvSpPr>
        <p:spPr>
          <a:xfrm>
            <a:off x="1028700" y="1240943"/>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Apply what you’ve learned</a:t>
            </a:r>
          </a:p>
        </p:txBody>
      </p:sp>
      <p:sp>
        <p:nvSpPr>
          <p:cNvPr id="3" name="TextBox 2">
            <a:extLst>
              <a:ext uri="{FF2B5EF4-FFF2-40B4-BE49-F238E27FC236}">
                <a16:creationId xmlns:a16="http://schemas.microsoft.com/office/drawing/2014/main" id="{FB166E68-8D1A-AFB2-6AC9-14C7BEA82C77}"/>
              </a:ext>
            </a:extLst>
          </p:cNvPr>
          <p:cNvSpPr txBox="1"/>
          <p:nvPr/>
        </p:nvSpPr>
        <p:spPr>
          <a:xfrm>
            <a:off x="524449" y="2388180"/>
            <a:ext cx="8016948" cy="1384995"/>
          </a:xfrm>
          <a:prstGeom prst="rect">
            <a:avLst/>
          </a:prstGeom>
          <a:noFill/>
        </p:spPr>
        <p:txBody>
          <a:bodyPr wrap="square" rtlCol="0">
            <a:spAutoFit/>
          </a:bodyPr>
          <a:lstStyle/>
          <a:p>
            <a:endParaRPr lang="en-CA" sz="2800">
              <a:latin typeface="Century Gothic" panose="020B0502020202020204" pitchFamily="34" charset="0"/>
            </a:endParaRPr>
          </a:p>
          <a:p>
            <a:endParaRPr lang="en-CA" sz="2800">
              <a:latin typeface="Century Gothic" panose="020B0502020202020204" pitchFamily="34" charset="0"/>
            </a:endParaRPr>
          </a:p>
          <a:p>
            <a:r>
              <a:rPr lang="en-CA" sz="2800">
                <a:latin typeface="Century Gothic" panose="020B0502020202020204" pitchFamily="34" charset="0"/>
              </a:rPr>
              <a:t> </a:t>
            </a:r>
            <a:endParaRPr lang="en-CA" sz="2800">
              <a:effectLst/>
              <a:latin typeface="Century Gothic" panose="020B0502020202020204" pitchFamily="34" charset="0"/>
              <a:ea typeface="Yu Gothic Light" panose="020B0300000000000000" pitchFamily="34" charset="-128"/>
            </a:endParaRPr>
          </a:p>
        </p:txBody>
      </p:sp>
      <p:sp>
        <p:nvSpPr>
          <p:cNvPr id="9" name="TextBox 8">
            <a:extLst>
              <a:ext uri="{FF2B5EF4-FFF2-40B4-BE49-F238E27FC236}">
                <a16:creationId xmlns:a16="http://schemas.microsoft.com/office/drawing/2014/main" id="{EC1B8112-365B-CEF3-5D00-5517831251C9}"/>
              </a:ext>
            </a:extLst>
          </p:cNvPr>
          <p:cNvSpPr txBox="1"/>
          <p:nvPr/>
        </p:nvSpPr>
        <p:spPr>
          <a:xfrm>
            <a:off x="1028700" y="2215753"/>
            <a:ext cx="7220778" cy="1384995"/>
          </a:xfrm>
          <a:prstGeom prst="rect">
            <a:avLst/>
          </a:prstGeom>
          <a:noFill/>
        </p:spPr>
        <p:txBody>
          <a:bodyPr wrap="square">
            <a:spAutoFit/>
          </a:bodyPr>
          <a:lstStyle/>
          <a:p>
            <a:r>
              <a:rPr lang="en-US" sz="2800" dirty="0"/>
              <a:t>Now that you know more about how to adapt, how would you handle the situations described in your workbook on page 26?</a:t>
            </a:r>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Janet’s story</a:t>
            </a:r>
          </a:p>
        </p:txBody>
      </p:sp>
      <p:sp>
        <p:nvSpPr>
          <p:cNvPr id="12" name="TextBox 11"/>
          <p:cNvSpPr txBox="1"/>
          <p:nvPr/>
        </p:nvSpPr>
        <p:spPr>
          <a:xfrm>
            <a:off x="170473" y="818229"/>
            <a:ext cx="5207942" cy="584776"/>
          </a:xfrm>
          <a:prstGeom prst="rect">
            <a:avLst/>
          </a:prstGeom>
          <a:noFill/>
        </p:spPr>
        <p:txBody>
          <a:bodyPr wrap="square" rtlCol="0">
            <a:spAutoFit/>
          </a:bodyPr>
          <a:lstStyle/>
          <a:p>
            <a:r>
              <a:rPr lang="en-US" sz="1400" i="1" dirty="0"/>
              <a:t>Apply what you’ve learned</a:t>
            </a:r>
          </a:p>
          <a:p>
            <a:endParaRPr lang="en-US" dirty="0"/>
          </a:p>
        </p:txBody>
      </p:sp>
    </p:spTree>
    <p:custDataLst>
      <p:tags r:id="rId1"/>
    </p:custDataLst>
    <p:extLst>
      <p:ext uri="{BB962C8B-B14F-4D97-AF65-F5344CB8AC3E}">
        <p14:creationId xmlns:p14="http://schemas.microsoft.com/office/powerpoint/2010/main" val="4064434229"/>
      </p:ext>
    </p:extLst>
  </p:cSld>
  <p:clrMapOvr>
    <a:masterClrMapping/>
  </p:clrMapOvr>
  <p:extLst>
    <p:ext uri="{6950BFC3-D8DA-4A85-94F7-54DA5524770B}">
      <p188:commentRel xmlns:p188="http://schemas.microsoft.com/office/powerpoint/2018/8/main" xmlns="" r:id="rId4"/>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384A62-8C38-5C88-446F-560F639F70F8}"/>
              </a:ext>
            </a:extLst>
          </p:cNvPr>
          <p:cNvSpPr/>
          <p:nvPr/>
        </p:nvSpPr>
        <p:spPr>
          <a:xfrm rot="16200000">
            <a:off x="-1511181" y="1511176"/>
            <a:ext cx="6857999" cy="3835638"/>
          </a:xfrm>
          <a:prstGeom prst="rect">
            <a:avLst/>
          </a:prstGeom>
          <a:solidFill>
            <a:srgbClr val="570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A8E22"/>
              </a:solidFill>
            </a:endParaRPr>
          </a:p>
        </p:txBody>
      </p:sp>
      <p:sp>
        <p:nvSpPr>
          <p:cNvPr id="6" name="Rectangle 5">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8F4242F0-9CC0-8E7C-A9B4-5750574BA707}"/>
              </a:ext>
            </a:extLst>
          </p:cNvPr>
          <p:cNvSpPr/>
          <p:nvPr/>
        </p:nvSpPr>
        <p:spPr>
          <a:xfrm>
            <a:off x="325432" y="1168636"/>
            <a:ext cx="3872456" cy="707886"/>
          </a:xfrm>
          <a:prstGeom prst="rect">
            <a:avLst/>
          </a:prstGeom>
          <a:noFill/>
        </p:spPr>
        <p:txBody>
          <a:bodyPr wrap="square" lIns="91440" tIns="45720" rIns="91440" bIns="45720">
            <a:spAutoFit/>
          </a:bodyPr>
          <a:lstStyle/>
          <a:p>
            <a:r>
              <a:rPr lang="en-US" sz="4000" b="1" dirty="0">
                <a:solidFill>
                  <a:schemeClr val="bg1"/>
                </a:solidFill>
              </a:rPr>
              <a:t>Kim’s story</a:t>
            </a:r>
          </a:p>
        </p:txBody>
      </p:sp>
      <p:pic>
        <p:nvPicPr>
          <p:cNvPr id="3" name="Picture 2" descr="KimsStor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9300" y="905565"/>
            <a:ext cx="5303057" cy="5160374"/>
          </a:xfrm>
          <a:prstGeom prst="rect">
            <a:avLst/>
          </a:prstGeom>
        </p:spPr>
      </p:pic>
    </p:spTree>
    <p:custDataLst>
      <p:tags r:id="rId1"/>
    </p:custDataLst>
    <p:extLst>
      <p:ext uri="{BB962C8B-B14F-4D97-AF65-F5344CB8AC3E}">
        <p14:creationId xmlns:p14="http://schemas.microsoft.com/office/powerpoint/2010/main" val="3159899276"/>
      </p:ext>
    </p:extLst>
  </p:cSld>
  <p:clrMapOvr>
    <a:masterClrMapping/>
  </p:clrMapOvr>
  <p:extLst>
    <p:ext uri="{6950BFC3-D8DA-4A85-94F7-54DA5524770B}">
      <p188:commentRel xmlns:p188="http://schemas.microsoft.com/office/powerpoint/2018/8/main" xmlns="" r:id="rId5"/>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DC516C-3180-772C-7B0B-6E165C992945}"/>
              </a:ext>
            </a:extLst>
          </p:cNvPr>
          <p:cNvSpPr txBox="1"/>
          <p:nvPr/>
        </p:nvSpPr>
        <p:spPr>
          <a:xfrm rot="5400000">
            <a:off x="10954129" y="5603825"/>
            <a:ext cx="1779056" cy="400110"/>
          </a:xfrm>
          <a:prstGeom prst="rect">
            <a:avLst/>
          </a:prstGeom>
          <a:noFill/>
        </p:spPr>
        <p:txBody>
          <a:bodyPr wrap="square">
            <a:spAutoFit/>
          </a:bodyPr>
          <a:lstStyle/>
          <a:p>
            <a:r>
              <a:rPr lang="en-US" sz="2000" b="1" cap="none" spc="0" dirty="0">
                <a:ln w="0"/>
                <a:solidFill>
                  <a:schemeClr val="bg2"/>
                </a:solidFill>
                <a:effectLst>
                  <a:outerShdw blurRad="38100" dist="19050" dir="2700000" algn="tl" rotWithShape="0">
                    <a:schemeClr val="dk1">
                      <a:alpha val="40000"/>
                    </a:schemeClr>
                  </a:outerShdw>
                </a:effectLst>
              </a:rPr>
              <a:t>Kim’s story</a:t>
            </a:r>
          </a:p>
        </p:txBody>
      </p:sp>
      <p:sp>
        <p:nvSpPr>
          <p:cNvPr id="10" name="TextBox 9">
            <a:extLst>
              <a:ext uri="{FF2B5EF4-FFF2-40B4-BE49-F238E27FC236}">
                <a16:creationId xmlns:a16="http://schemas.microsoft.com/office/drawing/2014/main" id="{E5F68D4A-7DCB-65F2-DD47-1C11F752FDC8}"/>
              </a:ext>
            </a:extLst>
          </p:cNvPr>
          <p:cNvSpPr txBox="1"/>
          <p:nvPr/>
        </p:nvSpPr>
        <p:spPr>
          <a:xfrm>
            <a:off x="1028700" y="1196847"/>
            <a:ext cx="10304659" cy="707886"/>
          </a:xfrm>
          <a:prstGeom prst="rect">
            <a:avLst/>
          </a:prstGeom>
          <a:noFill/>
        </p:spPr>
        <p:txBody>
          <a:bodyPr wrap="square">
            <a:spAutoFit/>
          </a:bodyPr>
          <a:lstStyle/>
          <a:p>
            <a:pPr>
              <a:spcBef>
                <a:spcPts val="600"/>
              </a:spcBef>
              <a:spcAft>
                <a:spcPts val="600"/>
              </a:spcAft>
            </a:pPr>
            <a:r>
              <a:rPr lang="en-CA" sz="4000" b="1" dirty="0">
                <a:solidFill>
                  <a:srgbClr val="316094"/>
                </a:solidFill>
                <a:effectLst/>
                <a:ea typeface="Times New Roman" panose="02020603050405020304" pitchFamily="18" charset="0"/>
                <a:cs typeface="Calibri" panose="020F0502020204030204" pitchFamily="34" charset="0"/>
              </a:rPr>
              <a:t>What to adapt to? Identify areas</a:t>
            </a:r>
            <a:endParaRPr lang="en-US" sz="4000" b="1" dirty="0">
              <a:solidFill>
                <a:srgbClr val="316094"/>
              </a:solidFill>
              <a:effectLst/>
              <a:ea typeface="Times New Roman" panose="020206030504050203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09E9C882-7556-4B1E-AECA-851CDE71D09B}"/>
              </a:ext>
            </a:extLst>
          </p:cNvPr>
          <p:cNvSpPr txBox="1"/>
          <p:nvPr/>
        </p:nvSpPr>
        <p:spPr>
          <a:xfrm>
            <a:off x="1028700" y="2168787"/>
            <a:ext cx="9716604" cy="2462212"/>
          </a:xfrm>
          <a:prstGeom prst="rect">
            <a:avLst/>
          </a:prstGeom>
          <a:noFill/>
        </p:spPr>
        <p:txBody>
          <a:bodyPr wrap="square">
            <a:spAutoFit/>
          </a:bodyPr>
          <a:lstStyle/>
          <a:p>
            <a:pPr marL="0" indent="0">
              <a:buNone/>
            </a:pPr>
            <a:r>
              <a:rPr lang="en-US" sz="2800" dirty="0"/>
              <a:t>Kim wants to pass her probationary period and do well in her job. To do this, she needs to adapt to the new workplace.</a:t>
            </a:r>
          </a:p>
          <a:p>
            <a:pPr marL="0" indent="0">
              <a:lnSpc>
                <a:spcPct val="150000"/>
              </a:lnSpc>
              <a:buNone/>
            </a:pPr>
            <a:r>
              <a:rPr lang="en-US" sz="2800" dirty="0"/>
              <a:t>What does Kim need to adapt to? </a:t>
            </a:r>
          </a:p>
          <a:p>
            <a:endParaRPr lang="en-CA" sz="2800" b="1" dirty="0"/>
          </a:p>
          <a:p>
            <a:r>
              <a:rPr lang="en-CA" sz="2800" b="1" dirty="0"/>
              <a:t>Do the task on page 28</a:t>
            </a:r>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Kim’s story</a:t>
            </a:r>
          </a:p>
        </p:txBody>
      </p:sp>
    </p:spTree>
    <p:custDataLst>
      <p:tags r:id="rId1"/>
    </p:custDataLst>
    <p:extLst>
      <p:ext uri="{BB962C8B-B14F-4D97-AF65-F5344CB8AC3E}">
        <p14:creationId xmlns:p14="http://schemas.microsoft.com/office/powerpoint/2010/main" val="1786639192"/>
      </p:ext>
    </p:extLst>
  </p:cSld>
  <p:clrMapOvr>
    <a:masterClrMapping/>
  </p:clrMapOvr>
  <p:extLst>
    <p:ext uri="{6950BFC3-D8DA-4A85-94F7-54DA5524770B}">
      <p188:commentRel xmlns:p188="http://schemas.microsoft.com/office/powerpoint/2018/8/main" xmlns="" r:id="rId4"/>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E9C882-7556-4B1E-AECA-851CDE71D09B}"/>
              </a:ext>
            </a:extLst>
          </p:cNvPr>
          <p:cNvSpPr txBox="1"/>
          <p:nvPr/>
        </p:nvSpPr>
        <p:spPr>
          <a:xfrm>
            <a:off x="1028700" y="1936784"/>
            <a:ext cx="10613572" cy="4104457"/>
          </a:xfrm>
          <a:prstGeom prst="rect">
            <a:avLst/>
          </a:prstGeom>
          <a:noFill/>
        </p:spPr>
        <p:txBody>
          <a:bodyPr wrap="square">
            <a:spAutoFit/>
          </a:bodyPr>
          <a:lstStyle/>
          <a:p>
            <a:pPr>
              <a:lnSpc>
                <a:spcPct val="150000"/>
              </a:lnSpc>
            </a:pPr>
            <a:r>
              <a:rPr lang="en-CA" sz="2800" b="1" dirty="0"/>
              <a:t>Reflect</a:t>
            </a:r>
            <a:endParaRPr lang="en-US" sz="2800" dirty="0"/>
          </a:p>
          <a:p>
            <a:pPr>
              <a:lnSpc>
                <a:spcPct val="150000"/>
              </a:lnSpc>
              <a:spcAft>
                <a:spcPts val="1200"/>
              </a:spcAft>
            </a:pPr>
            <a:r>
              <a:rPr lang="en-US" sz="2800" dirty="0"/>
              <a:t>Think of a new job or volunteer experience you had.</a:t>
            </a:r>
          </a:p>
          <a:p>
            <a:pPr marL="342900" lvl="0" indent="-342900">
              <a:lnSpc>
                <a:spcPct val="115000"/>
              </a:lnSpc>
              <a:spcAft>
                <a:spcPts val="800"/>
              </a:spcAft>
              <a:buFont typeface="Arial" panose="020B0604020202020204" pitchFamily="34" charset="0"/>
              <a:buChar char="•"/>
            </a:pPr>
            <a:r>
              <a:rPr lang="en-CA" sz="2800" dirty="0">
                <a:solidFill>
                  <a:srgbClr val="000000"/>
                </a:solidFill>
                <a:ea typeface="Yu Gothic Light" panose="020B0300000000000000" pitchFamily="34" charset="-128"/>
              </a:rPr>
              <a:t>How is Kim’s experience  similar to your own?</a:t>
            </a:r>
          </a:p>
          <a:p>
            <a:pPr marL="342900" lvl="0" indent="-342900">
              <a:lnSpc>
                <a:spcPct val="115000"/>
              </a:lnSpc>
              <a:spcAft>
                <a:spcPts val="800"/>
              </a:spcAft>
              <a:buFont typeface="Arial" panose="020B0604020202020204" pitchFamily="34" charset="0"/>
              <a:buChar char="•"/>
            </a:pPr>
            <a:r>
              <a:rPr lang="en-CA" sz="2800" dirty="0">
                <a:solidFill>
                  <a:srgbClr val="000000"/>
                </a:solidFill>
                <a:ea typeface="Yu Gothic Light" panose="020B0300000000000000" pitchFamily="34" charset="-128"/>
              </a:rPr>
              <a:t>Are there any differences? What are they? </a:t>
            </a:r>
          </a:p>
          <a:p>
            <a:pPr marL="342900" lvl="0" indent="-342900">
              <a:lnSpc>
                <a:spcPct val="115000"/>
              </a:lnSpc>
              <a:spcAft>
                <a:spcPts val="800"/>
              </a:spcAft>
              <a:buFont typeface="Arial" panose="020B0604020202020204" pitchFamily="34" charset="0"/>
              <a:buChar char="•"/>
            </a:pPr>
            <a:r>
              <a:rPr lang="en-CA" sz="2800" dirty="0">
                <a:solidFill>
                  <a:srgbClr val="000000"/>
                </a:solidFill>
                <a:ea typeface="Yu Gothic Light" panose="020B0300000000000000" pitchFamily="34" charset="-128"/>
              </a:rPr>
              <a:t>What were three new things you had to adapt to?</a:t>
            </a:r>
          </a:p>
          <a:p>
            <a:pPr>
              <a:lnSpc>
                <a:spcPct val="115000"/>
              </a:lnSpc>
              <a:spcAft>
                <a:spcPts val="800"/>
              </a:spcAft>
            </a:pPr>
            <a:endParaRPr lang="en-CA" sz="2800" b="1" dirty="0">
              <a:solidFill>
                <a:srgbClr val="000000"/>
              </a:solidFill>
              <a:effectLst/>
              <a:latin typeface="Calibri" panose="020F0502020204030204" pitchFamily="34" charset="0"/>
              <a:ea typeface="Yu Gothic Light" panose="020B0300000000000000" pitchFamily="34" charset="-128"/>
            </a:endParaRPr>
          </a:p>
          <a:p>
            <a:pPr>
              <a:lnSpc>
                <a:spcPct val="115000"/>
              </a:lnSpc>
              <a:spcAft>
                <a:spcPts val="800"/>
              </a:spcAft>
            </a:pPr>
            <a:endParaRPr lang="en-CA" sz="1000" b="1" dirty="0">
              <a:solidFill>
                <a:srgbClr val="000000"/>
              </a:solidFill>
              <a:effectLst/>
              <a:latin typeface="Calibri" panose="020F0502020204030204" pitchFamily="34" charset="0"/>
              <a:ea typeface="Yu Gothic Light" panose="020B0300000000000000" pitchFamily="34" charset="-128"/>
            </a:endParaRPr>
          </a:p>
        </p:txBody>
      </p:sp>
      <p:sp>
        <p:nvSpPr>
          <p:cNvPr id="7" name="TextBox 6">
            <a:extLst>
              <a:ext uri="{FF2B5EF4-FFF2-40B4-BE49-F238E27FC236}">
                <a16:creationId xmlns:a16="http://schemas.microsoft.com/office/drawing/2014/main" id="{E5F68D4A-7DCB-65F2-DD47-1C11F752FDC8}"/>
              </a:ext>
            </a:extLst>
          </p:cNvPr>
          <p:cNvSpPr txBox="1"/>
          <p:nvPr/>
        </p:nvSpPr>
        <p:spPr>
          <a:xfrm>
            <a:off x="1028700" y="1196847"/>
            <a:ext cx="10304659" cy="707886"/>
          </a:xfrm>
          <a:prstGeom prst="rect">
            <a:avLst/>
          </a:prstGeom>
          <a:noFill/>
        </p:spPr>
        <p:txBody>
          <a:bodyPr wrap="square">
            <a:spAutoFit/>
          </a:bodyPr>
          <a:lstStyle/>
          <a:p>
            <a:pPr>
              <a:spcBef>
                <a:spcPts val="600"/>
              </a:spcBef>
              <a:spcAft>
                <a:spcPts val="600"/>
              </a:spcAft>
            </a:pPr>
            <a:r>
              <a:rPr lang="en-CA" sz="4000" b="1" dirty="0">
                <a:solidFill>
                  <a:srgbClr val="316094"/>
                </a:solidFill>
                <a:effectLst/>
                <a:ea typeface="Times New Roman" panose="02020603050405020304" pitchFamily="18" charset="0"/>
                <a:cs typeface="Calibri" panose="020F0502020204030204" pitchFamily="34" charset="0"/>
              </a:rPr>
              <a:t>What to adapt to? Identify areas</a:t>
            </a:r>
            <a:endParaRPr lang="en-US" sz="4000" b="1" dirty="0">
              <a:solidFill>
                <a:srgbClr val="316094"/>
              </a:solidFill>
              <a:effectLst/>
              <a:ea typeface="Times New Roman" panose="020206030504050203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Kim’s story</a:t>
            </a:r>
          </a:p>
        </p:txBody>
      </p:sp>
    </p:spTree>
    <p:custDataLst>
      <p:tags r:id="rId1"/>
    </p:custDataLst>
    <p:extLst>
      <p:ext uri="{BB962C8B-B14F-4D97-AF65-F5344CB8AC3E}">
        <p14:creationId xmlns:p14="http://schemas.microsoft.com/office/powerpoint/2010/main" val="1836923145"/>
      </p:ext>
    </p:extLst>
  </p:cSld>
  <p:clrMapOvr>
    <a:masterClrMapping/>
  </p:clrMapOvr>
  <p:extLst>
    <p:ext uri="{6950BFC3-D8DA-4A85-94F7-54DA5524770B}">
      <p188:commentRel xmlns:p188="http://schemas.microsoft.com/office/powerpoint/2018/8/main" xmlns="" r:id="rId4"/>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E9C882-7556-4B1E-AECA-851CDE71D09B}"/>
              </a:ext>
            </a:extLst>
          </p:cNvPr>
          <p:cNvSpPr txBox="1"/>
          <p:nvPr/>
        </p:nvSpPr>
        <p:spPr>
          <a:xfrm>
            <a:off x="1028700" y="1992001"/>
            <a:ext cx="10613572" cy="2987997"/>
          </a:xfrm>
          <a:prstGeom prst="rect">
            <a:avLst/>
          </a:prstGeom>
          <a:noFill/>
        </p:spPr>
        <p:txBody>
          <a:bodyPr wrap="square">
            <a:spAutoFit/>
          </a:bodyPr>
          <a:lstStyle/>
          <a:p>
            <a:pPr>
              <a:lnSpc>
                <a:spcPct val="150000"/>
              </a:lnSpc>
            </a:pPr>
            <a:r>
              <a:rPr lang="en-CA" sz="2800" b="1" dirty="0"/>
              <a:t>Reflect</a:t>
            </a:r>
          </a:p>
          <a:p>
            <a:pPr>
              <a:lnSpc>
                <a:spcPct val="150000"/>
              </a:lnSpc>
            </a:pPr>
            <a:r>
              <a:rPr lang="en-US" sz="2800" dirty="0"/>
              <a:t>Think of your </a:t>
            </a:r>
            <a:r>
              <a:rPr lang="en-US" sz="2800" b="1" dirty="0"/>
              <a:t>future</a:t>
            </a:r>
            <a:r>
              <a:rPr lang="en-US" sz="2800" dirty="0"/>
              <a:t> job. </a:t>
            </a:r>
          </a:p>
          <a:p>
            <a:pPr>
              <a:lnSpc>
                <a:spcPct val="150000"/>
              </a:lnSpc>
            </a:pPr>
            <a:r>
              <a:rPr lang="en-CA" sz="2800" dirty="0">
                <a:solidFill>
                  <a:srgbClr val="000000"/>
                </a:solidFill>
                <a:effectLst/>
                <a:latin typeface="Calibri" panose="020F0502020204030204" pitchFamily="34" charset="0"/>
                <a:ea typeface="Yu Gothic Light" panose="020B0300000000000000" pitchFamily="34" charset="-128"/>
              </a:rPr>
              <a:t>What are three new things you may need to adapt to? </a:t>
            </a:r>
          </a:p>
          <a:p>
            <a:pPr>
              <a:lnSpc>
                <a:spcPct val="150000"/>
              </a:lnSpc>
            </a:pPr>
            <a:endParaRPr lang="en-US" sz="3200" dirty="0"/>
          </a:p>
          <a:p>
            <a:pPr>
              <a:lnSpc>
                <a:spcPct val="115000"/>
              </a:lnSpc>
              <a:spcAft>
                <a:spcPts val="800"/>
              </a:spcAft>
            </a:pPr>
            <a:endParaRPr lang="en-CA" sz="1000" b="1" dirty="0">
              <a:solidFill>
                <a:srgbClr val="000000"/>
              </a:solidFill>
              <a:effectLst/>
              <a:latin typeface="Calibri" panose="020F0502020204030204" pitchFamily="34" charset="0"/>
              <a:ea typeface="Yu Gothic Light" panose="020B0300000000000000" pitchFamily="34" charset="-128"/>
            </a:endParaRPr>
          </a:p>
        </p:txBody>
      </p:sp>
      <p:sp>
        <p:nvSpPr>
          <p:cNvPr id="7" name="TextBox 6">
            <a:extLst>
              <a:ext uri="{FF2B5EF4-FFF2-40B4-BE49-F238E27FC236}">
                <a16:creationId xmlns:a16="http://schemas.microsoft.com/office/drawing/2014/main" id="{E5F68D4A-7DCB-65F2-DD47-1C11F752FDC8}"/>
              </a:ext>
            </a:extLst>
          </p:cNvPr>
          <p:cNvSpPr txBox="1"/>
          <p:nvPr/>
        </p:nvSpPr>
        <p:spPr>
          <a:xfrm>
            <a:off x="1028700" y="1196847"/>
            <a:ext cx="10304659" cy="707886"/>
          </a:xfrm>
          <a:prstGeom prst="rect">
            <a:avLst/>
          </a:prstGeom>
          <a:noFill/>
        </p:spPr>
        <p:txBody>
          <a:bodyPr wrap="square">
            <a:spAutoFit/>
          </a:bodyPr>
          <a:lstStyle/>
          <a:p>
            <a:pPr>
              <a:spcBef>
                <a:spcPts val="600"/>
              </a:spcBef>
              <a:spcAft>
                <a:spcPts val="600"/>
              </a:spcAft>
            </a:pPr>
            <a:r>
              <a:rPr lang="en-CA" sz="4000" b="1" dirty="0">
                <a:solidFill>
                  <a:srgbClr val="316094"/>
                </a:solidFill>
                <a:effectLst/>
                <a:ea typeface="Times New Roman" panose="02020603050405020304" pitchFamily="18" charset="0"/>
                <a:cs typeface="Calibri" panose="020F0502020204030204" pitchFamily="34" charset="0"/>
              </a:rPr>
              <a:t>What to adapt to? Identify areas</a:t>
            </a:r>
            <a:endParaRPr lang="en-US" sz="4000" b="1" dirty="0">
              <a:solidFill>
                <a:srgbClr val="316094"/>
              </a:solidFill>
              <a:effectLst/>
              <a:ea typeface="Times New Roman" panose="020206030504050203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Kim’s story</a:t>
            </a:r>
          </a:p>
        </p:txBody>
      </p:sp>
    </p:spTree>
    <p:custDataLst>
      <p:tags r:id="rId1"/>
    </p:custDataLst>
    <p:extLst>
      <p:ext uri="{BB962C8B-B14F-4D97-AF65-F5344CB8AC3E}">
        <p14:creationId xmlns:p14="http://schemas.microsoft.com/office/powerpoint/2010/main" val="3812188335"/>
      </p:ext>
    </p:extLst>
  </p:cSld>
  <p:clrMapOvr>
    <a:masterClrMapping/>
  </p:clrMapOvr>
  <p:extLst>
    <p:ext uri="{6950BFC3-D8DA-4A85-94F7-54DA5524770B}">
      <p188:commentRel xmlns:p188="http://schemas.microsoft.com/office/powerpoint/2018/8/main" xmlns="" r:id="rId4"/>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5F68D4A-7DCB-65F2-DD47-1C11F752FDC8}"/>
              </a:ext>
            </a:extLst>
          </p:cNvPr>
          <p:cNvSpPr txBox="1"/>
          <p:nvPr/>
        </p:nvSpPr>
        <p:spPr>
          <a:xfrm>
            <a:off x="1028700" y="1201534"/>
            <a:ext cx="10304659" cy="1329851"/>
          </a:xfrm>
          <a:prstGeom prst="rect">
            <a:avLst/>
          </a:prstGeom>
          <a:noFill/>
        </p:spPr>
        <p:txBody>
          <a:bodyPr wrap="square">
            <a:spAutoFit/>
          </a:bodyPr>
          <a:lstStyle/>
          <a:p>
            <a:pPr>
              <a:lnSpc>
                <a:spcPts val="4400"/>
              </a:lnSpc>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What does adapting look like? </a:t>
            </a:r>
          </a:p>
          <a:p>
            <a:pPr>
              <a:lnSpc>
                <a:spcPts val="4400"/>
              </a:lnSpc>
            </a:pPr>
            <a:r>
              <a:rPr lang="en-US" sz="4000" b="1" dirty="0">
                <a:solidFill>
                  <a:srgbClr val="316094"/>
                </a:solidFill>
                <a:effectLst/>
                <a:ea typeface="Times New Roman" panose="02020603050405020304" pitchFamily="18" charset="0"/>
                <a:cs typeface="Calibri" panose="020F0502020204030204" pitchFamily="34" charset="0"/>
              </a:rPr>
              <a:t>Identify actions </a:t>
            </a:r>
          </a:p>
        </p:txBody>
      </p:sp>
      <p:sp>
        <p:nvSpPr>
          <p:cNvPr id="12" name="TextBox 11">
            <a:extLst>
              <a:ext uri="{FF2B5EF4-FFF2-40B4-BE49-F238E27FC236}">
                <a16:creationId xmlns:a16="http://schemas.microsoft.com/office/drawing/2014/main" id="{09E9C882-7556-4B1E-AECA-851CDE71D09B}"/>
              </a:ext>
            </a:extLst>
          </p:cNvPr>
          <p:cNvSpPr txBox="1"/>
          <p:nvPr/>
        </p:nvSpPr>
        <p:spPr>
          <a:xfrm>
            <a:off x="1028700" y="2614634"/>
            <a:ext cx="10613572" cy="1349087"/>
          </a:xfrm>
          <a:prstGeom prst="rect">
            <a:avLst/>
          </a:prstGeom>
          <a:noFill/>
        </p:spPr>
        <p:txBody>
          <a:bodyPr wrap="square">
            <a:spAutoFit/>
          </a:bodyPr>
          <a:lstStyle/>
          <a:p>
            <a:pPr marL="0" indent="0">
              <a:lnSpc>
                <a:spcPct val="150000"/>
              </a:lnSpc>
              <a:buNone/>
            </a:pPr>
            <a:r>
              <a:rPr lang="en-US" sz="2800" dirty="0"/>
              <a:t>What actions could Kim take to adapt?</a:t>
            </a:r>
            <a:endParaRPr lang="en-CA" sz="2800" dirty="0"/>
          </a:p>
          <a:p>
            <a:pPr>
              <a:lnSpc>
                <a:spcPct val="150000"/>
              </a:lnSpc>
            </a:pPr>
            <a:r>
              <a:rPr lang="en-CA" sz="2800" b="1" dirty="0"/>
              <a:t>Do the task on page 30</a:t>
            </a:r>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Kim’s story</a:t>
            </a:r>
          </a:p>
        </p:txBody>
      </p:sp>
    </p:spTree>
    <p:custDataLst>
      <p:tags r:id="rId1"/>
    </p:custDataLst>
    <p:extLst>
      <p:ext uri="{BB962C8B-B14F-4D97-AF65-F5344CB8AC3E}">
        <p14:creationId xmlns:p14="http://schemas.microsoft.com/office/powerpoint/2010/main" val="121552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83DA02-2D12-5D4E-ADF7-9DB84E0E0027}"/>
              </a:ext>
            </a:extLst>
          </p:cNvPr>
          <p:cNvSpPr txBox="1"/>
          <p:nvPr/>
        </p:nvSpPr>
        <p:spPr>
          <a:xfrm>
            <a:off x="1187903" y="1056525"/>
            <a:ext cx="10364561" cy="2616101"/>
          </a:xfrm>
          <a:prstGeom prst="rect">
            <a:avLst/>
          </a:prstGeom>
          <a:noFill/>
        </p:spPr>
        <p:txBody>
          <a:bodyPr wrap="square">
            <a:spAutoFit/>
          </a:bodyPr>
          <a:lstStyle/>
          <a:p>
            <a:pPr marL="0" indent="0">
              <a:buNone/>
            </a:pPr>
            <a:r>
              <a:rPr lang="en-US" sz="4000" b="1" dirty="0">
                <a:solidFill>
                  <a:srgbClr val="316094"/>
                </a:solidFill>
                <a:cs typeface="Calibri" panose="020F0502020204030204"/>
              </a:rPr>
              <a:t>What is adaptability?</a:t>
            </a:r>
          </a:p>
          <a:p>
            <a:pPr>
              <a:spcBef>
                <a:spcPts val="1200"/>
              </a:spcBef>
              <a:spcAft>
                <a:spcPts val="1200"/>
              </a:spcAft>
            </a:pPr>
            <a:r>
              <a:rPr lang="en-US" sz="3200" dirty="0">
                <a:cs typeface="Calibri" panose="020F0502020204030204"/>
              </a:rPr>
              <a:t>Adaptability is your ability to respond to situations that are new or challenging for you. </a:t>
            </a:r>
          </a:p>
          <a:p>
            <a:pPr marL="571500" indent="-571500">
              <a:buFont typeface="Arial" panose="020B0604020202020204" pitchFamily="34" charset="0"/>
              <a:buChar char="•"/>
            </a:pPr>
            <a:endParaRPr lang="en-CA" sz="4000" dirty="0">
              <a:solidFill>
                <a:schemeClr val="bg2">
                  <a:lumMod val="25000"/>
                </a:schemeClr>
              </a:solidFill>
              <a:latin typeface="Century Gothic" panose="020B0502020202020204" pitchFamily="34" charset="0"/>
              <a:cs typeface="Calibri" panose="020F0502020204030204"/>
            </a:endParaRPr>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Adaptability Introduction</a:t>
            </a:r>
          </a:p>
        </p:txBody>
      </p:sp>
    </p:spTree>
    <p:custDataLst>
      <p:tags r:id="rId1"/>
    </p:custDataLst>
    <p:extLst>
      <p:ext uri="{BB962C8B-B14F-4D97-AF65-F5344CB8AC3E}">
        <p14:creationId xmlns:p14="http://schemas.microsoft.com/office/powerpoint/2010/main" val="241159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E9C882-7556-4B1E-AECA-851CDE71D09B}"/>
              </a:ext>
            </a:extLst>
          </p:cNvPr>
          <p:cNvSpPr txBox="1"/>
          <p:nvPr/>
        </p:nvSpPr>
        <p:spPr>
          <a:xfrm>
            <a:off x="1028700" y="2535298"/>
            <a:ext cx="10178649" cy="3939540"/>
          </a:xfrm>
          <a:prstGeom prst="rect">
            <a:avLst/>
          </a:prstGeom>
          <a:noFill/>
        </p:spPr>
        <p:txBody>
          <a:bodyPr wrap="square">
            <a:spAutoFit/>
          </a:bodyPr>
          <a:lstStyle/>
          <a:p>
            <a:r>
              <a:rPr lang="en-CA" sz="2800" b="1" dirty="0"/>
              <a:t>Reflect</a:t>
            </a:r>
            <a:endParaRPr lang="en-US" sz="2800" b="0" i="0" dirty="0">
              <a:effectLst/>
            </a:endParaRPr>
          </a:p>
          <a:p>
            <a:pPr marL="0" indent="0">
              <a:spcAft>
                <a:spcPts val="600"/>
              </a:spcAft>
              <a:buNone/>
            </a:pPr>
            <a:endParaRPr lang="en-US" sz="1000" i="0" dirty="0">
              <a:effectLst/>
            </a:endParaRPr>
          </a:p>
          <a:p>
            <a:pPr marL="0" indent="0">
              <a:spcAft>
                <a:spcPts val="600"/>
              </a:spcAft>
              <a:buNone/>
            </a:pPr>
            <a:r>
              <a:rPr lang="en-US" sz="2400" b="1" i="0" dirty="0">
                <a:effectLst/>
              </a:rPr>
              <a:t>Think of the new job or volunteer experience that you had. </a:t>
            </a:r>
          </a:p>
          <a:p>
            <a:pPr>
              <a:spcAft>
                <a:spcPts val="600"/>
              </a:spcAft>
            </a:pPr>
            <a:r>
              <a:rPr lang="en-US" sz="2400" i="0" dirty="0">
                <a:effectLst/>
              </a:rPr>
              <a:t>What did you do to adapt to the three new things?</a:t>
            </a:r>
          </a:p>
          <a:p>
            <a:pPr>
              <a:spcAft>
                <a:spcPts val="600"/>
              </a:spcAft>
            </a:pPr>
            <a:r>
              <a:rPr lang="en-US" sz="2400" i="0" dirty="0">
                <a:effectLst/>
              </a:rPr>
              <a:t>Think of one action for each.</a:t>
            </a:r>
          </a:p>
          <a:p>
            <a:pPr marL="0" indent="0">
              <a:spcAft>
                <a:spcPts val="600"/>
              </a:spcAft>
              <a:buNone/>
            </a:pPr>
            <a:r>
              <a:rPr lang="en-US" sz="2400" b="1" dirty="0"/>
              <a:t>Think of your future job.</a:t>
            </a:r>
          </a:p>
          <a:p>
            <a:pPr>
              <a:spcAft>
                <a:spcPts val="600"/>
              </a:spcAft>
            </a:pPr>
            <a:r>
              <a:rPr lang="en-US" sz="2400" dirty="0"/>
              <a:t>What three things do you think you might have to adapt to?</a:t>
            </a:r>
          </a:p>
          <a:p>
            <a:pPr>
              <a:spcAft>
                <a:spcPts val="600"/>
              </a:spcAft>
            </a:pPr>
            <a:r>
              <a:rPr lang="en-US" sz="2400" dirty="0"/>
              <a:t>Think of one action for each.</a:t>
            </a:r>
          </a:p>
          <a:p>
            <a:pPr marL="0" indent="0">
              <a:spcAft>
                <a:spcPts val="600"/>
              </a:spcAft>
              <a:buNone/>
            </a:pPr>
            <a:endParaRPr lang="en-CA" sz="2800" b="1" dirty="0"/>
          </a:p>
        </p:txBody>
      </p:sp>
      <p:sp>
        <p:nvSpPr>
          <p:cNvPr id="7" name="TextBox 6">
            <a:extLst>
              <a:ext uri="{FF2B5EF4-FFF2-40B4-BE49-F238E27FC236}">
                <a16:creationId xmlns:a16="http://schemas.microsoft.com/office/drawing/2014/main" id="{E5F68D4A-7DCB-65F2-DD47-1C11F752FDC8}"/>
              </a:ext>
            </a:extLst>
          </p:cNvPr>
          <p:cNvSpPr txBox="1"/>
          <p:nvPr/>
        </p:nvSpPr>
        <p:spPr>
          <a:xfrm>
            <a:off x="1028700" y="1201534"/>
            <a:ext cx="10304659" cy="1274281"/>
          </a:xfrm>
          <a:prstGeom prst="rect">
            <a:avLst/>
          </a:prstGeom>
          <a:noFill/>
        </p:spPr>
        <p:txBody>
          <a:bodyPr wrap="square">
            <a:spAutoFit/>
          </a:bodyPr>
          <a:lstStyle/>
          <a:p>
            <a:pPr>
              <a:lnSpc>
                <a:spcPts val="4400"/>
              </a:lnSpc>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What does adapting look like? </a:t>
            </a:r>
          </a:p>
          <a:p>
            <a:pPr>
              <a:lnSpc>
                <a:spcPts val="4100"/>
              </a:lnSpc>
            </a:pPr>
            <a:r>
              <a:rPr lang="en-US" sz="4000" b="1" dirty="0">
                <a:solidFill>
                  <a:srgbClr val="316094"/>
                </a:solidFill>
                <a:effectLst/>
                <a:ea typeface="Times New Roman" panose="02020603050405020304" pitchFamily="18" charset="0"/>
                <a:cs typeface="Calibri" panose="020F0502020204030204" pitchFamily="34" charset="0"/>
              </a:rPr>
              <a:t>Identify actions </a:t>
            </a:r>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Kim’s story</a:t>
            </a:r>
          </a:p>
        </p:txBody>
      </p:sp>
    </p:spTree>
    <p:custDataLst>
      <p:tags r:id="rId1"/>
    </p:custDataLst>
    <p:extLst>
      <p:ext uri="{BB962C8B-B14F-4D97-AF65-F5344CB8AC3E}">
        <p14:creationId xmlns:p14="http://schemas.microsoft.com/office/powerpoint/2010/main" val="257274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xmlns="" r:id="rId4"/>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544A6AA-BB5D-7BB1-9151-181011D9C76A}"/>
              </a:ext>
            </a:extLst>
          </p:cNvPr>
          <p:cNvSpPr/>
          <p:nvPr/>
        </p:nvSpPr>
        <p:spPr>
          <a:xfrm>
            <a:off x="1028700" y="2135208"/>
            <a:ext cx="10304659" cy="3662612"/>
          </a:xfrm>
          <a:prstGeom prst="roundRect">
            <a:avLst>
              <a:gd name="adj" fmla="val 6128"/>
            </a:avLst>
          </a:prstGeom>
          <a:solidFill>
            <a:srgbClr val="AB0033">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108000" rIns="108000" bIns="36000" numCol="1" spcCol="0" rtlCol="0" fromWordArt="0" anchor="t" anchorCtr="0" forceAA="0" compatLnSpc="1">
            <a:prstTxWarp prst="textNoShape">
              <a:avLst/>
            </a:prstTxWarp>
            <a:noAutofit/>
          </a:bodyPr>
          <a:lstStyle/>
          <a:p>
            <a:r>
              <a:rPr lang="en-CA" sz="2400" b="1" dirty="0">
                <a:solidFill>
                  <a:schemeClr val="tx1"/>
                </a:solidFill>
              </a:rPr>
              <a:t>The probationary period is one of the most important times in your job.</a:t>
            </a:r>
            <a:r>
              <a:rPr lang="en-CA" sz="2400" dirty="0">
                <a:solidFill>
                  <a:schemeClr val="tx1"/>
                </a:solidFill>
              </a:rPr>
              <a:t> You need to learn a lot of new things and find your place on the team. You need work hard to adapt. You can get overwhelmed and lose motivation. When you keep in mind why you need to adapt, you can stay motivated. You can focus on your goal to learn the job, perform well and pass your probationary period. </a:t>
            </a:r>
          </a:p>
          <a:p>
            <a:r>
              <a:rPr lang="en-CA" sz="2400" dirty="0">
                <a:solidFill>
                  <a:schemeClr val="tx1"/>
                </a:solidFill>
              </a:rPr>
              <a:t>Each time you adapt, you will get closer to your goal. For example, if you adjust your communication style and politely speak up about your health needs, you will be less stressed at work. When you are less stressed, you can focus on your tasks better. </a:t>
            </a:r>
          </a:p>
          <a:p>
            <a:pPr>
              <a:lnSpc>
                <a:spcPct val="115000"/>
              </a:lnSpc>
              <a:spcAft>
                <a:spcPts val="800"/>
              </a:spcAft>
            </a:pPr>
            <a:endParaRPr lang="en-CA" sz="2000" dirty="0">
              <a:solidFill>
                <a:schemeClr val="tx1"/>
              </a:solidFill>
              <a:effectLst/>
              <a:ea typeface="Yu Gothic Light" panose="020B0300000000000000" pitchFamily="34" charset="-128"/>
            </a:endParaRPr>
          </a:p>
        </p:txBody>
      </p:sp>
      <p:sp>
        <p:nvSpPr>
          <p:cNvPr id="9" name="TextBox 8">
            <a:extLst>
              <a:ext uri="{FF2B5EF4-FFF2-40B4-BE49-F238E27FC236}">
                <a16:creationId xmlns:a16="http://schemas.microsoft.com/office/drawing/2014/main" id="{E5F68D4A-7DCB-65F2-DD47-1C11F752FDC8}"/>
              </a:ext>
            </a:extLst>
          </p:cNvPr>
          <p:cNvSpPr txBox="1"/>
          <p:nvPr/>
        </p:nvSpPr>
        <p:spPr>
          <a:xfrm>
            <a:off x="1060450" y="1162050"/>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a typeface="Times New Roman" panose="02020603050405020304" pitchFamily="18" charset="0"/>
                <a:cs typeface="Calibri" panose="020F0502020204030204" pitchFamily="34" charset="0"/>
              </a:rPr>
              <a:t>Why adapt? Identify the purpose </a:t>
            </a:r>
          </a:p>
        </p:txBody>
      </p:sp>
      <p:sp>
        <p:nvSpPr>
          <p:cNvPr id="11" name="Rectangle 10">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Kim’s story</a:t>
            </a:r>
          </a:p>
        </p:txBody>
      </p:sp>
    </p:spTree>
    <p:custDataLst>
      <p:tags r:id="rId1"/>
    </p:custDataLst>
    <p:extLst>
      <p:ext uri="{BB962C8B-B14F-4D97-AF65-F5344CB8AC3E}">
        <p14:creationId xmlns:p14="http://schemas.microsoft.com/office/powerpoint/2010/main" val="274164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6950BFC3-D8DA-4A85-94F7-54DA5524770B}">
      <p188:commentRel xmlns:p188="http://schemas.microsoft.com/office/powerpoint/2018/8/main" xmlns="" r:id="rId4"/>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166E68-8D1A-AFB2-6AC9-14C7BEA82C77}"/>
              </a:ext>
            </a:extLst>
          </p:cNvPr>
          <p:cNvSpPr txBox="1"/>
          <p:nvPr/>
        </p:nvSpPr>
        <p:spPr>
          <a:xfrm>
            <a:off x="1028700" y="2167311"/>
            <a:ext cx="8016948" cy="3539431"/>
          </a:xfrm>
          <a:prstGeom prst="rect">
            <a:avLst/>
          </a:prstGeom>
          <a:noFill/>
        </p:spPr>
        <p:txBody>
          <a:bodyPr wrap="square" rtlCol="0">
            <a:spAutoFit/>
          </a:bodyPr>
          <a:lstStyle/>
          <a:p>
            <a:r>
              <a:rPr lang="en-CA" sz="2800" dirty="0"/>
              <a:t>Why should Kim adapt?</a:t>
            </a:r>
          </a:p>
          <a:p>
            <a:endParaRPr lang="en-CA" sz="2800" b="1" dirty="0"/>
          </a:p>
          <a:p>
            <a:r>
              <a:rPr lang="en-CA" sz="2800" b="1" dirty="0"/>
              <a:t>Do the task on page 32</a:t>
            </a:r>
          </a:p>
          <a:p>
            <a:r>
              <a:rPr lang="en-CA" sz="2800" dirty="0"/>
              <a:t> </a:t>
            </a:r>
          </a:p>
          <a:p>
            <a:r>
              <a:rPr lang="en-CA" sz="2800" b="1" dirty="0"/>
              <a:t>Reflect</a:t>
            </a:r>
          </a:p>
          <a:p>
            <a:endParaRPr lang="en-CA" sz="2800" dirty="0">
              <a:latin typeface="Century Gothic" panose="020B0502020202020204" pitchFamily="34" charset="0"/>
            </a:endParaRPr>
          </a:p>
          <a:p>
            <a:endParaRPr lang="en-CA" sz="2800" dirty="0">
              <a:latin typeface="Century Gothic" panose="020B0502020202020204" pitchFamily="34" charset="0"/>
            </a:endParaRPr>
          </a:p>
          <a:p>
            <a:r>
              <a:rPr lang="en-CA" sz="2800" dirty="0">
                <a:latin typeface="Century Gothic" panose="020B0502020202020204" pitchFamily="34" charset="0"/>
              </a:rPr>
              <a:t> </a:t>
            </a:r>
            <a:endParaRPr lang="en-CA" sz="2800" dirty="0">
              <a:effectLst/>
              <a:latin typeface="Century Gothic" panose="020B0502020202020204" pitchFamily="34" charset="0"/>
              <a:ea typeface="Yu Gothic Light" panose="020B0300000000000000" pitchFamily="34" charset="-128"/>
            </a:endParaRPr>
          </a:p>
        </p:txBody>
      </p:sp>
      <p:sp>
        <p:nvSpPr>
          <p:cNvPr id="9" name="TextBox 8">
            <a:extLst>
              <a:ext uri="{FF2B5EF4-FFF2-40B4-BE49-F238E27FC236}">
                <a16:creationId xmlns:a16="http://schemas.microsoft.com/office/drawing/2014/main" id="{E5F68D4A-7DCB-65F2-DD47-1C11F752FDC8}"/>
              </a:ext>
            </a:extLst>
          </p:cNvPr>
          <p:cNvSpPr txBox="1"/>
          <p:nvPr/>
        </p:nvSpPr>
        <p:spPr>
          <a:xfrm>
            <a:off x="1060450" y="1162050"/>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a typeface="Times New Roman" panose="02020603050405020304" pitchFamily="18" charset="0"/>
                <a:cs typeface="Calibri" panose="020F0502020204030204" pitchFamily="34" charset="0"/>
              </a:rPr>
              <a:t>Why adapt? Identify the purpose </a:t>
            </a:r>
          </a:p>
        </p:txBody>
      </p:sp>
      <p:sp>
        <p:nvSpPr>
          <p:cNvPr id="10" name="Rectangle 9">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Kim’s story</a:t>
            </a:r>
          </a:p>
        </p:txBody>
      </p:sp>
    </p:spTree>
    <p:custDataLst>
      <p:tags r:id="rId1"/>
    </p:custDataLst>
    <p:extLst>
      <p:ext uri="{BB962C8B-B14F-4D97-AF65-F5344CB8AC3E}">
        <p14:creationId xmlns:p14="http://schemas.microsoft.com/office/powerpoint/2010/main" val="1384805334"/>
      </p:ext>
    </p:extLst>
  </p:cSld>
  <p:clrMapOvr>
    <a:masterClrMapping/>
  </p:clrMapOvr>
  <p:extLst>
    <p:ext uri="{6950BFC3-D8DA-4A85-94F7-54DA5524770B}">
      <p188:commentRel xmlns:p188="http://schemas.microsoft.com/office/powerpoint/2018/8/main" xmlns="" r:id="rId4"/>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792BB95-AB26-C401-B6E2-62DD1216957C}"/>
              </a:ext>
            </a:extLst>
          </p:cNvPr>
          <p:cNvSpPr txBox="1"/>
          <p:nvPr/>
        </p:nvSpPr>
        <p:spPr>
          <a:xfrm>
            <a:off x="1028700" y="2724789"/>
            <a:ext cx="10304658" cy="558743"/>
          </a:xfrm>
          <a:prstGeom prst="rect">
            <a:avLst/>
          </a:prstGeom>
          <a:noFill/>
        </p:spPr>
        <p:txBody>
          <a:bodyPr wrap="square">
            <a:spAutoFit/>
          </a:bodyPr>
          <a:lstStyle/>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en-CA" sz="2800" b="1" i="0" u="none" strike="noStrike" kern="1200" cap="none" spc="0" normalizeH="0" baseline="0" noProof="0">
                <a:ln>
                  <a:noFill/>
                </a:ln>
                <a:solidFill>
                  <a:srgbClr val="000000"/>
                </a:solidFill>
                <a:effectLst/>
                <a:uLnTx/>
                <a:uFillTx/>
                <a:latin typeface="Calibri" panose="020F0502020204030204"/>
                <a:ea typeface="Yu Gothic Light" panose="020B0300000000000000" pitchFamily="34" charset="-128"/>
                <a:cs typeface="+mn-cs"/>
              </a:rPr>
              <a:t>Strategy:</a:t>
            </a:r>
            <a:r>
              <a:rPr kumimoji="0" lang="en-CA" sz="2800" b="0" i="0" u="none" strike="noStrike" kern="1200" cap="none" spc="0" normalizeH="0" baseline="0" noProof="0">
                <a:ln>
                  <a:noFill/>
                </a:ln>
                <a:solidFill>
                  <a:srgbClr val="000000"/>
                </a:solidFill>
                <a:effectLst/>
                <a:uLnTx/>
                <a:uFillTx/>
                <a:latin typeface="Calibri" panose="020F0502020204030204"/>
                <a:ea typeface="Yu Gothic Light" panose="020B0300000000000000" pitchFamily="34" charset="-128"/>
                <a:cs typeface="+mn-cs"/>
              </a:rPr>
              <a:t> </a:t>
            </a:r>
            <a:r>
              <a:rPr kumimoji="0" lang="en-US" sz="2800" b="0" i="0" u="none" strike="noStrike" kern="1200" cap="none" spc="0" normalizeH="0" baseline="0" noProof="0">
                <a:ln>
                  <a:noFill/>
                </a:ln>
                <a:solidFill>
                  <a:srgbClr val="000000"/>
                </a:solidFill>
                <a:effectLst/>
                <a:uLnTx/>
                <a:uFillTx/>
                <a:latin typeface="Calibri" panose="020F0502020204030204"/>
                <a:ea typeface="Yu Gothic Light" panose="020B0300000000000000" pitchFamily="34" charset="-128"/>
                <a:cs typeface="+mn-cs"/>
              </a:rPr>
              <a:t>a plan or way to do something so you can achieve a goal</a:t>
            </a:r>
            <a:endParaRPr kumimoji="0" lang="en-CA" sz="2800" b="0" i="0" u="none" strike="noStrike" kern="1200" cap="none" spc="0" normalizeH="0" baseline="0" noProof="0">
              <a:ln>
                <a:noFill/>
              </a:ln>
              <a:solidFill>
                <a:srgbClr val="000000"/>
              </a:solidFill>
              <a:effectLst/>
              <a:uLnTx/>
              <a:uFillTx/>
              <a:latin typeface="Calibri" panose="020F0502020204030204"/>
              <a:ea typeface="Yu Gothic Light" panose="020B0300000000000000" pitchFamily="34" charset="-128"/>
              <a:cs typeface="+mn-cs"/>
            </a:endParaRPr>
          </a:p>
        </p:txBody>
      </p:sp>
      <p:sp>
        <p:nvSpPr>
          <p:cNvPr id="14" name="TextBox 13">
            <a:extLst>
              <a:ext uri="{FF2B5EF4-FFF2-40B4-BE49-F238E27FC236}">
                <a16:creationId xmlns:a16="http://schemas.microsoft.com/office/drawing/2014/main" id="{62CA9A1A-945B-6484-1D7A-9F17E03C962E}"/>
              </a:ext>
            </a:extLst>
          </p:cNvPr>
          <p:cNvSpPr txBox="1"/>
          <p:nvPr/>
        </p:nvSpPr>
        <p:spPr>
          <a:xfrm>
            <a:off x="1028700" y="3508208"/>
            <a:ext cx="10073447" cy="1983107"/>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2800" b="1" i="0" u="none" strike="noStrike" kern="1200" cap="none" spc="0" normalizeH="0" baseline="0" noProof="0" dirty="0">
                <a:ln>
                  <a:noFill/>
                </a:ln>
                <a:solidFill>
                  <a:srgbClr val="000000"/>
                </a:solidFill>
                <a:effectLst/>
                <a:uLnTx/>
                <a:uFillTx/>
                <a:latin typeface="Calibri" panose="020F0502020204030204"/>
                <a:ea typeface="Yu Gothic Light" panose="020B0300000000000000" pitchFamily="34" charset="-128"/>
                <a:cs typeface="+mn-cs"/>
              </a:rPr>
              <a:t>Reflect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prstClr val="black"/>
                </a:solidFill>
                <a:effectLst/>
                <a:uLnTx/>
                <a:uFillTx/>
                <a:latin typeface="Calibri" panose="020F0502020204030204"/>
                <a:ea typeface="+mn-ea"/>
                <a:cs typeface="+mn-cs"/>
              </a:rPr>
              <a:t>Think </a:t>
            </a: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of the challenges that Kim is facing.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How can she adapt better?</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Do you know of any strategies she could use?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1CC9A86-3CB7-0ED7-CD25-C18934B5DA2F}"/>
              </a:ext>
            </a:extLst>
          </p:cNvPr>
          <p:cNvSpPr txBox="1"/>
          <p:nvPr/>
        </p:nvSpPr>
        <p:spPr>
          <a:xfrm>
            <a:off x="1028700" y="1239351"/>
            <a:ext cx="10304659" cy="1400383"/>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How can you adapt effectively? </a:t>
            </a:r>
          </a:p>
          <a:p>
            <a:pPr>
              <a:lnSpc>
                <a:spcPts val="4500"/>
              </a:lnSpc>
            </a:pPr>
            <a:r>
              <a:rPr lang="en-US" sz="4000" b="1" dirty="0">
                <a:solidFill>
                  <a:srgbClr val="316094"/>
                </a:solidFill>
                <a:effectLst/>
                <a:ea typeface="Times New Roman" panose="02020603050405020304" pitchFamily="18" charset="0"/>
                <a:cs typeface="Calibri" panose="020F0502020204030204" pitchFamily="34" charset="0"/>
              </a:rPr>
              <a:t>Identify and </a:t>
            </a:r>
            <a:r>
              <a:rPr lang="en-US" sz="4000" b="1" dirty="0" err="1">
                <a:solidFill>
                  <a:srgbClr val="316094"/>
                </a:solidFill>
                <a:effectLst/>
                <a:ea typeface="Times New Roman" panose="02020603050405020304" pitchFamily="18" charset="0"/>
                <a:cs typeface="Calibri" panose="020F0502020204030204" pitchFamily="34" charset="0"/>
              </a:rPr>
              <a:t>practise</a:t>
            </a:r>
            <a:r>
              <a:rPr lang="en-US" sz="4000" b="1" dirty="0">
                <a:solidFill>
                  <a:srgbClr val="316094"/>
                </a:solidFill>
                <a:effectLst/>
                <a:ea typeface="Times New Roman" panose="02020603050405020304" pitchFamily="18" charset="0"/>
                <a:cs typeface="Calibri" panose="020F0502020204030204" pitchFamily="34" charset="0"/>
              </a:rPr>
              <a:t> strategies</a:t>
            </a:r>
          </a:p>
        </p:txBody>
      </p:sp>
      <p:sp>
        <p:nvSpPr>
          <p:cNvPr id="11" name="TextBox 10"/>
          <p:cNvSpPr txBox="1"/>
          <p:nvPr/>
        </p:nvSpPr>
        <p:spPr>
          <a:xfrm>
            <a:off x="13734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
        <p:nvSpPr>
          <p:cNvPr id="12" name="Rectangle 11">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Kim’s story</a:t>
            </a:r>
          </a:p>
        </p:txBody>
      </p:sp>
    </p:spTree>
    <p:custDataLst>
      <p:tags r:id="rId1"/>
    </p:custDataLst>
    <p:extLst>
      <p:ext uri="{BB962C8B-B14F-4D97-AF65-F5344CB8AC3E}">
        <p14:creationId xmlns:p14="http://schemas.microsoft.com/office/powerpoint/2010/main" val="104236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extLst>
    <p:ext uri="{6950BFC3-D8DA-4A85-94F7-54DA5524770B}">
      <p188:commentRel xmlns:p188="http://schemas.microsoft.com/office/powerpoint/2018/8/main" xmlns="" r:id="rId4"/>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CC9A86-3CB7-0ED7-CD25-C18934B5DA2F}"/>
              </a:ext>
            </a:extLst>
          </p:cNvPr>
          <p:cNvSpPr txBox="1"/>
          <p:nvPr/>
        </p:nvSpPr>
        <p:spPr>
          <a:xfrm>
            <a:off x="1028700" y="1240452"/>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How can you adapt effectively? </a:t>
            </a:r>
          </a:p>
        </p:txBody>
      </p:sp>
      <p:sp>
        <p:nvSpPr>
          <p:cNvPr id="4" name="TextBox 3">
            <a:extLst>
              <a:ext uri="{FF2B5EF4-FFF2-40B4-BE49-F238E27FC236}">
                <a16:creationId xmlns:a16="http://schemas.microsoft.com/office/drawing/2014/main" id="{583DDC55-9C7F-B545-34B5-7E11ECB51071}"/>
              </a:ext>
            </a:extLst>
          </p:cNvPr>
          <p:cNvSpPr txBox="1"/>
          <p:nvPr/>
        </p:nvSpPr>
        <p:spPr>
          <a:xfrm>
            <a:off x="1028700" y="1970432"/>
            <a:ext cx="10445689" cy="3928938"/>
          </a:xfrm>
          <a:prstGeom prst="rect">
            <a:avLst/>
          </a:prstGeom>
          <a:noFill/>
        </p:spPr>
        <p:txBody>
          <a:bodyPr wrap="square">
            <a:spAutoFit/>
          </a:bodyPr>
          <a:lstStyle/>
          <a:p>
            <a:pPr>
              <a:lnSpc>
                <a:spcPct val="115000"/>
              </a:lnSpc>
              <a:spcBef>
                <a:spcPts val="200"/>
              </a:spcBef>
              <a:spcAft>
                <a:spcPts val="600"/>
              </a:spcAft>
            </a:pPr>
            <a:r>
              <a:rPr lang="en-CA" sz="2800" b="1" dirty="0">
                <a:solidFill>
                  <a:srgbClr val="660066"/>
                </a:solidFill>
                <a:cs typeface="Calibri" panose="020F0502020204030204" pitchFamily="34" charset="0"/>
              </a:rPr>
              <a:t>Know who should make changes</a:t>
            </a:r>
            <a:endParaRPr lang="en-US" sz="2800" b="1" dirty="0">
              <a:solidFill>
                <a:srgbClr val="660066"/>
              </a:solidFill>
              <a:cs typeface="Calibri" panose="020F0502020204030204" pitchFamily="34" charset="0"/>
            </a:endParaRPr>
          </a:p>
          <a:p>
            <a:pPr>
              <a:lnSpc>
                <a:spcPts val="2560"/>
              </a:lnSpc>
              <a:spcAft>
                <a:spcPts val="600"/>
              </a:spcAft>
            </a:pPr>
            <a:r>
              <a:rPr lang="en-CA" sz="2200" b="1"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When do you need to adapt?</a:t>
            </a:r>
            <a:endParaRPr lang="en-US" sz="2200" b="1"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endParaRPr>
          </a:p>
          <a:p>
            <a:pPr>
              <a:lnSpc>
                <a:spcPts val="2560"/>
              </a:lnSpc>
              <a:spcAft>
                <a:spcPts val="1200"/>
              </a:spcAft>
            </a:pPr>
            <a:r>
              <a:rPr lang="en-CA" sz="2200" dirty="0">
                <a:solidFill>
                  <a:srgbClr val="000000"/>
                </a:solidFill>
                <a:effectLst/>
                <a:latin typeface="Calibri" panose="020F0502020204030204" pitchFamily="34" charset="0"/>
                <a:ea typeface="Yu Gothic Light" panose="020B0300000000000000" pitchFamily="34" charset="-128"/>
              </a:rPr>
              <a:t>When you start a new job, you may need to change your routine to do the job. The employer will not accommodate your needs if you can adapt but choose not to. For example, if you are a late riser, the employer will not change your shift hours. You need to change your sleep schedule. </a:t>
            </a:r>
            <a:endParaRPr lang="en-US" sz="2200" dirty="0">
              <a:solidFill>
                <a:srgbClr val="000000"/>
              </a:solidFill>
              <a:effectLst/>
              <a:latin typeface="Calibri" panose="020F0502020204030204" pitchFamily="34" charset="0"/>
              <a:ea typeface="Yu Gothic Light" panose="020B0300000000000000" pitchFamily="34" charset="-128"/>
            </a:endParaRPr>
          </a:p>
          <a:p>
            <a:pPr>
              <a:lnSpc>
                <a:spcPts val="2560"/>
              </a:lnSpc>
              <a:spcAft>
                <a:spcPts val="600"/>
              </a:spcAft>
            </a:pPr>
            <a:r>
              <a:rPr lang="en-CA" sz="2200" b="1"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When should the employer accommodate?</a:t>
            </a:r>
            <a:endParaRPr lang="en-US" sz="2200" b="1"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endParaRPr>
          </a:p>
          <a:p>
            <a:pPr>
              <a:lnSpc>
                <a:spcPts val="2560"/>
              </a:lnSpc>
              <a:spcAft>
                <a:spcPts val="600"/>
              </a:spcAft>
            </a:pPr>
            <a:r>
              <a:rPr lang="en-CA" sz="2200" dirty="0">
                <a:solidFill>
                  <a:srgbClr val="000000"/>
                </a:solidFill>
                <a:effectLst/>
                <a:latin typeface="Calibri" panose="020F0502020204030204" pitchFamily="34" charset="0"/>
                <a:ea typeface="Yu Gothic Light" panose="020B0300000000000000" pitchFamily="34" charset="-128"/>
              </a:rPr>
              <a:t>There are times when employers should make changes so you can work. This is called the duty to accommodate. For example, the employer should accommodate employees who have a disability or need to take a family member to doctor’s appointments regularly. </a:t>
            </a:r>
            <a:endParaRPr lang="en-US" sz="2200" dirty="0">
              <a:solidFill>
                <a:srgbClr val="000000"/>
              </a:solidFill>
              <a:effectLst/>
              <a:latin typeface="Calibri" panose="020F0502020204030204" pitchFamily="34" charset="0"/>
              <a:ea typeface="Yu Gothic Light" panose="020B0300000000000000" pitchFamily="34" charset="-128"/>
            </a:endParaRPr>
          </a:p>
        </p:txBody>
      </p:sp>
      <p:sp>
        <p:nvSpPr>
          <p:cNvPr id="7" name="TextBox 6"/>
          <p:cNvSpPr txBox="1"/>
          <p:nvPr/>
        </p:nvSpPr>
        <p:spPr>
          <a:xfrm>
            <a:off x="13734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Kim’s story</a:t>
            </a:r>
          </a:p>
        </p:txBody>
      </p:sp>
    </p:spTree>
    <p:custDataLst>
      <p:tags r:id="rId1"/>
    </p:custDataLst>
    <p:extLst>
      <p:ext uri="{BB962C8B-B14F-4D97-AF65-F5344CB8AC3E}">
        <p14:creationId xmlns:p14="http://schemas.microsoft.com/office/powerpoint/2010/main" val="356717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xmlns="" r:id="rId4"/>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CC9A86-3CB7-0ED7-CD25-C18934B5DA2F}"/>
              </a:ext>
            </a:extLst>
          </p:cNvPr>
          <p:cNvSpPr txBox="1"/>
          <p:nvPr/>
        </p:nvSpPr>
        <p:spPr>
          <a:xfrm>
            <a:off x="1028700" y="1229714"/>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How can you adapt effectively? </a:t>
            </a:r>
          </a:p>
        </p:txBody>
      </p:sp>
      <p:sp>
        <p:nvSpPr>
          <p:cNvPr id="4" name="TextBox 3">
            <a:extLst>
              <a:ext uri="{FF2B5EF4-FFF2-40B4-BE49-F238E27FC236}">
                <a16:creationId xmlns:a16="http://schemas.microsoft.com/office/drawing/2014/main" id="{583DDC55-9C7F-B545-34B5-7E11ECB51071}"/>
              </a:ext>
            </a:extLst>
          </p:cNvPr>
          <p:cNvSpPr txBox="1"/>
          <p:nvPr/>
        </p:nvSpPr>
        <p:spPr>
          <a:xfrm>
            <a:off x="1045657" y="2050817"/>
            <a:ext cx="10445689" cy="1773306"/>
          </a:xfrm>
          <a:prstGeom prst="rect">
            <a:avLst/>
          </a:prstGeom>
          <a:noFill/>
        </p:spPr>
        <p:txBody>
          <a:bodyPr wrap="square">
            <a:spAutoFit/>
          </a:bodyPr>
          <a:lstStyle/>
          <a:p>
            <a:pPr>
              <a:lnSpc>
                <a:spcPct val="115000"/>
              </a:lnSpc>
              <a:spcBef>
                <a:spcPts val="200"/>
              </a:spcBef>
              <a:spcAft>
                <a:spcPts val="600"/>
              </a:spcAft>
            </a:pPr>
            <a:r>
              <a:rPr lang="en-CA" sz="2800" b="1" dirty="0">
                <a:cs typeface="Calibri" panose="020F0502020204030204" pitchFamily="34" charset="0"/>
              </a:rPr>
              <a:t>Who should make changes? </a:t>
            </a:r>
          </a:p>
          <a:p>
            <a:pPr>
              <a:lnSpc>
                <a:spcPct val="115000"/>
              </a:lnSpc>
              <a:spcBef>
                <a:spcPts val="200"/>
              </a:spcBef>
              <a:spcAft>
                <a:spcPts val="600"/>
              </a:spcAft>
            </a:pPr>
            <a:endParaRPr lang="en-CA" sz="2800" b="1" dirty="0">
              <a:cs typeface="Calibri" panose="020F0502020204030204" pitchFamily="34" charset="0"/>
            </a:endParaRPr>
          </a:p>
          <a:p>
            <a:pPr>
              <a:lnSpc>
                <a:spcPct val="115000"/>
              </a:lnSpc>
              <a:spcBef>
                <a:spcPts val="200"/>
              </a:spcBef>
              <a:spcAft>
                <a:spcPts val="600"/>
              </a:spcAft>
            </a:pPr>
            <a:r>
              <a:rPr lang="en-CA" sz="2800" b="1" dirty="0">
                <a:cs typeface="Calibri" panose="020F0502020204030204" pitchFamily="34" charset="0"/>
              </a:rPr>
              <a:t>Do the task on page 35</a:t>
            </a:r>
            <a:endParaRPr lang="en-US" sz="2800" b="1" dirty="0">
              <a:cs typeface="Calibri" panose="020F0502020204030204" pitchFamily="34" charset="0"/>
            </a:endParaRPr>
          </a:p>
        </p:txBody>
      </p:sp>
      <p:sp>
        <p:nvSpPr>
          <p:cNvPr id="7" name="TextBox 6"/>
          <p:cNvSpPr txBox="1"/>
          <p:nvPr/>
        </p:nvSpPr>
        <p:spPr>
          <a:xfrm>
            <a:off x="13734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Kim’s story</a:t>
            </a:r>
          </a:p>
        </p:txBody>
      </p:sp>
    </p:spTree>
    <p:custDataLst>
      <p:tags r:id="rId1"/>
    </p:custDataLst>
    <p:extLst>
      <p:ext uri="{BB962C8B-B14F-4D97-AF65-F5344CB8AC3E}">
        <p14:creationId xmlns:p14="http://schemas.microsoft.com/office/powerpoint/2010/main" val="41371906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CC9A86-3CB7-0ED7-CD25-C18934B5DA2F}"/>
              </a:ext>
            </a:extLst>
          </p:cNvPr>
          <p:cNvSpPr txBox="1"/>
          <p:nvPr/>
        </p:nvSpPr>
        <p:spPr>
          <a:xfrm>
            <a:off x="1028700" y="1300928"/>
            <a:ext cx="10304659" cy="1252907"/>
          </a:xfrm>
          <a:prstGeom prst="rect">
            <a:avLst/>
          </a:prstGeom>
          <a:noFill/>
        </p:spPr>
        <p:txBody>
          <a:bodyPr wrap="square">
            <a:spAutoFit/>
          </a:bodyPr>
          <a:lstStyle/>
          <a:p>
            <a:pPr>
              <a:lnSpc>
                <a:spcPts val="4400"/>
              </a:lnSpc>
            </a:pPr>
            <a:r>
              <a:rPr lang="en-US" sz="4000" b="1" dirty="0">
                <a:solidFill>
                  <a:srgbClr val="316094"/>
                </a:solidFill>
                <a:effectLst/>
                <a:ea typeface="Times New Roman" panose="02020603050405020304" pitchFamily="18" charset="0"/>
                <a:cs typeface="Calibri" panose="020F0502020204030204" pitchFamily="34" charset="0"/>
              </a:rPr>
              <a:t>How can you adapt effectively? </a:t>
            </a:r>
          </a:p>
          <a:p>
            <a:pPr>
              <a:lnSpc>
                <a:spcPts val="4400"/>
              </a:lnSpc>
            </a:pPr>
            <a:r>
              <a:rPr lang="en-US" sz="4000" b="1" dirty="0">
                <a:solidFill>
                  <a:srgbClr val="316094"/>
                </a:solidFill>
                <a:effectLst/>
                <a:ea typeface="Times New Roman" panose="02020603050405020304" pitchFamily="18" charset="0"/>
                <a:cs typeface="Calibri" panose="020F0502020204030204" pitchFamily="34" charset="0"/>
              </a:rPr>
              <a:t>Identify and </a:t>
            </a:r>
            <a:r>
              <a:rPr lang="en-US" sz="4000" b="1" dirty="0" err="1">
                <a:solidFill>
                  <a:srgbClr val="316094"/>
                </a:solidFill>
                <a:effectLst/>
                <a:ea typeface="Times New Roman" panose="02020603050405020304" pitchFamily="18" charset="0"/>
                <a:cs typeface="Calibri" panose="020F0502020204030204" pitchFamily="34" charset="0"/>
              </a:rPr>
              <a:t>practise</a:t>
            </a:r>
            <a:r>
              <a:rPr lang="en-US" sz="4000" b="1" dirty="0">
                <a:solidFill>
                  <a:srgbClr val="316094"/>
                </a:solidFill>
                <a:effectLst/>
                <a:ea typeface="Times New Roman" panose="02020603050405020304" pitchFamily="18" charset="0"/>
                <a:cs typeface="Calibri" panose="020F0502020204030204" pitchFamily="34" charset="0"/>
              </a:rPr>
              <a:t> strategies</a:t>
            </a:r>
          </a:p>
        </p:txBody>
      </p:sp>
      <p:sp>
        <p:nvSpPr>
          <p:cNvPr id="3" name="TextBox 2">
            <a:extLst>
              <a:ext uri="{FF2B5EF4-FFF2-40B4-BE49-F238E27FC236}">
                <a16:creationId xmlns:a16="http://schemas.microsoft.com/office/drawing/2014/main" id="{FB166E68-8D1A-AFB2-6AC9-14C7BEA82C77}"/>
              </a:ext>
            </a:extLst>
          </p:cNvPr>
          <p:cNvSpPr txBox="1"/>
          <p:nvPr/>
        </p:nvSpPr>
        <p:spPr>
          <a:xfrm>
            <a:off x="1028700" y="2668543"/>
            <a:ext cx="10304659" cy="2188291"/>
          </a:xfrm>
          <a:prstGeom prst="rect">
            <a:avLst/>
          </a:prstGeom>
          <a:noFill/>
        </p:spPr>
        <p:txBody>
          <a:bodyPr wrap="square" rtlCol="0">
            <a:spAutoFit/>
          </a:bodyPr>
          <a:lstStyle/>
          <a:p>
            <a:pPr>
              <a:lnSpc>
                <a:spcPct val="115000"/>
              </a:lnSpc>
              <a:spcAft>
                <a:spcPts val="1200"/>
              </a:spcAft>
            </a:pPr>
            <a:r>
              <a:rPr lang="en-US" sz="2800" dirty="0">
                <a:solidFill>
                  <a:srgbClr val="000000"/>
                </a:solidFill>
                <a:effectLst/>
                <a:ea typeface="Yu Gothic Light" panose="020B0300000000000000" pitchFamily="34" charset="-128"/>
              </a:rPr>
              <a:t>There are many strategies that can help you adapt more easily.</a:t>
            </a:r>
          </a:p>
          <a:p>
            <a:pPr marL="0" lvl="1" indent="-274320">
              <a:spcAft>
                <a:spcPts val="600"/>
              </a:spcAft>
              <a:buFont typeface="Arial" panose="020B0604020202020204" pitchFamily="34" charset="0"/>
              <a:buChar char="•"/>
            </a:pPr>
            <a:r>
              <a:rPr lang="en-US" sz="2800" dirty="0"/>
              <a:t>Strategies to ask your employer to accommodate</a:t>
            </a:r>
          </a:p>
          <a:p>
            <a:pPr marL="0" lvl="1" indent="-274320">
              <a:spcAft>
                <a:spcPts val="600"/>
              </a:spcAft>
              <a:buFont typeface="Arial" panose="020B0604020202020204" pitchFamily="34" charset="0"/>
              <a:buChar char="•"/>
            </a:pPr>
            <a:r>
              <a:rPr lang="en-US" sz="2800" dirty="0"/>
              <a:t>Strategies to follow policies and procedures</a:t>
            </a:r>
          </a:p>
          <a:p>
            <a:pPr marL="0" lvl="1" indent="-274320">
              <a:spcAft>
                <a:spcPts val="600"/>
              </a:spcAft>
              <a:buFont typeface="Arial" panose="020B0604020202020204" pitchFamily="34" charset="0"/>
              <a:buChar char="•"/>
            </a:pPr>
            <a:r>
              <a:rPr lang="en-US" sz="2800" dirty="0"/>
              <a:t>Strategies to adapt to a new workplace culture</a:t>
            </a:r>
          </a:p>
        </p:txBody>
      </p:sp>
      <p:sp>
        <p:nvSpPr>
          <p:cNvPr id="7" name="TextBox 6"/>
          <p:cNvSpPr txBox="1"/>
          <p:nvPr/>
        </p:nvSpPr>
        <p:spPr>
          <a:xfrm>
            <a:off x="13734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Kim’s story</a:t>
            </a:r>
          </a:p>
        </p:txBody>
      </p:sp>
    </p:spTree>
    <p:custDataLst>
      <p:tags r:id="rId1"/>
    </p:custDataLst>
    <p:extLst>
      <p:ext uri="{BB962C8B-B14F-4D97-AF65-F5344CB8AC3E}">
        <p14:creationId xmlns:p14="http://schemas.microsoft.com/office/powerpoint/2010/main" val="111420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xmlns="" r:id="rId4"/>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7256ED-F239-7184-5713-7F78D5C2F060}"/>
              </a:ext>
            </a:extLst>
          </p:cNvPr>
          <p:cNvSpPr txBox="1"/>
          <p:nvPr/>
        </p:nvSpPr>
        <p:spPr>
          <a:xfrm flipH="1">
            <a:off x="1028700" y="2588868"/>
            <a:ext cx="9964473" cy="2939266"/>
          </a:xfrm>
          <a:prstGeom prst="rect">
            <a:avLst/>
          </a:prstGeom>
          <a:noFill/>
        </p:spPr>
        <p:txBody>
          <a:bodyPr wrap="square" rtlCol="0">
            <a:spAutoFit/>
          </a:bodyPr>
          <a:lstStyle/>
          <a:p>
            <a:pPr indent="-342900">
              <a:spcAft>
                <a:spcPts val="1200"/>
              </a:spcAft>
              <a:buFont typeface="Arial" panose="020B0604020202020204" pitchFamily="34" charset="0"/>
              <a:buChar char="•"/>
            </a:pPr>
            <a:r>
              <a:rPr lang="en-CA" sz="2800" dirty="0"/>
              <a:t>Find out how to ask</a:t>
            </a:r>
          </a:p>
          <a:p>
            <a:pPr indent="-342900">
              <a:spcAft>
                <a:spcPts val="1200"/>
              </a:spcAft>
              <a:buFont typeface="Arial" panose="020B0604020202020204" pitchFamily="34" charset="0"/>
              <a:buChar char="•"/>
            </a:pPr>
            <a:r>
              <a:rPr lang="en-CA" sz="2800" dirty="0"/>
              <a:t>Know what to say</a:t>
            </a:r>
          </a:p>
          <a:p>
            <a:pPr>
              <a:spcBef>
                <a:spcPts val="600"/>
              </a:spcBef>
              <a:spcAft>
                <a:spcPts val="600"/>
              </a:spcAft>
            </a:pPr>
            <a:r>
              <a:rPr lang="en-CA" sz="2800" b="1" dirty="0"/>
              <a:t>Do task 1 on page 38</a:t>
            </a:r>
          </a:p>
          <a:p>
            <a:pPr>
              <a:spcBef>
                <a:spcPts val="600"/>
              </a:spcBef>
              <a:spcAft>
                <a:spcPts val="600"/>
              </a:spcAft>
            </a:pPr>
            <a:r>
              <a:rPr lang="en-CA" sz="2800" b="1" dirty="0"/>
              <a:t>Do task 2 on page 39</a:t>
            </a:r>
          </a:p>
          <a:p>
            <a:pPr>
              <a:spcBef>
                <a:spcPts val="600"/>
              </a:spcBef>
              <a:spcAft>
                <a:spcPts val="600"/>
              </a:spcAft>
            </a:pPr>
            <a:r>
              <a:rPr lang="en-CA" sz="2800" b="1" dirty="0"/>
              <a:t>Reflect</a:t>
            </a:r>
          </a:p>
        </p:txBody>
      </p:sp>
      <p:sp>
        <p:nvSpPr>
          <p:cNvPr id="7" name="TextBox 6"/>
          <p:cNvSpPr txBox="1"/>
          <p:nvPr/>
        </p:nvSpPr>
        <p:spPr>
          <a:xfrm>
            <a:off x="13734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Kim’s story</a:t>
            </a:r>
          </a:p>
        </p:txBody>
      </p:sp>
      <p:sp>
        <p:nvSpPr>
          <p:cNvPr id="5" name="TextBox 4"/>
          <p:cNvSpPr txBox="1"/>
          <p:nvPr/>
        </p:nvSpPr>
        <p:spPr>
          <a:xfrm>
            <a:off x="1028700" y="1304925"/>
            <a:ext cx="6966778" cy="1523494"/>
          </a:xfrm>
          <a:prstGeom prst="rect">
            <a:avLst/>
          </a:prstGeom>
          <a:noFill/>
        </p:spPr>
        <p:txBody>
          <a:bodyPr wrap="square" rtlCol="0">
            <a:spAutoFit/>
          </a:bodyPr>
          <a:lstStyle/>
          <a:p>
            <a:pPr>
              <a:lnSpc>
                <a:spcPts val="4300"/>
              </a:lnSpc>
            </a:pPr>
            <a:r>
              <a:rPr lang="en-CA" sz="4000" b="1" dirty="0">
                <a:solidFill>
                  <a:srgbClr val="316094"/>
                </a:solidFill>
              </a:rPr>
              <a:t>Strategies to </a:t>
            </a:r>
            <a:r>
              <a:rPr lang="en-US" sz="4000" b="1" dirty="0">
                <a:solidFill>
                  <a:srgbClr val="316094"/>
                </a:solidFill>
              </a:rPr>
              <a:t>ask your employer to accommodate</a:t>
            </a:r>
            <a:endParaRPr lang="en-CA" sz="4000" b="1" dirty="0">
              <a:latin typeface="Century Gothic" panose="020B0502020202020204" pitchFamily="34" charset="0"/>
            </a:endParaRPr>
          </a:p>
          <a:p>
            <a:endParaRPr lang="en-US" dirty="0"/>
          </a:p>
        </p:txBody>
      </p:sp>
    </p:spTree>
    <p:custDataLst>
      <p:tags r:id="rId1"/>
    </p:custDataLst>
    <p:extLst>
      <p:ext uri="{BB962C8B-B14F-4D97-AF65-F5344CB8AC3E}">
        <p14:creationId xmlns:p14="http://schemas.microsoft.com/office/powerpoint/2010/main" val="165851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xmlns="" r:id="rId4"/>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7256ED-F239-7184-5713-7F78D5C2F060}"/>
              </a:ext>
            </a:extLst>
          </p:cNvPr>
          <p:cNvSpPr txBox="1"/>
          <p:nvPr/>
        </p:nvSpPr>
        <p:spPr>
          <a:xfrm flipH="1">
            <a:off x="1028700" y="1312297"/>
            <a:ext cx="9964473" cy="2954655"/>
          </a:xfrm>
          <a:prstGeom prst="rect">
            <a:avLst/>
          </a:prstGeom>
          <a:noFill/>
        </p:spPr>
        <p:txBody>
          <a:bodyPr wrap="square" rtlCol="0">
            <a:spAutoFit/>
          </a:bodyPr>
          <a:lstStyle/>
          <a:p>
            <a:pPr>
              <a:lnSpc>
                <a:spcPts val="4200"/>
              </a:lnSpc>
            </a:pPr>
            <a:r>
              <a:rPr lang="en-US" sz="4000" b="1" dirty="0">
                <a:solidFill>
                  <a:srgbClr val="316094"/>
                </a:solidFill>
              </a:rPr>
              <a:t>Strategies to follow policies and procedures</a:t>
            </a:r>
          </a:p>
          <a:p>
            <a:endParaRPr lang="en-US" sz="2400" b="1" dirty="0">
              <a:solidFill>
                <a:srgbClr val="316094"/>
              </a:solidFill>
            </a:endParaRPr>
          </a:p>
          <a:p>
            <a:pPr indent="-457200">
              <a:spcAft>
                <a:spcPts val="600"/>
              </a:spcAft>
              <a:buFont typeface="Arial" panose="020B0604020202020204" pitchFamily="34" charset="0"/>
              <a:buChar char="•"/>
            </a:pPr>
            <a:r>
              <a:rPr lang="en-CA" sz="2800" dirty="0"/>
              <a:t>Read onboarding documents</a:t>
            </a:r>
          </a:p>
          <a:p>
            <a:pPr indent="-457200">
              <a:spcAft>
                <a:spcPts val="600"/>
              </a:spcAft>
              <a:buFont typeface="Arial" panose="020B0604020202020204" pitchFamily="34" charset="0"/>
              <a:buChar char="•"/>
            </a:pPr>
            <a:r>
              <a:rPr lang="en-CA" sz="2800" dirty="0"/>
              <a:t>Practise good habits</a:t>
            </a:r>
          </a:p>
          <a:p>
            <a:pPr indent="-457200">
              <a:spcAft>
                <a:spcPts val="600"/>
              </a:spcAft>
              <a:buFont typeface="Arial" panose="020B0604020202020204" pitchFamily="34" charset="0"/>
              <a:buChar char="•"/>
            </a:pPr>
            <a:endParaRPr lang="en-CA" sz="2800" dirty="0"/>
          </a:p>
          <a:p>
            <a:pPr>
              <a:spcAft>
                <a:spcPts val="600"/>
              </a:spcAft>
            </a:pPr>
            <a:r>
              <a:rPr lang="en-CA" sz="2800" b="1" dirty="0"/>
              <a:t>Do the task on page </a:t>
            </a:r>
            <a:r>
              <a:rPr lang="en-CA" sz="2800" b="1" dirty="0" smtClean="0"/>
              <a:t>43 and 44</a:t>
            </a:r>
            <a:endParaRPr lang="en-CA" sz="2800" b="1" dirty="0"/>
          </a:p>
        </p:txBody>
      </p:sp>
      <p:sp>
        <p:nvSpPr>
          <p:cNvPr id="9" name="TextBox 8"/>
          <p:cNvSpPr txBox="1"/>
          <p:nvPr/>
        </p:nvSpPr>
        <p:spPr>
          <a:xfrm>
            <a:off x="13734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
        <p:nvSpPr>
          <p:cNvPr id="10" name="Rectangle 9">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Kim’s story</a:t>
            </a:r>
          </a:p>
        </p:txBody>
      </p:sp>
    </p:spTree>
    <p:custDataLst>
      <p:tags r:id="rId1"/>
    </p:custDataLst>
    <p:extLst>
      <p:ext uri="{BB962C8B-B14F-4D97-AF65-F5344CB8AC3E}">
        <p14:creationId xmlns:p14="http://schemas.microsoft.com/office/powerpoint/2010/main" val="142598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6950BFC3-D8DA-4A85-94F7-54DA5524770B}">
      <p188:commentRel xmlns:p188="http://schemas.microsoft.com/office/powerpoint/2018/8/main" xmlns="" r:id="rId4"/>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7256ED-F239-7184-5713-7F78D5C2F060}"/>
              </a:ext>
            </a:extLst>
          </p:cNvPr>
          <p:cNvSpPr txBox="1"/>
          <p:nvPr/>
        </p:nvSpPr>
        <p:spPr>
          <a:xfrm flipH="1">
            <a:off x="1028700" y="1201871"/>
            <a:ext cx="10537107" cy="707886"/>
          </a:xfrm>
          <a:prstGeom prst="rect">
            <a:avLst/>
          </a:prstGeom>
          <a:noFill/>
        </p:spPr>
        <p:txBody>
          <a:bodyPr wrap="square" rtlCol="0">
            <a:spAutoFit/>
          </a:bodyPr>
          <a:lstStyle/>
          <a:p>
            <a:r>
              <a:rPr lang="en-US" sz="4000" b="1" dirty="0">
                <a:solidFill>
                  <a:srgbClr val="316094"/>
                </a:solidFill>
              </a:rPr>
              <a:t>Strategies to adapt to a new workplace culture</a:t>
            </a:r>
          </a:p>
        </p:txBody>
      </p:sp>
      <p:sp>
        <p:nvSpPr>
          <p:cNvPr id="5" name="TextBox 4">
            <a:extLst>
              <a:ext uri="{FF2B5EF4-FFF2-40B4-BE49-F238E27FC236}">
                <a16:creationId xmlns:a16="http://schemas.microsoft.com/office/drawing/2014/main" id="{FF7CB29A-6B7A-3EFB-8DCF-914E377DB74B}"/>
              </a:ext>
            </a:extLst>
          </p:cNvPr>
          <p:cNvSpPr txBox="1"/>
          <p:nvPr/>
        </p:nvSpPr>
        <p:spPr>
          <a:xfrm>
            <a:off x="1028700" y="2045880"/>
            <a:ext cx="8016948" cy="3647153"/>
          </a:xfrm>
          <a:prstGeom prst="rect">
            <a:avLst/>
          </a:prstGeom>
          <a:noFill/>
        </p:spPr>
        <p:txBody>
          <a:bodyPr wrap="square" rtlCol="0">
            <a:spAutoFit/>
          </a:bodyPr>
          <a:lstStyle/>
          <a:p>
            <a:pPr indent="-274320">
              <a:spcAft>
                <a:spcPts val="600"/>
              </a:spcAft>
              <a:buFont typeface="Arial" panose="020B0604020202020204" pitchFamily="34" charset="0"/>
              <a:buChar char="•"/>
            </a:pPr>
            <a:r>
              <a:rPr lang="en-CA" sz="2800" dirty="0"/>
              <a:t>Watch how people work</a:t>
            </a:r>
          </a:p>
          <a:p>
            <a:pPr indent="-274320">
              <a:spcAft>
                <a:spcPts val="600"/>
              </a:spcAft>
              <a:buFont typeface="Arial" panose="020B0604020202020204" pitchFamily="34" charset="0"/>
              <a:buChar char="•"/>
            </a:pPr>
            <a:r>
              <a:rPr lang="en-US" sz="2800" dirty="0"/>
              <a:t>Find out who makes decisions</a:t>
            </a:r>
          </a:p>
          <a:p>
            <a:pPr indent="-274320">
              <a:spcAft>
                <a:spcPts val="600"/>
              </a:spcAft>
              <a:buFont typeface="Arial" panose="020B0604020202020204" pitchFamily="34" charset="0"/>
              <a:buChar char="•"/>
            </a:pPr>
            <a:r>
              <a:rPr lang="en-CA" sz="2800" dirty="0"/>
              <a:t>Learn workplace words</a:t>
            </a:r>
          </a:p>
          <a:p>
            <a:pPr indent="-274320">
              <a:spcAft>
                <a:spcPts val="600"/>
              </a:spcAft>
              <a:buFont typeface="Arial" panose="020B0604020202020204" pitchFamily="34" charset="0"/>
              <a:buChar char="•"/>
            </a:pPr>
            <a:r>
              <a:rPr lang="en-US" sz="2800" dirty="0"/>
              <a:t>Use the same way to communicate</a:t>
            </a:r>
          </a:p>
          <a:p>
            <a:pPr indent="-274320">
              <a:spcAft>
                <a:spcPts val="1200"/>
              </a:spcAft>
              <a:buFont typeface="Arial" panose="020B0604020202020204" pitchFamily="34" charset="0"/>
              <a:buChar char="•"/>
            </a:pPr>
            <a:r>
              <a:rPr lang="en-US" sz="2800" dirty="0"/>
              <a:t>Use the same style to communicate</a:t>
            </a:r>
            <a:endParaRPr lang="en-CA" sz="2800" b="1" dirty="0"/>
          </a:p>
          <a:p>
            <a:pPr>
              <a:spcAft>
                <a:spcPts val="600"/>
              </a:spcAft>
            </a:pPr>
            <a:r>
              <a:rPr lang="en-CA" sz="2800" b="1" dirty="0"/>
              <a:t>Do the task on page 47</a:t>
            </a:r>
          </a:p>
          <a:p>
            <a:pPr>
              <a:spcAft>
                <a:spcPts val="600"/>
              </a:spcAft>
            </a:pPr>
            <a:r>
              <a:rPr lang="en-CA" sz="2800" b="1" dirty="0"/>
              <a:t>Reflect</a:t>
            </a:r>
          </a:p>
        </p:txBody>
      </p:sp>
      <p:sp>
        <p:nvSpPr>
          <p:cNvPr id="10" name="TextBox 9"/>
          <p:cNvSpPr txBox="1"/>
          <p:nvPr/>
        </p:nvSpPr>
        <p:spPr>
          <a:xfrm>
            <a:off x="13734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
        <p:nvSpPr>
          <p:cNvPr id="11" name="Rectangle 10">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Kim’s story</a:t>
            </a:r>
          </a:p>
        </p:txBody>
      </p:sp>
    </p:spTree>
    <p:custDataLst>
      <p:tags r:id="rId1"/>
    </p:custDataLst>
    <p:extLst>
      <p:ext uri="{BB962C8B-B14F-4D97-AF65-F5344CB8AC3E}">
        <p14:creationId xmlns:p14="http://schemas.microsoft.com/office/powerpoint/2010/main" val="242718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xmlns="" r:id="rId4"/>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83DA02-2D12-5D4E-ADF7-9DB84E0E0027}"/>
              </a:ext>
            </a:extLst>
          </p:cNvPr>
          <p:cNvSpPr txBox="1"/>
          <p:nvPr/>
        </p:nvSpPr>
        <p:spPr>
          <a:xfrm>
            <a:off x="1039813" y="1939964"/>
            <a:ext cx="10364561" cy="2954655"/>
          </a:xfrm>
          <a:prstGeom prst="rect">
            <a:avLst/>
          </a:prstGeom>
          <a:noFill/>
        </p:spPr>
        <p:txBody>
          <a:bodyPr wrap="square">
            <a:spAutoFit/>
          </a:bodyPr>
          <a:lstStyle/>
          <a:p>
            <a:pPr marL="0" indent="0">
              <a:lnSpc>
                <a:spcPct val="150000"/>
              </a:lnSpc>
              <a:spcAft>
                <a:spcPts val="600"/>
              </a:spcAft>
              <a:buNone/>
            </a:pPr>
            <a:r>
              <a:rPr lang="en-US" sz="2800" dirty="0">
                <a:cs typeface="Calibri" panose="020F0502020204030204"/>
              </a:rPr>
              <a:t>You show adaptability when you:</a:t>
            </a:r>
          </a:p>
          <a:p>
            <a:pPr indent="-274320">
              <a:spcAft>
                <a:spcPts val="600"/>
              </a:spcAft>
              <a:buFont typeface="Arial" panose="020B0604020202020204" pitchFamily="34" charset="0"/>
              <a:buChar char="•"/>
            </a:pPr>
            <a:r>
              <a:rPr lang="en-US" sz="2800" dirty="0">
                <a:cs typeface="Calibri" panose="020F0502020204030204"/>
              </a:rPr>
              <a:t>Help your body adjust to hard physical work</a:t>
            </a:r>
          </a:p>
          <a:p>
            <a:pPr indent="-274320">
              <a:spcAft>
                <a:spcPts val="600"/>
              </a:spcAft>
              <a:buFont typeface="Arial" panose="020B0604020202020204" pitchFamily="34" charset="0"/>
              <a:buChar char="•"/>
            </a:pPr>
            <a:r>
              <a:rPr lang="en-US" sz="2800" dirty="0">
                <a:cs typeface="Calibri" panose="020F0502020204030204"/>
              </a:rPr>
              <a:t>Learn from your mistakes</a:t>
            </a:r>
          </a:p>
          <a:p>
            <a:pPr indent="-274320">
              <a:spcAft>
                <a:spcPts val="600"/>
              </a:spcAft>
              <a:buFont typeface="Arial" panose="020B0604020202020204" pitchFamily="34" charset="0"/>
              <a:buChar char="•"/>
            </a:pPr>
            <a:r>
              <a:rPr lang="en-US" sz="2800" dirty="0">
                <a:cs typeface="Calibri" panose="020F0502020204030204"/>
              </a:rPr>
              <a:t>Adapt to the new workplace culture</a:t>
            </a:r>
          </a:p>
          <a:p>
            <a:endParaRPr lang="en-CA" sz="4000" dirty="0">
              <a:solidFill>
                <a:schemeClr val="bg2">
                  <a:lumMod val="25000"/>
                </a:schemeClr>
              </a:solidFill>
              <a:latin typeface="Century Gothic" panose="020B0502020202020204" pitchFamily="34" charset="0"/>
              <a:cs typeface="Calibri" panose="020F0502020204030204"/>
            </a:endParaRPr>
          </a:p>
        </p:txBody>
      </p:sp>
      <p:sp>
        <p:nvSpPr>
          <p:cNvPr id="6" name="TextBox 5">
            <a:extLst>
              <a:ext uri="{FF2B5EF4-FFF2-40B4-BE49-F238E27FC236}">
                <a16:creationId xmlns:a16="http://schemas.microsoft.com/office/drawing/2014/main" id="{4883DA02-2D12-5D4E-ADF7-9DB84E0E0027}"/>
              </a:ext>
            </a:extLst>
          </p:cNvPr>
          <p:cNvSpPr txBox="1"/>
          <p:nvPr/>
        </p:nvSpPr>
        <p:spPr>
          <a:xfrm>
            <a:off x="1060450" y="1177925"/>
            <a:ext cx="10364561" cy="707886"/>
          </a:xfrm>
          <a:prstGeom prst="rect">
            <a:avLst/>
          </a:prstGeom>
          <a:noFill/>
        </p:spPr>
        <p:txBody>
          <a:bodyPr wrap="square">
            <a:spAutoFit/>
          </a:bodyPr>
          <a:lstStyle/>
          <a:p>
            <a:pPr marL="0" indent="0">
              <a:buNone/>
            </a:pPr>
            <a:r>
              <a:rPr lang="en-US" sz="4000" b="1" dirty="0">
                <a:solidFill>
                  <a:srgbClr val="316094"/>
                </a:solidFill>
                <a:cs typeface="Calibri" panose="020F0502020204030204"/>
              </a:rPr>
              <a:t>When do you show adaptability?</a:t>
            </a:r>
            <a:endParaRPr lang="en-US" sz="4000" b="1" dirty="0">
              <a:solidFill>
                <a:schemeClr val="bg2">
                  <a:lumMod val="25000"/>
                </a:schemeClr>
              </a:solidFill>
              <a:cs typeface="Calibri" panose="020F0502020204030204"/>
            </a:endParaRPr>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Adaptability Introduction</a:t>
            </a:r>
          </a:p>
        </p:txBody>
      </p:sp>
    </p:spTree>
    <p:custDataLst>
      <p:tags r:id="rId1"/>
    </p:custDataLst>
    <p:extLst>
      <p:ext uri="{BB962C8B-B14F-4D97-AF65-F5344CB8AC3E}">
        <p14:creationId xmlns:p14="http://schemas.microsoft.com/office/powerpoint/2010/main" val="10140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xmlns="" r:id="rId4"/>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D3ECDE8-833E-0151-B639-857E895349D9}"/>
              </a:ext>
            </a:extLst>
          </p:cNvPr>
          <p:cNvSpPr txBox="1"/>
          <p:nvPr/>
        </p:nvSpPr>
        <p:spPr>
          <a:xfrm>
            <a:off x="1028700" y="5015133"/>
            <a:ext cx="6094476" cy="907941"/>
          </a:xfrm>
          <a:prstGeom prst="rect">
            <a:avLst/>
          </a:prstGeom>
          <a:noFill/>
        </p:spPr>
        <p:txBody>
          <a:bodyPr wrap="square">
            <a:spAutoFit/>
          </a:bodyPr>
          <a:lstStyle/>
          <a:p>
            <a:pPr>
              <a:spcAft>
                <a:spcPts val="600"/>
              </a:spcAft>
            </a:pPr>
            <a:r>
              <a:rPr lang="en-CA" sz="2400" b="1" dirty="0"/>
              <a:t>Do the task on page 49</a:t>
            </a:r>
          </a:p>
          <a:p>
            <a:r>
              <a:rPr lang="en-CA" sz="2400" b="1" dirty="0"/>
              <a:t>Reflect</a:t>
            </a:r>
          </a:p>
        </p:txBody>
      </p:sp>
      <p:sp>
        <p:nvSpPr>
          <p:cNvPr id="8" name="TextBox 7"/>
          <p:cNvSpPr txBox="1"/>
          <p:nvPr/>
        </p:nvSpPr>
        <p:spPr>
          <a:xfrm>
            <a:off x="13734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
        <p:nvSpPr>
          <p:cNvPr id="9" name="Rectangle 8">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Kim’s story</a:t>
            </a:r>
          </a:p>
        </p:txBody>
      </p:sp>
      <p:pic>
        <p:nvPicPr>
          <p:cNvPr id="2" name="Picture 1" descr="Self-talk.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82" y="1221414"/>
            <a:ext cx="7257222" cy="3775057"/>
          </a:xfrm>
          <a:prstGeom prst="rect">
            <a:avLst/>
          </a:prstGeom>
        </p:spPr>
      </p:pic>
    </p:spTree>
    <p:custDataLst>
      <p:tags r:id="rId1"/>
    </p:custDataLst>
    <p:extLst>
      <p:ext uri="{BB962C8B-B14F-4D97-AF65-F5344CB8AC3E}">
        <p14:creationId xmlns:p14="http://schemas.microsoft.com/office/powerpoint/2010/main" val="2059969667"/>
      </p:ext>
    </p:extLst>
  </p:cSld>
  <p:clrMapOvr>
    <a:masterClrMapping/>
  </p:clrMapOvr>
  <p:extLst>
    <p:ext uri="{6950BFC3-D8DA-4A85-94F7-54DA5524770B}">
      <p188:commentRel xmlns:p188="http://schemas.microsoft.com/office/powerpoint/2018/8/main" xmlns="" r:id="rId5"/>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CC9A86-3CB7-0ED7-CD25-C18934B5DA2F}"/>
              </a:ext>
            </a:extLst>
          </p:cNvPr>
          <p:cNvSpPr txBox="1"/>
          <p:nvPr/>
        </p:nvSpPr>
        <p:spPr>
          <a:xfrm>
            <a:off x="1028700" y="1252055"/>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Apply what you’ve learned</a:t>
            </a:r>
          </a:p>
        </p:txBody>
      </p:sp>
      <p:sp>
        <p:nvSpPr>
          <p:cNvPr id="3" name="TextBox 2">
            <a:extLst>
              <a:ext uri="{FF2B5EF4-FFF2-40B4-BE49-F238E27FC236}">
                <a16:creationId xmlns:a16="http://schemas.microsoft.com/office/drawing/2014/main" id="{FB166E68-8D1A-AFB2-6AC9-14C7BEA82C77}"/>
              </a:ext>
            </a:extLst>
          </p:cNvPr>
          <p:cNvSpPr txBox="1"/>
          <p:nvPr/>
        </p:nvSpPr>
        <p:spPr>
          <a:xfrm>
            <a:off x="524449" y="2388180"/>
            <a:ext cx="8016948" cy="1384995"/>
          </a:xfrm>
          <a:prstGeom prst="rect">
            <a:avLst/>
          </a:prstGeom>
          <a:noFill/>
        </p:spPr>
        <p:txBody>
          <a:bodyPr wrap="square" rtlCol="0">
            <a:spAutoFit/>
          </a:bodyPr>
          <a:lstStyle/>
          <a:p>
            <a:endParaRPr lang="en-CA" sz="2800">
              <a:latin typeface="Century Gothic" panose="020B0502020202020204" pitchFamily="34" charset="0"/>
            </a:endParaRPr>
          </a:p>
          <a:p>
            <a:endParaRPr lang="en-CA" sz="2800">
              <a:latin typeface="Century Gothic" panose="020B0502020202020204" pitchFamily="34" charset="0"/>
            </a:endParaRPr>
          </a:p>
          <a:p>
            <a:r>
              <a:rPr lang="en-CA" sz="2800">
                <a:latin typeface="Century Gothic" panose="020B0502020202020204" pitchFamily="34" charset="0"/>
              </a:rPr>
              <a:t> </a:t>
            </a:r>
            <a:endParaRPr lang="en-CA" sz="2800">
              <a:effectLst/>
              <a:latin typeface="Century Gothic" panose="020B0502020202020204" pitchFamily="34" charset="0"/>
              <a:ea typeface="Yu Gothic Light" panose="020B0300000000000000" pitchFamily="34" charset="-128"/>
            </a:endParaRPr>
          </a:p>
        </p:txBody>
      </p:sp>
      <p:sp>
        <p:nvSpPr>
          <p:cNvPr id="9" name="TextBox 8">
            <a:extLst>
              <a:ext uri="{FF2B5EF4-FFF2-40B4-BE49-F238E27FC236}">
                <a16:creationId xmlns:a16="http://schemas.microsoft.com/office/drawing/2014/main" id="{EC1B8112-365B-CEF3-5D00-5517831251C9}"/>
              </a:ext>
            </a:extLst>
          </p:cNvPr>
          <p:cNvSpPr txBox="1"/>
          <p:nvPr/>
        </p:nvSpPr>
        <p:spPr>
          <a:xfrm>
            <a:off x="1028700" y="2214905"/>
            <a:ext cx="7220778" cy="1384995"/>
          </a:xfrm>
          <a:prstGeom prst="rect">
            <a:avLst/>
          </a:prstGeom>
          <a:noFill/>
        </p:spPr>
        <p:txBody>
          <a:bodyPr wrap="square">
            <a:spAutoFit/>
          </a:bodyPr>
          <a:lstStyle/>
          <a:p>
            <a:r>
              <a:rPr lang="en-US" sz="2800" dirty="0"/>
              <a:t>Now that you know more about how to adapt, how would you handle the situations described in your workbook on page 51?</a:t>
            </a:r>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Kim’s story</a:t>
            </a:r>
          </a:p>
        </p:txBody>
      </p:sp>
      <p:sp>
        <p:nvSpPr>
          <p:cNvPr id="11" name="TextBox 10"/>
          <p:cNvSpPr txBox="1"/>
          <p:nvPr/>
        </p:nvSpPr>
        <p:spPr>
          <a:xfrm>
            <a:off x="170473" y="818229"/>
            <a:ext cx="5207942" cy="584776"/>
          </a:xfrm>
          <a:prstGeom prst="rect">
            <a:avLst/>
          </a:prstGeom>
          <a:noFill/>
        </p:spPr>
        <p:txBody>
          <a:bodyPr wrap="square" rtlCol="0">
            <a:spAutoFit/>
          </a:bodyPr>
          <a:lstStyle/>
          <a:p>
            <a:r>
              <a:rPr lang="en-US" sz="1400" i="1" dirty="0"/>
              <a:t>Apply what you’ve learned</a:t>
            </a:r>
          </a:p>
          <a:p>
            <a:endParaRPr lang="en-US" dirty="0"/>
          </a:p>
        </p:txBody>
      </p:sp>
    </p:spTree>
    <p:custDataLst>
      <p:tags r:id="rId1"/>
    </p:custDataLst>
    <p:extLst>
      <p:ext uri="{BB962C8B-B14F-4D97-AF65-F5344CB8AC3E}">
        <p14:creationId xmlns:p14="http://schemas.microsoft.com/office/powerpoint/2010/main" val="2381289641"/>
      </p:ext>
    </p:extLst>
  </p:cSld>
  <p:clrMapOvr>
    <a:masterClrMapping/>
  </p:clrMapOvr>
  <p:extLst>
    <p:ext uri="{6950BFC3-D8DA-4A85-94F7-54DA5524770B}">
      <p188:commentRel xmlns:p188="http://schemas.microsoft.com/office/powerpoint/2018/8/main" xmlns="" r:id="rId4"/>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DD235E-DFBA-06E8-425B-09749130978C}"/>
              </a:ext>
            </a:extLst>
          </p:cNvPr>
          <p:cNvSpPr txBox="1"/>
          <p:nvPr/>
        </p:nvSpPr>
        <p:spPr>
          <a:xfrm>
            <a:off x="360041" y="140341"/>
            <a:ext cx="10304659" cy="769441"/>
          </a:xfrm>
          <a:prstGeom prst="rect">
            <a:avLst/>
          </a:prstGeom>
          <a:noFill/>
        </p:spPr>
        <p:txBody>
          <a:bodyPr wrap="square">
            <a:spAutoFit/>
          </a:bodyPr>
          <a:lstStyle/>
          <a:p>
            <a:r>
              <a:rPr lang="en-CA" sz="4400" b="1">
                <a:solidFill>
                  <a:schemeClr val="bg1"/>
                </a:solidFill>
              </a:rPr>
              <a:t>What’s next?</a:t>
            </a:r>
          </a:p>
        </p:txBody>
      </p:sp>
      <p:sp>
        <p:nvSpPr>
          <p:cNvPr id="5" name="TextBox 4">
            <a:extLst>
              <a:ext uri="{FF2B5EF4-FFF2-40B4-BE49-F238E27FC236}">
                <a16:creationId xmlns:a16="http://schemas.microsoft.com/office/drawing/2014/main" id="{645502F5-4C2B-7124-350F-0A42215AF0E4}"/>
              </a:ext>
            </a:extLst>
          </p:cNvPr>
          <p:cNvSpPr txBox="1"/>
          <p:nvPr/>
        </p:nvSpPr>
        <p:spPr>
          <a:xfrm>
            <a:off x="1028700" y="2045998"/>
            <a:ext cx="10994498" cy="2985433"/>
          </a:xfrm>
          <a:prstGeom prst="rect">
            <a:avLst/>
          </a:prstGeom>
          <a:noFill/>
        </p:spPr>
        <p:txBody>
          <a:bodyPr wrap="square" rtlCol="0">
            <a:spAutoFit/>
          </a:bodyPr>
          <a:lstStyle/>
          <a:p>
            <a:pPr>
              <a:spcBef>
                <a:spcPts val="1200"/>
              </a:spcBef>
              <a:spcAft>
                <a:spcPts val="1200"/>
              </a:spcAft>
            </a:pPr>
            <a:r>
              <a:rPr lang="en-CA" sz="2800" b="1" dirty="0"/>
              <a:t>Employee performance review</a:t>
            </a:r>
          </a:p>
          <a:p>
            <a:pPr>
              <a:spcBef>
                <a:spcPts val="1200"/>
              </a:spcBef>
              <a:spcAft>
                <a:spcPts val="1200"/>
              </a:spcAft>
            </a:pPr>
            <a:r>
              <a:rPr lang="en-US" sz="2800" dirty="0"/>
              <a:t>Employers do performance reviews regularly. The first performance review in your new job will be at the end of your probationary period. This is the time when your supervisor or manager will officially speak about how they have rated your performance, what you have done well and what you need to improve. </a:t>
            </a:r>
            <a:endParaRPr lang="en-CA" sz="2800" dirty="0"/>
          </a:p>
        </p:txBody>
      </p:sp>
      <p:sp>
        <p:nvSpPr>
          <p:cNvPr id="6" name="TextBox 5">
            <a:extLst>
              <a:ext uri="{FF2B5EF4-FFF2-40B4-BE49-F238E27FC236}">
                <a16:creationId xmlns:a16="http://schemas.microsoft.com/office/drawing/2014/main" id="{A1CC9A86-3CB7-0ED7-CD25-C18934B5DA2F}"/>
              </a:ext>
            </a:extLst>
          </p:cNvPr>
          <p:cNvSpPr txBox="1"/>
          <p:nvPr/>
        </p:nvSpPr>
        <p:spPr>
          <a:xfrm>
            <a:off x="1007719" y="1154154"/>
            <a:ext cx="10304659" cy="769441"/>
          </a:xfrm>
          <a:prstGeom prst="rect">
            <a:avLst/>
          </a:prstGeom>
          <a:noFill/>
        </p:spPr>
        <p:txBody>
          <a:bodyPr wrap="square">
            <a:spAutoFit/>
          </a:bodyPr>
          <a:lstStyle/>
          <a:p>
            <a:r>
              <a:rPr lang="en-CA" sz="4400" b="1" dirty="0">
                <a:solidFill>
                  <a:srgbClr val="316094"/>
                </a:solidFill>
              </a:rPr>
              <a:t>What’s next?</a:t>
            </a:r>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What’s next?</a:t>
            </a:r>
          </a:p>
        </p:txBody>
      </p:sp>
    </p:spTree>
    <p:custDataLst>
      <p:tags r:id="rId1"/>
    </p:custDataLst>
    <p:extLst>
      <p:ext uri="{BB962C8B-B14F-4D97-AF65-F5344CB8AC3E}">
        <p14:creationId xmlns:p14="http://schemas.microsoft.com/office/powerpoint/2010/main" val="304063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xmlns="" r:id="rId4"/>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DD235E-DFBA-06E8-425B-09749130978C}"/>
              </a:ext>
            </a:extLst>
          </p:cNvPr>
          <p:cNvSpPr txBox="1"/>
          <p:nvPr/>
        </p:nvSpPr>
        <p:spPr>
          <a:xfrm>
            <a:off x="360041" y="140341"/>
            <a:ext cx="10304659" cy="769441"/>
          </a:xfrm>
          <a:prstGeom prst="rect">
            <a:avLst/>
          </a:prstGeom>
          <a:noFill/>
        </p:spPr>
        <p:txBody>
          <a:bodyPr wrap="square">
            <a:spAutoFit/>
          </a:bodyPr>
          <a:lstStyle/>
          <a:p>
            <a:r>
              <a:rPr lang="en-CA" sz="4400" b="1">
                <a:solidFill>
                  <a:schemeClr val="bg1"/>
                </a:solidFill>
              </a:rPr>
              <a:t>What’s next?</a:t>
            </a:r>
          </a:p>
        </p:txBody>
      </p:sp>
      <p:sp>
        <p:nvSpPr>
          <p:cNvPr id="6" name="Rectangle 5">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What’s next?</a:t>
            </a:r>
          </a:p>
        </p:txBody>
      </p:sp>
      <p:pic>
        <p:nvPicPr>
          <p:cNvPr id="3" name="Picture 2" descr="perform-review.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007" y="1571486"/>
            <a:ext cx="9298768" cy="3298687"/>
          </a:xfrm>
          <a:prstGeom prst="rect">
            <a:avLst/>
          </a:prstGeom>
        </p:spPr>
      </p:pic>
    </p:spTree>
    <p:custDataLst>
      <p:tags r:id="rId1"/>
    </p:custDataLst>
    <p:extLst>
      <p:ext uri="{BB962C8B-B14F-4D97-AF65-F5344CB8AC3E}">
        <p14:creationId xmlns:p14="http://schemas.microsoft.com/office/powerpoint/2010/main" val="1661719122"/>
      </p:ext>
    </p:extLst>
  </p:cSld>
  <p:clrMapOvr>
    <a:masterClrMapping/>
  </p:clrMapOvr>
  <p:extLst>
    <p:ext uri="{6950BFC3-D8DA-4A85-94F7-54DA5524770B}">
      <p188:commentRel xmlns:p188="http://schemas.microsoft.com/office/powerpoint/2018/8/main" xmlns="" r:id="rId5"/>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DD235E-DFBA-06E8-425B-09749130978C}"/>
              </a:ext>
            </a:extLst>
          </p:cNvPr>
          <p:cNvSpPr txBox="1"/>
          <p:nvPr/>
        </p:nvSpPr>
        <p:spPr>
          <a:xfrm>
            <a:off x="360041" y="140341"/>
            <a:ext cx="10304659" cy="769441"/>
          </a:xfrm>
          <a:prstGeom prst="rect">
            <a:avLst/>
          </a:prstGeom>
          <a:noFill/>
        </p:spPr>
        <p:txBody>
          <a:bodyPr wrap="square">
            <a:spAutoFit/>
          </a:bodyPr>
          <a:lstStyle/>
          <a:p>
            <a:r>
              <a:rPr lang="en-CA" sz="4400" b="1">
                <a:solidFill>
                  <a:schemeClr val="bg1"/>
                </a:solidFill>
              </a:rPr>
              <a:t>What’s next?</a:t>
            </a:r>
          </a:p>
        </p:txBody>
      </p:sp>
      <p:sp>
        <p:nvSpPr>
          <p:cNvPr id="8" name="TextBox 7">
            <a:extLst>
              <a:ext uri="{FF2B5EF4-FFF2-40B4-BE49-F238E27FC236}">
                <a16:creationId xmlns:a16="http://schemas.microsoft.com/office/drawing/2014/main" id="{B208B529-1C31-BA39-94CC-DD1965BE2EE6}"/>
              </a:ext>
            </a:extLst>
          </p:cNvPr>
          <p:cNvSpPr txBox="1"/>
          <p:nvPr/>
        </p:nvSpPr>
        <p:spPr>
          <a:xfrm>
            <a:off x="1028699" y="1097412"/>
            <a:ext cx="5774083" cy="4629986"/>
          </a:xfrm>
          <a:prstGeom prst="rect">
            <a:avLst/>
          </a:prstGeom>
          <a:noFill/>
        </p:spPr>
        <p:txBody>
          <a:bodyPr wrap="square">
            <a:spAutoFit/>
          </a:bodyPr>
          <a:lstStyle/>
          <a:p>
            <a:pPr>
              <a:spcBef>
                <a:spcPts val="1200"/>
              </a:spcBef>
              <a:spcAft>
                <a:spcPts val="400"/>
              </a:spcAft>
            </a:pPr>
            <a:r>
              <a:rPr lang="en-CA" sz="2400" b="1"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How to read an employee performance evaluation</a:t>
            </a:r>
            <a:endParaRPr lang="en-US" sz="2400" dirty="0">
              <a:solidFill>
                <a:srgbClr val="000000"/>
              </a:solidFill>
              <a:effectLst/>
              <a:latin typeface="Calibri" panose="020F0502020204030204" pitchFamily="34" charset="0"/>
              <a:ea typeface="Yu Gothic Light" panose="020B0300000000000000" pitchFamily="34" charset="-128"/>
            </a:endParaRPr>
          </a:p>
          <a:p>
            <a:pPr marL="342900" lvl="0" indent="-342900">
              <a:lnSpc>
                <a:spcPct val="115000"/>
              </a:lnSpc>
              <a:spcAft>
                <a:spcPts val="800"/>
              </a:spcAft>
              <a:buFont typeface="+mj-lt"/>
              <a:buAutoNum type="arabicPeriod"/>
            </a:pPr>
            <a:r>
              <a:rPr lang="en-US" sz="2400" dirty="0">
                <a:solidFill>
                  <a:srgbClr val="000000"/>
                </a:solidFill>
                <a:effectLst/>
                <a:latin typeface="Calibri" panose="020F0502020204030204" pitchFamily="34" charset="0"/>
                <a:ea typeface="Yu Gothic Light" panose="020B0300000000000000" pitchFamily="34" charset="-128"/>
              </a:rPr>
              <a:t>Find the activity. For example, “Came to work on time.” </a:t>
            </a:r>
          </a:p>
          <a:p>
            <a:pPr marL="342900" lvl="0" indent="-342900">
              <a:lnSpc>
                <a:spcPct val="115000"/>
              </a:lnSpc>
              <a:spcAft>
                <a:spcPts val="800"/>
              </a:spcAft>
              <a:buFont typeface="+mj-lt"/>
              <a:buAutoNum type="arabicPeriod"/>
            </a:pPr>
            <a:r>
              <a:rPr lang="en-US" sz="2400" dirty="0">
                <a:solidFill>
                  <a:srgbClr val="000000"/>
                </a:solidFill>
                <a:effectLst/>
                <a:latin typeface="Calibri" panose="020F0502020204030204" pitchFamily="34" charset="0"/>
                <a:ea typeface="Yu Gothic Light" panose="020B0300000000000000" pitchFamily="34" charset="-128"/>
              </a:rPr>
              <a:t>Move your eyes or finger across and stop when you see a checkmark (</a:t>
            </a:r>
            <a:r>
              <a:rPr lang="en-CA" sz="2400" dirty="0">
                <a:solidFill>
                  <a:srgbClr val="000000"/>
                </a:solidFill>
                <a:effectLst/>
                <a:latin typeface="Wingdings 2" panose="05020102010507070707" pitchFamily="18" charset="2"/>
                <a:ea typeface="Wingdings 2" panose="05020102010507070707" pitchFamily="18" charset="2"/>
                <a:cs typeface="Calibri" panose="020F0502020204030204" pitchFamily="34" charset="0"/>
              </a:rPr>
              <a:t>R</a:t>
            </a:r>
            <a:r>
              <a:rPr lang="en-CA" sz="240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 </a:t>
            </a:r>
            <a:endParaRPr lang="en-US" sz="2400" dirty="0">
              <a:solidFill>
                <a:srgbClr val="000000"/>
              </a:solidFill>
              <a:effectLst/>
              <a:latin typeface="Calibri" panose="020F0502020204030204" pitchFamily="34" charset="0"/>
              <a:ea typeface="Yu Gothic Light" panose="020B0300000000000000" pitchFamily="34" charset="-128"/>
            </a:endParaRPr>
          </a:p>
          <a:p>
            <a:pPr marL="342900" lvl="0" indent="-342900">
              <a:lnSpc>
                <a:spcPct val="115000"/>
              </a:lnSpc>
              <a:spcAft>
                <a:spcPts val="1200"/>
              </a:spcAft>
              <a:buFont typeface="+mj-lt"/>
              <a:buAutoNum type="arabicPeriod"/>
            </a:pPr>
            <a:r>
              <a:rPr lang="en-US" sz="2400" dirty="0">
                <a:solidFill>
                  <a:srgbClr val="000000"/>
                </a:solidFill>
                <a:effectLst/>
                <a:latin typeface="Calibri" panose="020F0502020204030204" pitchFamily="34" charset="0"/>
                <a:ea typeface="Yu Gothic Light" panose="020B0300000000000000" pitchFamily="34" charset="-128"/>
              </a:rPr>
              <a:t>Then follow straight up to see the rating. </a:t>
            </a:r>
            <a:br>
              <a:rPr lang="en-US" sz="2400" dirty="0">
                <a:solidFill>
                  <a:srgbClr val="000000"/>
                </a:solidFill>
                <a:effectLst/>
                <a:latin typeface="Calibri" panose="020F0502020204030204" pitchFamily="34" charset="0"/>
                <a:ea typeface="Yu Gothic Light" panose="020B0300000000000000" pitchFamily="34" charset="-128"/>
              </a:rPr>
            </a:br>
            <a:r>
              <a:rPr lang="en-US" sz="2400" dirty="0">
                <a:solidFill>
                  <a:srgbClr val="000000"/>
                </a:solidFill>
                <a:effectLst/>
                <a:latin typeface="Calibri" panose="020F0502020204030204" pitchFamily="34" charset="0"/>
                <a:ea typeface="Yu Gothic Light" panose="020B0300000000000000" pitchFamily="34" charset="-128"/>
              </a:rPr>
              <a:t>For example, for “Came to work on time” you did “Excellent”. </a:t>
            </a:r>
          </a:p>
          <a:p>
            <a:pPr lvl="0">
              <a:lnSpc>
                <a:spcPct val="115000"/>
              </a:lnSpc>
              <a:spcAft>
                <a:spcPts val="3000"/>
              </a:spcAft>
            </a:pPr>
            <a:r>
              <a:rPr lang="en-US" sz="2400" b="1" dirty="0">
                <a:solidFill>
                  <a:srgbClr val="000000"/>
                </a:solidFill>
                <a:latin typeface="Calibri" panose="020F0502020204030204" pitchFamily="34" charset="0"/>
                <a:ea typeface="Yu Gothic Light" panose="020B0300000000000000" pitchFamily="34" charset="-128"/>
              </a:rPr>
              <a:t>Do the task on page 54</a:t>
            </a:r>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What’s next?</a:t>
            </a:r>
          </a:p>
        </p:txBody>
      </p:sp>
      <p:pic>
        <p:nvPicPr>
          <p:cNvPr id="3" name="Picture 2" descr="PerformReview.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774" y="1174474"/>
            <a:ext cx="4876800" cy="4575048"/>
          </a:xfrm>
          <a:prstGeom prst="rect">
            <a:avLst/>
          </a:prstGeom>
        </p:spPr>
      </p:pic>
    </p:spTree>
    <p:custDataLst>
      <p:tags r:id="rId1"/>
    </p:custDataLst>
    <p:extLst>
      <p:ext uri="{BB962C8B-B14F-4D97-AF65-F5344CB8AC3E}">
        <p14:creationId xmlns:p14="http://schemas.microsoft.com/office/powerpoint/2010/main" val="1789896708"/>
      </p:ext>
    </p:extLst>
  </p:cSld>
  <p:clrMapOvr>
    <a:masterClrMapping/>
  </p:clrMapOvr>
  <p:extLst>
    <p:ext uri="{6950BFC3-D8DA-4A85-94F7-54DA5524770B}">
      <p188:commentRel xmlns:p188="http://schemas.microsoft.com/office/powerpoint/2018/8/main" xmlns="" r:id="rId5"/>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DD235E-DFBA-06E8-425B-09749130978C}"/>
              </a:ext>
            </a:extLst>
          </p:cNvPr>
          <p:cNvSpPr txBox="1"/>
          <p:nvPr/>
        </p:nvSpPr>
        <p:spPr>
          <a:xfrm>
            <a:off x="360041" y="140341"/>
            <a:ext cx="10304659" cy="769441"/>
          </a:xfrm>
          <a:prstGeom prst="rect">
            <a:avLst/>
          </a:prstGeom>
          <a:noFill/>
        </p:spPr>
        <p:txBody>
          <a:bodyPr wrap="square">
            <a:spAutoFit/>
          </a:bodyPr>
          <a:lstStyle/>
          <a:p>
            <a:r>
              <a:rPr lang="en-CA" sz="4400" b="1" dirty="0">
                <a:solidFill>
                  <a:schemeClr val="bg1"/>
                </a:solidFill>
              </a:rPr>
              <a:t>What’s next?</a:t>
            </a:r>
          </a:p>
        </p:txBody>
      </p:sp>
      <p:sp>
        <p:nvSpPr>
          <p:cNvPr id="8" name="TextBox 7">
            <a:extLst>
              <a:ext uri="{FF2B5EF4-FFF2-40B4-BE49-F238E27FC236}">
                <a16:creationId xmlns:a16="http://schemas.microsoft.com/office/drawing/2014/main" id="{B208B529-1C31-BA39-94CC-DD1965BE2EE6}"/>
              </a:ext>
            </a:extLst>
          </p:cNvPr>
          <p:cNvSpPr txBox="1"/>
          <p:nvPr/>
        </p:nvSpPr>
        <p:spPr>
          <a:xfrm>
            <a:off x="1028700" y="1329324"/>
            <a:ext cx="10301909" cy="3924151"/>
          </a:xfrm>
          <a:prstGeom prst="rect">
            <a:avLst/>
          </a:prstGeom>
          <a:noFill/>
        </p:spPr>
        <p:txBody>
          <a:bodyPr wrap="square">
            <a:spAutoFit/>
          </a:bodyPr>
          <a:lstStyle/>
          <a:p>
            <a:pPr>
              <a:spcAft>
                <a:spcPts val="1200"/>
              </a:spcAft>
            </a:pPr>
            <a:r>
              <a:rPr lang="en-CA" sz="2800" dirty="0">
                <a:solidFill>
                  <a:srgbClr val="000000"/>
                </a:solidFill>
                <a:effectLst/>
                <a:latin typeface="Calibri" panose="020F0502020204030204" pitchFamily="34" charset="0"/>
                <a:ea typeface="Yu Gothic Light" panose="020B0300000000000000" pitchFamily="34" charset="-128"/>
              </a:rPr>
              <a:t>Passing your probationary period will be a big success. Most likely by then you will have learned how to do your job. You will have adapted to the new workplace.</a:t>
            </a:r>
          </a:p>
          <a:p>
            <a:pPr>
              <a:spcAft>
                <a:spcPts val="1200"/>
              </a:spcAft>
            </a:pPr>
            <a:r>
              <a:rPr lang="en-CA" sz="2800" dirty="0">
                <a:solidFill>
                  <a:srgbClr val="000000"/>
                </a:solidFill>
                <a:effectLst/>
                <a:latin typeface="Calibri" panose="020F0502020204030204" pitchFamily="34" charset="0"/>
                <a:ea typeface="Yu Gothic Light" panose="020B0300000000000000" pitchFamily="34" charset="-128"/>
              </a:rPr>
              <a:t>Then it will be time to thrive in the job. Most employers like it when their employees stay and grow with their company. </a:t>
            </a:r>
          </a:p>
          <a:p>
            <a:pPr>
              <a:spcAft>
                <a:spcPts val="600"/>
              </a:spcAft>
            </a:pPr>
            <a:r>
              <a:rPr lang="en-CA" sz="2800" dirty="0">
                <a:solidFill>
                  <a:srgbClr val="000000"/>
                </a:solidFill>
                <a:effectLst/>
                <a:latin typeface="Calibri" panose="020F0502020204030204" pitchFamily="34" charset="0"/>
                <a:ea typeface="Yu Gothic Light" panose="020B0300000000000000" pitchFamily="34" charset="-128"/>
              </a:rPr>
              <a:t>Keep improving your adaptability skills so you can get more training and education, a promotion or a pay raise. </a:t>
            </a:r>
          </a:p>
          <a:p>
            <a:pPr>
              <a:spcAft>
                <a:spcPts val="600"/>
              </a:spcAft>
            </a:pPr>
            <a:r>
              <a:rPr lang="en-CA" sz="2800" dirty="0">
                <a:solidFill>
                  <a:srgbClr val="000000"/>
                </a:solidFill>
                <a:effectLst/>
                <a:latin typeface="Calibri" panose="020F0502020204030204" pitchFamily="34" charset="0"/>
                <a:ea typeface="Yu Gothic Light" panose="020B0300000000000000" pitchFamily="34" charset="-128"/>
              </a:rPr>
              <a:t>You are on to exciting things!</a:t>
            </a:r>
          </a:p>
        </p:txBody>
      </p:sp>
      <p:sp>
        <p:nvSpPr>
          <p:cNvPr id="5" name="Rectangle 4">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What’s next?</a:t>
            </a:r>
          </a:p>
        </p:txBody>
      </p:sp>
    </p:spTree>
    <p:custDataLst>
      <p:tags r:id="rId1"/>
    </p:custDataLst>
    <p:extLst>
      <p:ext uri="{BB962C8B-B14F-4D97-AF65-F5344CB8AC3E}">
        <p14:creationId xmlns:p14="http://schemas.microsoft.com/office/powerpoint/2010/main" val="3648522506"/>
      </p:ext>
    </p:extLst>
  </p:cSld>
  <p:clrMapOvr>
    <a:masterClrMapping/>
  </p:clrMapOvr>
  <p:extLst>
    <p:ext uri="{6950BFC3-D8DA-4A85-94F7-54DA5524770B}">
      <p188:commentRel xmlns:p188="http://schemas.microsoft.com/office/powerpoint/2018/8/main" xmlns="" r:id="rId4"/>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2FB900-77ED-4558-3383-FB03401742CB}"/>
              </a:ext>
            </a:extLst>
          </p:cNvPr>
          <p:cNvSpPr txBox="1"/>
          <p:nvPr/>
        </p:nvSpPr>
        <p:spPr>
          <a:xfrm>
            <a:off x="4570942" y="1405734"/>
            <a:ext cx="6096000" cy="726267"/>
          </a:xfrm>
          <a:prstGeom prst="rect">
            <a:avLst/>
          </a:prstGeom>
          <a:noFill/>
        </p:spPr>
        <p:txBody>
          <a:bodyPr wrap="square">
            <a:spAutoFit/>
          </a:bodyPr>
          <a:lstStyle/>
          <a:p>
            <a:pPr>
              <a:lnSpc>
                <a:spcPts val="2500"/>
              </a:lnSpc>
            </a:pPr>
            <a:r>
              <a:rPr lang="en-CA" sz="2800" b="1"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Self-evaluation </a:t>
            </a:r>
          </a:p>
          <a:p>
            <a:pPr>
              <a:lnSpc>
                <a:spcPts val="2500"/>
              </a:lnSpc>
            </a:pPr>
            <a:r>
              <a:rPr lang="en-CA" sz="1800" dirty="0">
                <a:solidFill>
                  <a:srgbClr val="000000"/>
                </a:solidFill>
                <a:effectLst/>
                <a:latin typeface="Calibri" panose="020F0502020204030204" pitchFamily="34" charset="0"/>
                <a:ea typeface="Yu Gothic Light" panose="020B0300000000000000" pitchFamily="34" charset="-128"/>
              </a:rPr>
              <a:t>How well can you do these activities?</a:t>
            </a:r>
          </a:p>
        </p:txBody>
      </p:sp>
      <p:sp>
        <p:nvSpPr>
          <p:cNvPr id="7" name="Rectangle 6">
            <a:extLst>
              <a:ext uri="{FF2B5EF4-FFF2-40B4-BE49-F238E27FC236}">
                <a16:creationId xmlns:a16="http://schemas.microsoft.com/office/drawing/2014/main" id="{68384A62-8C38-5C88-446F-560F639F70F8}"/>
              </a:ext>
            </a:extLst>
          </p:cNvPr>
          <p:cNvSpPr/>
          <p:nvPr/>
        </p:nvSpPr>
        <p:spPr>
          <a:xfrm rot="16200000">
            <a:off x="-1511181" y="1511176"/>
            <a:ext cx="6857999" cy="3835638"/>
          </a:xfrm>
          <a:prstGeom prst="rect">
            <a:avLst/>
          </a:prstGeom>
          <a:solidFill>
            <a:srgbClr val="570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A8E22"/>
              </a:solidFill>
            </a:endParaRPr>
          </a:p>
        </p:txBody>
      </p:sp>
      <p:sp>
        <p:nvSpPr>
          <p:cNvPr id="8" name="Rectangle 7">
            <a:extLst>
              <a:ext uri="{FF2B5EF4-FFF2-40B4-BE49-F238E27FC236}">
                <a16:creationId xmlns:a16="http://schemas.microsoft.com/office/drawing/2014/main" id="{8F4242F0-9CC0-8E7C-A9B4-5750574BA707}"/>
              </a:ext>
            </a:extLst>
          </p:cNvPr>
          <p:cNvSpPr/>
          <p:nvPr/>
        </p:nvSpPr>
        <p:spPr>
          <a:xfrm>
            <a:off x="325432" y="1168636"/>
            <a:ext cx="3872456" cy="707886"/>
          </a:xfrm>
          <a:prstGeom prst="rect">
            <a:avLst/>
          </a:prstGeom>
          <a:noFill/>
        </p:spPr>
        <p:txBody>
          <a:bodyPr wrap="square" lIns="91440" tIns="45720" rIns="91440" bIns="45720">
            <a:spAutoFit/>
          </a:bodyPr>
          <a:lstStyle/>
          <a:p>
            <a:r>
              <a:rPr lang="en-US" sz="4000" b="1" dirty="0">
                <a:solidFill>
                  <a:schemeClr val="bg1"/>
                </a:solidFill>
              </a:rPr>
              <a:t>Self-evaluation</a:t>
            </a:r>
          </a:p>
        </p:txBody>
      </p:sp>
      <p:sp>
        <p:nvSpPr>
          <p:cNvPr id="9" name="Rectangle 8">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pic>
        <p:nvPicPr>
          <p:cNvPr id="12" name="Picture 11" descr="Adaptability-Unit-2-evalutiona.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8081" y="2217494"/>
            <a:ext cx="7104006" cy="2641638"/>
          </a:xfrm>
          <a:prstGeom prst="rect">
            <a:avLst/>
          </a:prstGeom>
        </p:spPr>
      </p:pic>
    </p:spTree>
    <p:custDataLst>
      <p:tags r:id="rId1"/>
    </p:custDataLst>
    <p:extLst>
      <p:ext uri="{BB962C8B-B14F-4D97-AF65-F5344CB8AC3E}">
        <p14:creationId xmlns:p14="http://schemas.microsoft.com/office/powerpoint/2010/main" val="1648418324"/>
      </p:ext>
    </p:extLst>
  </p:cSld>
  <p:clrMapOvr>
    <a:masterClrMapping/>
  </p:clrMapOvr>
  <p:extLst>
    <p:ext uri="{6950BFC3-D8DA-4A85-94F7-54DA5524770B}">
      <p188:commentRel xmlns:p188="http://schemas.microsoft.com/office/powerpoint/2018/8/main" xmlns="" r:id="rId5"/>
    </p:ext>
  </p:extLst>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83DA02-2D12-5D4E-ADF7-9DB84E0E0027}"/>
              </a:ext>
            </a:extLst>
          </p:cNvPr>
          <p:cNvSpPr txBox="1"/>
          <p:nvPr/>
        </p:nvSpPr>
        <p:spPr>
          <a:xfrm>
            <a:off x="1039813" y="1905000"/>
            <a:ext cx="9855654" cy="2262158"/>
          </a:xfrm>
          <a:prstGeom prst="rect">
            <a:avLst/>
          </a:prstGeom>
          <a:noFill/>
        </p:spPr>
        <p:txBody>
          <a:bodyPr wrap="square">
            <a:spAutoFit/>
          </a:bodyPr>
          <a:lstStyle/>
          <a:p>
            <a:pPr>
              <a:lnSpc>
                <a:spcPct val="150000"/>
              </a:lnSpc>
              <a:spcAft>
                <a:spcPts val="600"/>
              </a:spcAft>
            </a:pPr>
            <a:r>
              <a:rPr lang="en-US" sz="2800" dirty="0">
                <a:cs typeface="Calibri" panose="020F0502020204030204"/>
              </a:rPr>
              <a:t>After completing this unit, you will be able to:</a:t>
            </a:r>
          </a:p>
          <a:p>
            <a:pPr marL="0" lvl="1" indent="-274320">
              <a:spcAft>
                <a:spcPts val="600"/>
              </a:spcAft>
              <a:buFont typeface="Arial" panose="020B0604020202020204" pitchFamily="34" charset="0"/>
              <a:buChar char="•"/>
            </a:pPr>
            <a:r>
              <a:rPr lang="en-US" sz="2800" dirty="0">
                <a:cs typeface="Calibri" panose="020F0502020204030204"/>
              </a:rPr>
              <a:t>Identify when you may need to adapt when you start a new job</a:t>
            </a:r>
          </a:p>
          <a:p>
            <a:pPr marL="0" lvl="1" indent="-274320">
              <a:spcAft>
                <a:spcPts val="600"/>
              </a:spcAft>
              <a:buFont typeface="Arial" panose="020B0604020202020204" pitchFamily="34" charset="0"/>
              <a:buChar char="•"/>
            </a:pPr>
            <a:r>
              <a:rPr lang="en-US" sz="2800" dirty="0">
                <a:cs typeface="Calibri" panose="020F0502020204030204"/>
              </a:rPr>
              <a:t>Identify the purpose for adapting</a:t>
            </a:r>
          </a:p>
          <a:p>
            <a:pPr marL="0" lvl="1" indent="-274320">
              <a:spcAft>
                <a:spcPts val="600"/>
              </a:spcAft>
              <a:buFont typeface="Arial" panose="020B0604020202020204" pitchFamily="34" charset="0"/>
              <a:buChar char="•"/>
            </a:pPr>
            <a:r>
              <a:rPr lang="en-US" sz="2800" dirty="0">
                <a:cs typeface="Calibri" panose="020F0502020204030204"/>
              </a:rPr>
              <a:t>Use strategies to adapt</a:t>
            </a:r>
          </a:p>
        </p:txBody>
      </p:sp>
      <p:sp>
        <p:nvSpPr>
          <p:cNvPr id="6" name="TextBox 5">
            <a:extLst>
              <a:ext uri="{FF2B5EF4-FFF2-40B4-BE49-F238E27FC236}">
                <a16:creationId xmlns:a16="http://schemas.microsoft.com/office/drawing/2014/main" id="{4883DA02-2D12-5D4E-ADF7-9DB84E0E0027}"/>
              </a:ext>
            </a:extLst>
          </p:cNvPr>
          <p:cNvSpPr txBox="1"/>
          <p:nvPr/>
        </p:nvSpPr>
        <p:spPr>
          <a:xfrm>
            <a:off x="1060450" y="1162050"/>
            <a:ext cx="9855654" cy="707886"/>
          </a:xfrm>
          <a:prstGeom prst="rect">
            <a:avLst/>
          </a:prstGeom>
          <a:noFill/>
        </p:spPr>
        <p:txBody>
          <a:bodyPr wrap="square">
            <a:spAutoFit/>
          </a:bodyPr>
          <a:lstStyle/>
          <a:p>
            <a:pPr marL="0" indent="0">
              <a:buNone/>
            </a:pPr>
            <a:r>
              <a:rPr lang="en-CA" sz="4000" b="1" dirty="0">
                <a:solidFill>
                  <a:srgbClr val="316094"/>
                </a:solidFill>
                <a:cs typeface="Calibri" panose="020F0502020204030204"/>
              </a:rPr>
              <a:t>Learning outcomes</a:t>
            </a:r>
            <a:endParaRPr lang="en-US" sz="2800" dirty="0">
              <a:solidFill>
                <a:schemeClr val="bg2">
                  <a:lumMod val="25000"/>
                </a:schemeClr>
              </a:solidFill>
              <a:cs typeface="Calibri" panose="020F0502020204030204"/>
            </a:endParaRPr>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0" y="323882"/>
            <a:ext cx="2569203" cy="434684"/>
          </a:xfrm>
          <a:prstGeom prst="rect">
            <a:avLst/>
          </a:prstGeom>
          <a:solidFill>
            <a:srgbClr val="570D50"/>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Adaptability Introduction</a:t>
            </a:r>
          </a:p>
        </p:txBody>
      </p:sp>
    </p:spTree>
    <p:custDataLst>
      <p:tags r:id="rId2"/>
    </p:custDataLst>
    <p:extLst>
      <p:ext uri="{BB962C8B-B14F-4D97-AF65-F5344CB8AC3E}">
        <p14:creationId xmlns:p14="http://schemas.microsoft.com/office/powerpoint/2010/main" val="1758151575"/>
      </p:ext>
    </p:extLst>
  </p:cSld>
  <p:clrMapOvr>
    <a:overrideClrMapping bg1="lt1" tx1="dk1" bg2="lt2" tx2="dk2" accent1="accent1" accent2="accent2" accent3="accent3" accent4="accent4" accent5="accent5" accent6="accent6" hlink="hlink" folHlink="folHlink"/>
  </p:clrMapOvr>
  <p:extLst>
    <p:ext uri="{6950BFC3-D8DA-4A85-94F7-54DA5524770B}">
      <p188:commentRel xmlns:p188="http://schemas.microsoft.com/office/powerpoint/2018/8/main" xmlns="" r:id="rId5"/>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384A62-8C38-5C88-446F-560F639F70F8}"/>
              </a:ext>
            </a:extLst>
          </p:cNvPr>
          <p:cNvSpPr/>
          <p:nvPr/>
        </p:nvSpPr>
        <p:spPr>
          <a:xfrm rot="16200000">
            <a:off x="-1511181" y="1511176"/>
            <a:ext cx="6857999" cy="3835638"/>
          </a:xfrm>
          <a:prstGeom prst="rect">
            <a:avLst/>
          </a:prstGeom>
          <a:solidFill>
            <a:srgbClr val="570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A8E22"/>
              </a:solidFill>
            </a:endParaRPr>
          </a:p>
        </p:txBody>
      </p:sp>
      <p:sp>
        <p:nvSpPr>
          <p:cNvPr id="14" name="Rectangle 13">
            <a:extLst>
              <a:ext uri="{FF2B5EF4-FFF2-40B4-BE49-F238E27FC236}">
                <a16:creationId xmlns:a16="http://schemas.microsoft.com/office/drawing/2014/main" id="{8F4242F0-9CC0-8E7C-A9B4-5750574BA707}"/>
              </a:ext>
            </a:extLst>
          </p:cNvPr>
          <p:cNvSpPr/>
          <p:nvPr/>
        </p:nvSpPr>
        <p:spPr>
          <a:xfrm>
            <a:off x="325432" y="1168636"/>
            <a:ext cx="3872456" cy="2554545"/>
          </a:xfrm>
          <a:prstGeom prst="rect">
            <a:avLst/>
          </a:prstGeom>
          <a:noFill/>
        </p:spPr>
        <p:txBody>
          <a:bodyPr wrap="square" lIns="91440" tIns="45720" rIns="91440" bIns="45720">
            <a:spAutoFit/>
          </a:bodyPr>
          <a:lstStyle/>
          <a:p>
            <a:r>
              <a:rPr lang="en-US" sz="4000" b="1" dirty="0">
                <a:solidFill>
                  <a:schemeClr val="bg1"/>
                </a:solidFill>
              </a:rPr>
              <a:t>Adapting to </a:t>
            </a:r>
            <a:br>
              <a:rPr lang="en-US" sz="4000" b="1" dirty="0">
                <a:solidFill>
                  <a:schemeClr val="bg1"/>
                </a:solidFill>
              </a:rPr>
            </a:br>
            <a:r>
              <a:rPr lang="en-US" sz="4000" b="1" dirty="0">
                <a:solidFill>
                  <a:schemeClr val="bg1"/>
                </a:solidFill>
              </a:rPr>
              <a:t>pass the probationary period</a:t>
            </a:r>
          </a:p>
        </p:txBody>
      </p:sp>
      <p:sp>
        <p:nvSpPr>
          <p:cNvPr id="15" name="Rectangle 14">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303835" y="5196788"/>
            <a:ext cx="4397305" cy="400110"/>
          </a:xfrm>
          <a:prstGeom prst="rect">
            <a:avLst/>
          </a:prstGeom>
          <a:noFill/>
        </p:spPr>
        <p:txBody>
          <a:bodyPr wrap="square" rtlCol="0">
            <a:spAutoFit/>
          </a:bodyPr>
          <a:lstStyle/>
          <a:p>
            <a:pPr lvl="0"/>
            <a:r>
              <a:rPr lang="en-US" sz="2000" dirty="0"/>
              <a:t>Ask your employer to meet your needs</a:t>
            </a:r>
          </a:p>
        </p:txBody>
      </p:sp>
      <p:sp>
        <p:nvSpPr>
          <p:cNvPr id="18" name="TextBox 17"/>
          <p:cNvSpPr txBox="1"/>
          <p:nvPr/>
        </p:nvSpPr>
        <p:spPr>
          <a:xfrm>
            <a:off x="6303835" y="3919411"/>
            <a:ext cx="4168059" cy="400110"/>
          </a:xfrm>
          <a:prstGeom prst="rect">
            <a:avLst/>
          </a:prstGeom>
          <a:noFill/>
        </p:spPr>
        <p:txBody>
          <a:bodyPr wrap="square" rtlCol="0">
            <a:spAutoFit/>
          </a:bodyPr>
          <a:lstStyle/>
          <a:p>
            <a:pPr lvl="0"/>
            <a:r>
              <a:rPr lang="en-US" sz="2000" dirty="0"/>
              <a:t>Learn from your mistakes</a:t>
            </a:r>
          </a:p>
        </p:txBody>
      </p:sp>
      <p:sp>
        <p:nvSpPr>
          <p:cNvPr id="20" name="TextBox 19"/>
          <p:cNvSpPr txBox="1"/>
          <p:nvPr/>
        </p:nvSpPr>
        <p:spPr>
          <a:xfrm>
            <a:off x="6325922" y="2637901"/>
            <a:ext cx="4168059" cy="400110"/>
          </a:xfrm>
          <a:prstGeom prst="rect">
            <a:avLst/>
          </a:prstGeom>
          <a:noFill/>
        </p:spPr>
        <p:txBody>
          <a:bodyPr wrap="square" rtlCol="0">
            <a:spAutoFit/>
          </a:bodyPr>
          <a:lstStyle/>
          <a:p>
            <a:pPr lvl="0"/>
            <a:r>
              <a:rPr lang="en-US" sz="2000" dirty="0"/>
              <a:t>Help your body adapt</a:t>
            </a:r>
          </a:p>
        </p:txBody>
      </p:sp>
      <p:sp>
        <p:nvSpPr>
          <p:cNvPr id="21" name="TextBox 20"/>
          <p:cNvSpPr txBox="1"/>
          <p:nvPr/>
        </p:nvSpPr>
        <p:spPr>
          <a:xfrm>
            <a:off x="6303835" y="1346926"/>
            <a:ext cx="4168059" cy="400110"/>
          </a:xfrm>
          <a:prstGeom prst="rect">
            <a:avLst/>
          </a:prstGeom>
          <a:noFill/>
        </p:spPr>
        <p:txBody>
          <a:bodyPr wrap="square" rtlCol="0">
            <a:spAutoFit/>
          </a:bodyPr>
          <a:lstStyle/>
          <a:p>
            <a:pPr lvl="0"/>
            <a:r>
              <a:rPr lang="en-US" sz="2000" dirty="0"/>
              <a:t>Give yourself time</a:t>
            </a:r>
          </a:p>
        </p:txBody>
      </p:sp>
      <p:sp>
        <p:nvSpPr>
          <p:cNvPr id="22" name="Rounded Rectangle 21"/>
          <p:cNvSpPr/>
          <p:nvPr/>
        </p:nvSpPr>
        <p:spPr>
          <a:xfrm>
            <a:off x="5829300" y="1346892"/>
            <a:ext cx="5015139" cy="451731"/>
          </a:xfrm>
          <a:prstGeom prst="roundRect">
            <a:avLst/>
          </a:prstGeom>
          <a:noFill/>
          <a:ln w="28575" cmpd="sng">
            <a:solidFill>
              <a:srgbClr val="316094">
                <a:alpha val="6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a:off x="5851387" y="2643195"/>
            <a:ext cx="5015139" cy="451731"/>
          </a:xfrm>
          <a:prstGeom prst="roundRect">
            <a:avLst/>
          </a:prstGeom>
          <a:noFill/>
          <a:ln w="28575" cmpd="sng">
            <a:solidFill>
              <a:srgbClr val="316094">
                <a:alpha val="6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5829300" y="3908939"/>
            <a:ext cx="5015139" cy="451731"/>
          </a:xfrm>
          <a:prstGeom prst="roundRect">
            <a:avLst/>
          </a:prstGeom>
          <a:noFill/>
          <a:ln w="28575" cmpd="sng">
            <a:solidFill>
              <a:srgbClr val="316094">
                <a:alpha val="6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5829300" y="5192665"/>
            <a:ext cx="5015139" cy="451731"/>
          </a:xfrm>
          <a:prstGeom prst="roundRect">
            <a:avLst/>
          </a:prstGeom>
          <a:noFill/>
          <a:ln w="28575" cmpd="sng">
            <a:solidFill>
              <a:srgbClr val="316094">
                <a:alpha val="6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Connector 31" descr="Analogue wall clock"/>
          <p:cNvSpPr/>
          <p:nvPr/>
        </p:nvSpPr>
        <p:spPr>
          <a:xfrm>
            <a:off x="5067318" y="1004948"/>
            <a:ext cx="1097722" cy="1097722"/>
          </a:xfrm>
          <a:prstGeom prst="flowChartConnector">
            <a:avLst/>
          </a:prstGeom>
          <a:blipFill>
            <a:blip r:embed="rId4" cstate="hqprint">
              <a:extLst>
                <a:ext uri="{28A0092B-C50C-407E-A947-70E740481C1C}">
                  <a14:useLocalDpi xmlns:a14="http://schemas.microsoft.com/office/drawing/2010/main" val="0"/>
                </a:ext>
              </a:extLst>
            </a:blip>
            <a:srcRect/>
            <a:stretch>
              <a:fillRect l="-25000" r="-25000"/>
            </a:stretch>
          </a:blipFill>
        </p:spPr>
        <p:style>
          <a:lnRef idx="2">
            <a:schemeClr val="accent5">
              <a:shade val="80000"/>
              <a:hueOff val="0"/>
              <a:satOff val="0"/>
              <a:lumOff val="0"/>
              <a:alphaOff val="0"/>
            </a:schemeClr>
          </a:lnRef>
          <a:fillRef idx="1">
            <a:scrgbClr r="0" g="0" b="0"/>
          </a:fillRef>
          <a:effectRef idx="0">
            <a:schemeClr val="accent5">
              <a:tint val="40000"/>
              <a:hueOff val="0"/>
              <a:satOff val="0"/>
              <a:lumOff val="0"/>
              <a:alphaOff val="0"/>
            </a:schemeClr>
          </a:effectRef>
          <a:fontRef idx="minor">
            <a:schemeClr val="lt1">
              <a:hueOff val="0"/>
              <a:satOff val="0"/>
              <a:lumOff val="0"/>
              <a:alphaOff val="0"/>
            </a:schemeClr>
          </a:fontRef>
        </p:style>
        <p:txBody>
          <a:bodyPr/>
          <a:lstStyle/>
          <a:p>
            <a:endParaRPr lang="en-CA"/>
          </a:p>
        </p:txBody>
      </p:sp>
      <p:sp>
        <p:nvSpPr>
          <p:cNvPr id="33" name="Oval 32" descr="Woman doing yoga"/>
          <p:cNvSpPr/>
          <p:nvPr/>
        </p:nvSpPr>
        <p:spPr>
          <a:xfrm>
            <a:off x="5063936" y="2285996"/>
            <a:ext cx="1096441" cy="1096441"/>
          </a:xfrm>
          <a:prstGeom prst="ellipse">
            <a:avLst/>
          </a:prstGeom>
          <a:blipFill>
            <a:blip r:embed="rId5"/>
            <a:srcRect/>
            <a:stretch>
              <a:fillRect l="-25000" r="-25000"/>
            </a:stretch>
          </a:blipFill>
        </p:spPr>
        <p:style>
          <a:lnRef idx="2">
            <a:schemeClr val="accent5">
              <a:shade val="80000"/>
              <a:hueOff val="0"/>
              <a:satOff val="0"/>
              <a:lumOff val="0"/>
              <a:alphaOff val="0"/>
            </a:schemeClr>
          </a:lnRef>
          <a:fillRef idx="1">
            <a:scrgbClr r="0" g="0" b="0"/>
          </a:fillRef>
          <a:effectRef idx="0">
            <a:schemeClr val="accent5">
              <a:tint val="40000"/>
              <a:hueOff val="0"/>
              <a:satOff val="0"/>
              <a:lumOff val="0"/>
              <a:alphaOff val="0"/>
            </a:schemeClr>
          </a:effectRef>
          <a:fontRef idx="minor">
            <a:schemeClr val="lt1">
              <a:hueOff val="0"/>
              <a:satOff val="0"/>
              <a:lumOff val="0"/>
              <a:alphaOff val="0"/>
            </a:schemeClr>
          </a:fontRef>
        </p:style>
        <p:txBody>
          <a:bodyPr/>
          <a:lstStyle/>
          <a:p>
            <a:endParaRPr lang="en-CA"/>
          </a:p>
        </p:txBody>
      </p:sp>
      <p:sp>
        <p:nvSpPr>
          <p:cNvPr id="34" name="Oval 33"/>
          <p:cNvSpPr/>
          <p:nvPr/>
        </p:nvSpPr>
        <p:spPr>
          <a:xfrm flipH="1">
            <a:off x="5066768" y="3555996"/>
            <a:ext cx="1090331" cy="1090331"/>
          </a:xfrm>
          <a:prstGeom prst="ellipse">
            <a:avLst/>
          </a:prstGeom>
          <a:blipFill>
            <a:blip r:embed="rId6"/>
            <a:srcRect/>
            <a:stretch>
              <a:fillRect l="-25000" r="-25000"/>
            </a:stretch>
          </a:blipFill>
        </p:spPr>
        <p:style>
          <a:lnRef idx="2">
            <a:schemeClr val="accent5">
              <a:shade val="80000"/>
              <a:hueOff val="0"/>
              <a:satOff val="0"/>
              <a:lumOff val="0"/>
              <a:alphaOff val="0"/>
            </a:schemeClr>
          </a:lnRef>
          <a:fillRef idx="1">
            <a:scrgbClr r="0" g="0" b="0"/>
          </a:fillRef>
          <a:effectRef idx="0">
            <a:schemeClr val="accent5">
              <a:tint val="40000"/>
              <a:hueOff val="0"/>
              <a:satOff val="0"/>
              <a:lumOff val="0"/>
              <a:alphaOff val="0"/>
            </a:schemeClr>
          </a:effectRef>
          <a:fontRef idx="minor">
            <a:schemeClr val="lt1">
              <a:hueOff val="0"/>
              <a:satOff val="0"/>
              <a:lumOff val="0"/>
              <a:alphaOff val="0"/>
            </a:schemeClr>
          </a:fontRef>
        </p:style>
        <p:txBody>
          <a:bodyPr/>
          <a:lstStyle/>
          <a:p>
            <a:endParaRPr lang="en-CA"/>
          </a:p>
        </p:txBody>
      </p:sp>
      <p:sp>
        <p:nvSpPr>
          <p:cNvPr id="35" name="Oval 34" descr="People talking on couch"/>
          <p:cNvSpPr/>
          <p:nvPr/>
        </p:nvSpPr>
        <p:spPr>
          <a:xfrm flipH="1">
            <a:off x="5051876" y="4859126"/>
            <a:ext cx="1094277" cy="1094277"/>
          </a:xfrm>
          <a:prstGeom prst="ellipse">
            <a:avLst/>
          </a:prstGeom>
          <a:blipFill>
            <a:blip r:embed="rId7"/>
            <a:srcRect/>
            <a:stretch>
              <a:fillRect l="-24000" r="-24000"/>
            </a:stretch>
          </a:blipFill>
        </p:spPr>
        <p:style>
          <a:lnRef idx="2">
            <a:schemeClr val="accent5">
              <a:shade val="80000"/>
              <a:hueOff val="0"/>
              <a:satOff val="0"/>
              <a:lumOff val="0"/>
              <a:alphaOff val="0"/>
            </a:schemeClr>
          </a:lnRef>
          <a:fillRef idx="1">
            <a:scrgbClr r="0" g="0" b="0"/>
          </a:fillRef>
          <a:effectRef idx="0">
            <a:schemeClr val="accent5">
              <a:tint val="40000"/>
              <a:hueOff val="0"/>
              <a:satOff val="0"/>
              <a:lumOff val="0"/>
              <a:alphaOff val="0"/>
            </a:schemeClr>
          </a:effectRef>
          <a:fontRef idx="minor">
            <a:schemeClr val="lt1">
              <a:hueOff val="0"/>
              <a:satOff val="0"/>
              <a:lumOff val="0"/>
              <a:alphaOff val="0"/>
            </a:schemeClr>
          </a:fontRef>
        </p:style>
        <p:txBody>
          <a:bodyPr/>
          <a:lstStyle/>
          <a:p>
            <a:endParaRPr lang="en-CA"/>
          </a:p>
        </p:txBody>
      </p:sp>
    </p:spTree>
    <p:custDataLst>
      <p:tags r:id="rId1"/>
    </p:custDataLst>
    <p:extLst>
      <p:ext uri="{BB962C8B-B14F-4D97-AF65-F5344CB8AC3E}">
        <p14:creationId xmlns:p14="http://schemas.microsoft.com/office/powerpoint/2010/main" val="3981000914"/>
      </p:ext>
    </p:extLst>
  </p:cSld>
  <p:clrMapOvr>
    <a:masterClrMapping/>
  </p:clrMapOvr>
  <p:extLst>
    <p:ext uri="{6950BFC3-D8DA-4A85-94F7-54DA5524770B}">
      <p188:commentRel xmlns:p188="http://schemas.microsoft.com/office/powerpoint/2018/8/main" xmlns="" r:id="rId8"/>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D2FB900-77ED-4558-3383-FB03401742CB}"/>
              </a:ext>
            </a:extLst>
          </p:cNvPr>
          <p:cNvSpPr txBox="1"/>
          <p:nvPr/>
        </p:nvSpPr>
        <p:spPr>
          <a:xfrm>
            <a:off x="4626157" y="1383648"/>
            <a:ext cx="6096000" cy="726267"/>
          </a:xfrm>
          <a:prstGeom prst="rect">
            <a:avLst/>
          </a:prstGeom>
          <a:noFill/>
        </p:spPr>
        <p:txBody>
          <a:bodyPr wrap="square">
            <a:spAutoFit/>
          </a:bodyPr>
          <a:lstStyle/>
          <a:p>
            <a:pPr>
              <a:lnSpc>
                <a:spcPts val="2500"/>
              </a:lnSpc>
            </a:pPr>
            <a:r>
              <a:rPr lang="en-CA" sz="2800" b="1"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Self-evaluation </a:t>
            </a:r>
          </a:p>
          <a:p>
            <a:pPr>
              <a:lnSpc>
                <a:spcPts val="2500"/>
              </a:lnSpc>
            </a:pPr>
            <a:r>
              <a:rPr lang="en-CA" sz="1800" dirty="0">
                <a:solidFill>
                  <a:srgbClr val="000000"/>
                </a:solidFill>
                <a:effectLst/>
                <a:latin typeface="Calibri" panose="020F0502020204030204" pitchFamily="34" charset="0"/>
                <a:ea typeface="Yu Gothic Light" panose="020B0300000000000000" pitchFamily="34" charset="-128"/>
              </a:rPr>
              <a:t>How well can you do these activities?</a:t>
            </a:r>
          </a:p>
        </p:txBody>
      </p:sp>
      <p:sp>
        <p:nvSpPr>
          <p:cNvPr id="8" name="Rectangle 7">
            <a:extLst>
              <a:ext uri="{FF2B5EF4-FFF2-40B4-BE49-F238E27FC236}">
                <a16:creationId xmlns:a16="http://schemas.microsoft.com/office/drawing/2014/main" id="{68384A62-8C38-5C88-446F-560F639F70F8}"/>
              </a:ext>
            </a:extLst>
          </p:cNvPr>
          <p:cNvSpPr/>
          <p:nvPr/>
        </p:nvSpPr>
        <p:spPr>
          <a:xfrm rot="16200000">
            <a:off x="-1511181" y="1511176"/>
            <a:ext cx="6857999" cy="3835638"/>
          </a:xfrm>
          <a:prstGeom prst="rect">
            <a:avLst/>
          </a:prstGeom>
          <a:solidFill>
            <a:srgbClr val="570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A8E22"/>
              </a:solidFill>
            </a:endParaRPr>
          </a:p>
        </p:txBody>
      </p:sp>
      <p:sp>
        <p:nvSpPr>
          <p:cNvPr id="9" name="Rectangle 8">
            <a:extLst>
              <a:ext uri="{FF2B5EF4-FFF2-40B4-BE49-F238E27FC236}">
                <a16:creationId xmlns:a16="http://schemas.microsoft.com/office/drawing/2014/main" id="{8F4242F0-9CC0-8E7C-A9B4-5750574BA707}"/>
              </a:ext>
            </a:extLst>
          </p:cNvPr>
          <p:cNvSpPr/>
          <p:nvPr/>
        </p:nvSpPr>
        <p:spPr>
          <a:xfrm>
            <a:off x="325432" y="1168636"/>
            <a:ext cx="3872456" cy="707886"/>
          </a:xfrm>
          <a:prstGeom prst="rect">
            <a:avLst/>
          </a:prstGeom>
          <a:noFill/>
        </p:spPr>
        <p:txBody>
          <a:bodyPr wrap="square" lIns="91440" tIns="45720" rIns="91440" bIns="45720">
            <a:spAutoFit/>
          </a:bodyPr>
          <a:lstStyle/>
          <a:p>
            <a:r>
              <a:rPr lang="en-US" sz="4000" b="1" dirty="0">
                <a:solidFill>
                  <a:schemeClr val="bg1"/>
                </a:solidFill>
              </a:rPr>
              <a:t>Self-evaluation</a:t>
            </a:r>
          </a:p>
        </p:txBody>
      </p:sp>
      <p:sp>
        <p:nvSpPr>
          <p:cNvPr id="10" name="Rectangle 9">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5B9B9152-8210-A0C3-E165-91BA7A595928}"/>
              </a:ext>
            </a:extLst>
          </p:cNvPr>
          <p:cNvSpPr/>
          <p:nvPr/>
        </p:nvSpPr>
        <p:spPr>
          <a:xfrm>
            <a:off x="335360" y="1941526"/>
            <a:ext cx="3304234" cy="2677656"/>
          </a:xfrm>
          <a:prstGeom prst="rect">
            <a:avLst/>
          </a:prstGeom>
          <a:noFill/>
        </p:spPr>
        <p:txBody>
          <a:bodyPr wrap="square" lIns="91440" tIns="45720" rIns="91440" bIns="45720">
            <a:spAutoFit/>
          </a:bodyPr>
          <a:lstStyle/>
          <a:p>
            <a:pPr>
              <a:lnSpc>
                <a:spcPts val="2880"/>
              </a:lnSpc>
            </a:pPr>
            <a:r>
              <a:rPr lang="en-CA" sz="2000" dirty="0">
                <a:solidFill>
                  <a:schemeClr val="bg1"/>
                </a:solidFill>
                <a:effectLst/>
                <a:ea typeface="Times New Roman" panose="02020603050405020304" pitchFamily="18" charset="0"/>
              </a:rPr>
              <a:t>This will help your instructor target the lesson material to your needs. </a:t>
            </a:r>
            <a:r>
              <a:rPr lang="en-CA" sz="2000" dirty="0">
                <a:solidFill>
                  <a:schemeClr val="bg1"/>
                </a:solidFill>
                <a:ea typeface="Times New Roman" panose="02020603050405020304" pitchFamily="18" charset="0"/>
              </a:rPr>
              <a:t>T</a:t>
            </a:r>
            <a:r>
              <a:rPr lang="en-CA" sz="2000" dirty="0">
                <a:solidFill>
                  <a:schemeClr val="bg1"/>
                </a:solidFill>
                <a:effectLst/>
                <a:ea typeface="Times New Roman" panose="02020603050405020304" pitchFamily="18" charset="0"/>
              </a:rPr>
              <a:t>hat is why you should answer the questions as honestly as you can.</a:t>
            </a:r>
            <a:r>
              <a:rPr lang="en-CA" sz="2400" dirty="0">
                <a:solidFill>
                  <a:srgbClr val="000000"/>
                </a:solidFill>
                <a:effectLst/>
                <a:ea typeface="Times New Roman" panose="02020603050405020304" pitchFamily="18" charset="0"/>
              </a:rPr>
              <a:t> </a:t>
            </a:r>
            <a:endParaRPr lang="en-US" sz="2400" dirty="0">
              <a:solidFill>
                <a:srgbClr val="000000"/>
              </a:solidFill>
              <a:effectLst/>
              <a:ea typeface="Times New Roman" panose="02020603050405020304" pitchFamily="18" charset="0"/>
            </a:endParaRPr>
          </a:p>
          <a:p>
            <a:pPr algn="ctr"/>
            <a:endParaRPr lang="en-US" sz="4800" b="1" cap="none" spc="0" dirty="0">
              <a:ln w="0"/>
              <a:solidFill>
                <a:schemeClr val="bg2"/>
              </a:solidFill>
              <a:effectLst>
                <a:outerShdw blurRad="38100" dist="19050" dir="2700000" algn="tl" rotWithShape="0">
                  <a:schemeClr val="dk1">
                    <a:alpha val="40000"/>
                  </a:schemeClr>
                </a:outerShdw>
              </a:effectLst>
              <a:latin typeface="Century Gothic" panose="020B0502020202020204" pitchFamily="34" charset="0"/>
            </a:endParaRPr>
          </a:p>
        </p:txBody>
      </p:sp>
      <p:pic>
        <p:nvPicPr>
          <p:cNvPr id="2" name="Picture 1" descr="Adaptability-Unit-2-evalutiona.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3295" y="2261666"/>
            <a:ext cx="6896117" cy="2564334"/>
          </a:xfrm>
          <a:prstGeom prst="rect">
            <a:avLst/>
          </a:prstGeom>
        </p:spPr>
      </p:pic>
    </p:spTree>
    <p:custDataLst>
      <p:tags r:id="rId1"/>
    </p:custDataLst>
    <p:extLst>
      <p:ext uri="{BB962C8B-B14F-4D97-AF65-F5344CB8AC3E}">
        <p14:creationId xmlns:p14="http://schemas.microsoft.com/office/powerpoint/2010/main" val="98768218"/>
      </p:ext>
    </p:extLst>
  </p:cSld>
  <p:clrMapOvr>
    <a:masterClrMapping/>
  </p:clrMapOvr>
  <p:extLst>
    <p:ext uri="{6950BFC3-D8DA-4A85-94F7-54DA5524770B}">
      <p188:commentRel xmlns:p188="http://schemas.microsoft.com/office/powerpoint/2018/8/main" xmlns="" r:id="rId5"/>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83DA02-2D12-5D4E-ADF7-9DB84E0E0027}"/>
              </a:ext>
            </a:extLst>
          </p:cNvPr>
          <p:cNvSpPr txBox="1"/>
          <p:nvPr/>
        </p:nvSpPr>
        <p:spPr>
          <a:xfrm>
            <a:off x="1425986" y="1017494"/>
            <a:ext cx="3468370" cy="707886"/>
          </a:xfrm>
          <a:prstGeom prst="rect">
            <a:avLst/>
          </a:prstGeom>
          <a:noFill/>
        </p:spPr>
        <p:txBody>
          <a:bodyPr wrap="square">
            <a:spAutoFit/>
          </a:bodyPr>
          <a:lstStyle/>
          <a:p>
            <a:pPr marL="0" indent="0">
              <a:buNone/>
            </a:pPr>
            <a:r>
              <a:rPr lang="en-CA" sz="4000" b="1" dirty="0">
                <a:solidFill>
                  <a:srgbClr val="316094"/>
                </a:solidFill>
                <a:cs typeface="Calibri" panose="020F0502020204030204"/>
              </a:rPr>
              <a:t>Janet’s story</a:t>
            </a:r>
          </a:p>
        </p:txBody>
      </p:sp>
      <p:sp>
        <p:nvSpPr>
          <p:cNvPr id="4" name="TextBox 3">
            <a:extLst>
              <a:ext uri="{FF2B5EF4-FFF2-40B4-BE49-F238E27FC236}">
                <a16:creationId xmlns:a16="http://schemas.microsoft.com/office/drawing/2014/main" id="{C8910ECA-86E8-B5F6-AD96-FE5917F6C80B}"/>
              </a:ext>
            </a:extLst>
          </p:cNvPr>
          <p:cNvSpPr txBox="1"/>
          <p:nvPr/>
        </p:nvSpPr>
        <p:spPr>
          <a:xfrm>
            <a:off x="7680700" y="1026540"/>
            <a:ext cx="3468370" cy="707886"/>
          </a:xfrm>
          <a:prstGeom prst="rect">
            <a:avLst/>
          </a:prstGeom>
          <a:noFill/>
        </p:spPr>
        <p:txBody>
          <a:bodyPr wrap="square">
            <a:spAutoFit/>
          </a:bodyPr>
          <a:lstStyle/>
          <a:p>
            <a:pPr marL="0" indent="0">
              <a:buNone/>
            </a:pPr>
            <a:r>
              <a:rPr lang="en-CA" sz="4000" b="1">
                <a:solidFill>
                  <a:srgbClr val="316094"/>
                </a:solidFill>
                <a:cs typeface="Calibri" panose="020F0502020204030204"/>
              </a:rPr>
              <a:t>Kim’s story</a:t>
            </a:r>
          </a:p>
        </p:txBody>
      </p:sp>
      <p:pic>
        <p:nvPicPr>
          <p:cNvPr id="2" name="Picture 1">
            <a:extLst>
              <a:ext uri="{FF2B5EF4-FFF2-40B4-BE49-F238E27FC236}">
                <a16:creationId xmlns:a16="http://schemas.microsoft.com/office/drawing/2014/main" id="{B9D9D674-5558-A0AB-AF41-0490F64D18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417" y="2038750"/>
            <a:ext cx="4208795" cy="4410659"/>
          </a:xfrm>
          <a:prstGeom prst="rect">
            <a:avLst/>
          </a:prstGeom>
        </p:spPr>
      </p:pic>
      <p:pic>
        <p:nvPicPr>
          <p:cNvPr id="3" name="Picture 2">
            <a:extLst>
              <a:ext uri="{FF2B5EF4-FFF2-40B4-BE49-F238E27FC236}">
                <a16:creationId xmlns:a16="http://schemas.microsoft.com/office/drawing/2014/main" id="{380BD8BB-4A3D-96AF-102A-34B1CDB967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880" y="1775009"/>
            <a:ext cx="3806986" cy="4674400"/>
          </a:xfrm>
          <a:prstGeom prst="rect">
            <a:avLst/>
          </a:prstGeom>
        </p:spPr>
      </p:pic>
      <p:sp>
        <p:nvSpPr>
          <p:cNvPr id="6" name="Rectangle 5">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728890560"/>
      </p:ext>
    </p:extLst>
  </p:cSld>
  <p:clrMapOvr>
    <a:masterClrMapping/>
  </p:clrMapOvr>
  <p:extLst>
    <p:ext uri="{6950BFC3-D8DA-4A85-94F7-54DA5524770B}">
      <p188:commentRel xmlns:p188="http://schemas.microsoft.com/office/powerpoint/2018/8/main" xmlns="" r:id="rId6"/>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384A62-8C38-5C88-446F-560F639F70F8}"/>
              </a:ext>
            </a:extLst>
          </p:cNvPr>
          <p:cNvSpPr/>
          <p:nvPr/>
        </p:nvSpPr>
        <p:spPr>
          <a:xfrm rot="16200000">
            <a:off x="-1511181" y="1511176"/>
            <a:ext cx="6857999" cy="3835638"/>
          </a:xfrm>
          <a:prstGeom prst="rect">
            <a:avLst/>
          </a:prstGeom>
          <a:solidFill>
            <a:srgbClr val="570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A8E22"/>
              </a:solidFill>
            </a:endParaRPr>
          </a:p>
        </p:txBody>
      </p:sp>
      <p:sp>
        <p:nvSpPr>
          <p:cNvPr id="6" name="Rectangle 5">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AB0033">
                <a:alpha val="55000"/>
              </a:srgbClr>
            </a:solidFill>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8F4242F0-9CC0-8E7C-A9B4-5750574BA707}"/>
              </a:ext>
            </a:extLst>
          </p:cNvPr>
          <p:cNvSpPr/>
          <p:nvPr/>
        </p:nvSpPr>
        <p:spPr>
          <a:xfrm>
            <a:off x="325432" y="1168636"/>
            <a:ext cx="3872456" cy="707886"/>
          </a:xfrm>
          <a:prstGeom prst="rect">
            <a:avLst/>
          </a:prstGeom>
          <a:noFill/>
        </p:spPr>
        <p:txBody>
          <a:bodyPr wrap="square" lIns="91440" tIns="45720" rIns="91440" bIns="45720">
            <a:spAutoFit/>
          </a:bodyPr>
          <a:lstStyle/>
          <a:p>
            <a:r>
              <a:rPr lang="en-US" sz="4000" b="1" dirty="0">
                <a:solidFill>
                  <a:schemeClr val="bg1"/>
                </a:solidFill>
              </a:rPr>
              <a:t>Janet’s story</a:t>
            </a:r>
          </a:p>
        </p:txBody>
      </p:sp>
      <p:pic>
        <p:nvPicPr>
          <p:cNvPr id="3" name="Picture 2" descr="JanetsStor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6611" y="1021110"/>
            <a:ext cx="6099048" cy="4937760"/>
          </a:xfrm>
          <a:prstGeom prst="rect">
            <a:avLst/>
          </a:prstGeom>
        </p:spPr>
      </p:pic>
    </p:spTree>
    <p:custDataLst>
      <p:tags r:id="rId1"/>
    </p:custDataLst>
    <p:extLst>
      <p:ext uri="{BB962C8B-B14F-4D97-AF65-F5344CB8AC3E}">
        <p14:creationId xmlns:p14="http://schemas.microsoft.com/office/powerpoint/2010/main" val="1053435469"/>
      </p:ext>
    </p:extLst>
  </p:cSld>
  <p:clrMapOvr>
    <a:masterClrMapping/>
  </p:clrMapOvr>
  <p:extLst>
    <p:ext uri="{6950BFC3-D8DA-4A85-94F7-54DA5524770B}">
      <p188:commentRel xmlns:p188="http://schemas.microsoft.com/office/powerpoint/2018/8/main" xmlns="" r:id="rId5"/>
    </p:ext>
  </p:extLs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746a6df-154b-404c-8a42-7dc1d7b25b39" xsi:nil="true"/>
    <lcf76f155ced4ddcb4097134ff3c332f xmlns="e0ff7233-e4a0-4a23-942e-b8815643f11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32DD73C7195CB4B9679A0102360115E" ma:contentTypeVersion="13" ma:contentTypeDescription="Create a new document." ma:contentTypeScope="" ma:versionID="deb339d0c658246f4310c448cac8c665">
  <xsd:schema xmlns:xsd="http://www.w3.org/2001/XMLSchema" xmlns:xs="http://www.w3.org/2001/XMLSchema" xmlns:p="http://schemas.microsoft.com/office/2006/metadata/properties" xmlns:ns2="e0ff7233-e4a0-4a23-942e-b8815643f119" xmlns:ns3="8746a6df-154b-404c-8a42-7dc1d7b25b39" targetNamespace="http://schemas.microsoft.com/office/2006/metadata/properties" ma:root="true" ma:fieldsID="4761bf4546cbeecfaaeb1bb314b654cd" ns2:_="" ns3:_="">
    <xsd:import namespace="e0ff7233-e4a0-4a23-942e-b8815643f119"/>
    <xsd:import namespace="8746a6df-154b-404c-8a42-7dc1d7b25b3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ff7233-e4a0-4a23-942e-b8815643f1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5199c21-43e2-4070-8e53-beaa8ac237b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46a6df-154b-404c-8a42-7dc1d7b25b3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b9e40f1-008b-4087-8bfa-795f73d28242}" ma:internalName="TaxCatchAll" ma:showField="CatchAllData" ma:web="8746a6df-154b-404c-8a42-7dc1d7b25b39">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AB4436-8268-49E0-A13B-D99F4983247A}">
  <ds:schemaRefs>
    <ds:schemaRef ds:uri="http://schemas.openxmlformats.org/package/2006/metadata/core-properties"/>
    <ds:schemaRef ds:uri="http://purl.org/dc/terms/"/>
    <ds:schemaRef ds:uri="e0ff7233-e4a0-4a23-942e-b8815643f119"/>
    <ds:schemaRef ds:uri="http://schemas.microsoft.com/office/2006/documentManagement/types"/>
    <ds:schemaRef ds:uri="http://schemas.microsoft.com/office/2006/metadata/properties"/>
    <ds:schemaRef ds:uri="http://schemas.microsoft.com/office/infopath/2007/PartnerControls"/>
    <ds:schemaRef ds:uri="http://purl.org/dc/elements/1.1/"/>
    <ds:schemaRef ds:uri="8746a6df-154b-404c-8a42-7dc1d7b25b39"/>
    <ds:schemaRef ds:uri="http://www.w3.org/XML/1998/namespace"/>
    <ds:schemaRef ds:uri="http://purl.org/dc/dcmitype/"/>
  </ds:schemaRefs>
</ds:datastoreItem>
</file>

<file path=customXml/itemProps2.xml><?xml version="1.0" encoding="utf-8"?>
<ds:datastoreItem xmlns:ds="http://schemas.openxmlformats.org/officeDocument/2006/customXml" ds:itemID="{384B98C4-D804-4B8E-86F2-0B1C58B85492}">
  <ds:schemaRefs>
    <ds:schemaRef ds:uri="http://schemas.microsoft.com/sharepoint/v3/contenttype/forms"/>
  </ds:schemaRefs>
</ds:datastoreItem>
</file>

<file path=customXml/itemProps3.xml><?xml version="1.0" encoding="utf-8"?>
<ds:datastoreItem xmlns:ds="http://schemas.openxmlformats.org/officeDocument/2006/customXml" ds:itemID="{BBA72F65-AC40-4CCC-AAFB-7128AC59B0F0}">
  <ds:schemaRefs>
    <ds:schemaRef ds:uri="8746a6df-154b-404c-8a42-7dc1d7b25b39"/>
    <ds:schemaRef ds:uri="e0ff7233-e4a0-4a23-942e-b8815643f1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943</TotalTime>
  <Words>6382</Words>
  <Application>Microsoft Office PowerPoint</Application>
  <PresentationFormat>Widescreen</PresentationFormat>
  <Paragraphs>889</Paragraphs>
  <Slides>46</Slides>
  <Notes>46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Yu Gothic Light</vt:lpstr>
      <vt:lpstr>Arial</vt:lpstr>
      <vt:lpstr>Calibri</vt:lpstr>
      <vt:lpstr>Calibri Light</vt:lpstr>
      <vt:lpstr>Century Gothic</vt:lpstr>
      <vt:lpstr>Times New Roman</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Tamara Jorgic</dc:creator>
  <cp:lastModifiedBy>Heather Paterson</cp:lastModifiedBy>
  <cp:revision>83</cp:revision>
  <dcterms:created xsi:type="dcterms:W3CDTF">2023-01-11T21:19:47Z</dcterms:created>
  <dcterms:modified xsi:type="dcterms:W3CDTF">2024-04-25T17:00:48Z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0x010100432DD73C7195CB4B9679A0102360115E</vt:lpwstr>
  </property>
  <property fmtid="{D5CDD505-2E9C-101B-9397-08002B2CF9AE}" pid="3" name="MediaServiceImageTags">
    <vt:lpwstr/>
  </property>
  <property fmtid="{D5CDD505-2E9C-101B-9397-08002B2CF9AE}" pid="4" name="ArticulateGUID">
    <vt:lpwstr>23EAC9EF-C5B4-4B45-A0CC-6FDD592217C9</vt:lpwstr>
  </property>
  <property fmtid="{D5CDD505-2E9C-101B-9397-08002B2CF9AE}" pid="5" name="ArticulatePath">
    <vt:lpwstr>https://awes15.sharepoint.com/sites/PTPWomensEmploymentReadinessproject/Shared Documents/Development/02 Development Material/01 Adaptability/01 Unit 1/Materials package/Adaptability 1.1. - PPT with facilitator's notes - FINAL draft</vt:lpwstr>
  </property>
</Properties>
</file>