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heme/themeOverride1.xml" ContentType="application/vnd.openxmlformats-officedocument.themeOverr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00_15A3FBDA.xml" ContentType="application/vnd.ms-powerpoint.comments+xml"/>
  <Override PartName="/ppt/comments/modernComment_109_5E3155A.xml" ContentType="application/vnd.ms-powerpoint.comments+xml"/>
  <Override PartName="/ppt/comments/modernComment_10E_8F2C93E5.xml" ContentType="application/vnd.ms-powerpoint.comments+xml"/>
  <Override PartName="/ppt/comments/modernComment_111_449F5B30.xml" ContentType="application/vnd.ms-powerpoint.comments+xml"/>
  <Override PartName="/ppt/comments/modernComment_112_9473AE53.xml" ContentType="application/vnd.ms-powerpoint.comments+xml"/>
  <Override PartName="/ppt/comments/modernComment_114_778E64E3.xml" ContentType="application/vnd.ms-powerpoint.comments+xml"/>
  <Override PartName="/ppt/comments/modernComment_115_ABC21487.xml" ContentType="application/vnd.ms-powerpoint.comments+xml"/>
  <Override PartName="/ppt/comments/modernComment_117_B6E2D10C.xml" ContentType="application/vnd.ms-powerpoint.comments+xml"/>
  <Override PartName="/ppt/comments/modernComment_118_5E9D9AEA.xml" ContentType="application/vnd.ms-powerpoint.comments+xml"/>
  <Override PartName="/ppt/comments/modernComment_119_F0F88727.xml" ContentType="application/vnd.ms-powerpoint.comments+xml"/>
  <Override PartName="/ppt/comments/modernComment_11D_4B162643.xml" ContentType="application/vnd.ms-powerpoint.comments+xml"/>
  <Override PartName="/ppt/comments/modernComment_11F_F2425835.xml" ContentType="application/vnd.ms-powerpoint.comments+xml"/>
  <Override PartName="/ppt/comments/modernComment_125_BC583C8C.xml" ContentType="application/vnd.ms-powerpoint.comments+xml"/>
  <Override PartName="/ppt/comments/modernComment_12D_426972CD.xml" ContentType="application/vnd.ms-powerpoint.comments+xml"/>
  <Override PartName="/ppt/comments/modernComment_131_4D91110E.xml" ContentType="application/vnd.ms-powerpoint.comments+xml"/>
  <Override PartName="/ppt/comments/modernComment_13B_8DEF98A9.xml" ContentType="application/vnd.ms-powerpoint.comments+xml"/>
  <Override PartName="/ppt/comments/modernComment_13C_10D50E91.xml" ContentType="application/vnd.ms-powerpoint.comments+xml"/>
  <Override PartName="/ppt/comments/modernComment_13D_363C3EF5.xml" ContentType="application/vnd.ms-powerpoint.comments+xml"/>
  <Override PartName="/ppt/comments/modernComment_13E_199DB8AB.xml" ContentType="application/vnd.ms-powerpoint.comments+xml"/>
  <Override PartName="/ppt/comments/modernComment_13F_B53C6C05.xml" ContentType="application/vnd.ms-powerpoint.comments+xml"/>
  <Override PartName="/ppt/comments/modernComment_140_6292001E.xml" ContentType="application/vnd.ms-powerpoint.comments+xml"/>
  <Override PartName="/ppt/comments/modernComment_141_83CE7BD0.xml" ContentType="application/vnd.ms-powerpoint.comments+xml"/>
  <Override PartName="/ppt/comments/modernComment_142_6240DE14.xml" ContentType="application/vnd.ms-powerpoint.comments+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4"/>
  </p:notesMasterIdLst>
  <p:handoutMasterIdLst>
    <p:handoutMasterId r:id="rId65"/>
  </p:handoutMasterIdLst>
  <p:sldIdLst>
    <p:sldId id="256" r:id="rId5"/>
    <p:sldId id="257" r:id="rId6"/>
    <p:sldId id="258" r:id="rId7"/>
    <p:sldId id="259"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323"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 id="293" r:id="rId38"/>
    <p:sldId id="294" r:id="rId39"/>
    <p:sldId id="295" r:id="rId40"/>
    <p:sldId id="296" r:id="rId41"/>
    <p:sldId id="297" r:id="rId42"/>
    <p:sldId id="314" r:id="rId43"/>
    <p:sldId id="299" r:id="rId44"/>
    <p:sldId id="300" r:id="rId45"/>
    <p:sldId id="301" r:id="rId46"/>
    <p:sldId id="303" r:id="rId47"/>
    <p:sldId id="304" r:id="rId48"/>
    <p:sldId id="305" r:id="rId49"/>
    <p:sldId id="306" r:id="rId50"/>
    <p:sldId id="307" r:id="rId51"/>
    <p:sldId id="309" r:id="rId52"/>
    <p:sldId id="310" r:id="rId53"/>
    <p:sldId id="311" r:id="rId54"/>
    <p:sldId id="312" r:id="rId55"/>
    <p:sldId id="315" r:id="rId56"/>
    <p:sldId id="316" r:id="rId57"/>
    <p:sldId id="317" r:id="rId58"/>
    <p:sldId id="318" r:id="rId59"/>
    <p:sldId id="319" r:id="rId60"/>
    <p:sldId id="320" r:id="rId61"/>
    <p:sldId id="321" r:id="rId62"/>
    <p:sldId id="322" r:id="rId63"/>
  </p:sldIdLst>
  <p:sldSz cx="12192000" cy="6858000"/>
  <p:notesSz cx="7102475" cy="9388475"/>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8">
          <p15:clr>
            <a:srgbClr val="A4A3A4"/>
          </p15:clr>
        </p15:guide>
        <p15:guide id="2" pos="667">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6D3001-7022-7C61-6637-2CE2559DD278}" name="Trudy Kennell" initials="TK" userId="60226b6baa546a7a" providerId="Windows Live"/>
  <p188:author id="{A5B0E102-E221-BD35-7E65-B4883EC309D4}" name="Alice Villanueva" initials="AV" userId="Alice Villanueva" providerId="None"/>
  <p188:author id="{980D9D55-DDDF-30AD-A496-7549C5617988}" name="Heather Paterson" initials="HP" userId="S::heatherp@ptp.ca::33bbc818-99da-46c7-b386-7d63c9c6ffe2" providerId="AD"/>
  <p188:author id="{D9DC2D73-443B-E5AB-0B95-14A5DDAA2500}" name="Tamara Jorgic" initials="TJ" userId="S::tamara@awes.ca::477189fc-ea64-4397-b69e-e5cc815b2749" providerId="AD"/>
  <p188:author id="{F0FDD885-22C5-EDEA-7399-68ED5FBC6040}" name="Maeryn Paterson" initials="MP" userId="S::S201080607@ddsbstudent.ca::768fbcf3-e1e8-499c-94af-7288b77deee5" providerId="AD"/>
  <p188:author id="{B35207D9-0F65-7A30-090B-94B057BCC1AF}" name="Arpine Petrosyan" initials="AP" userId="S::arpine@awes.ca::4ef9d0bf-d300-45ff-8e11-67424111775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ather Paterson" initials="HP" lastIdx="2" clrIdx="0">
    <p:extLst>
      <p:ext uri="{19B8F6BF-5375-455C-9EA6-DF929625EA0E}">
        <p15:presenceInfo xmlns:p15="http://schemas.microsoft.com/office/powerpoint/2012/main" userId="1238f67e04f38b0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D50"/>
    <a:srgbClr val="6F1C49"/>
    <a:srgbClr val="8E0F35"/>
    <a:srgbClr val="5A8E22"/>
    <a:srgbClr val="F18A00"/>
    <a:srgbClr val="316094"/>
    <a:srgbClr val="AB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4189" autoAdjust="0"/>
  </p:normalViewPr>
  <p:slideViewPr>
    <p:cSldViewPr snapToGrid="0">
      <p:cViewPr>
        <p:scale>
          <a:sx n="66" d="100"/>
          <a:sy n="66" d="100"/>
        </p:scale>
        <p:origin x="1672" y="812"/>
      </p:cViewPr>
      <p:guideLst>
        <p:guide orient="horz" pos="1088"/>
        <p:guide pos="667"/>
      </p:guideLst>
    </p:cSldViewPr>
  </p:slideViewPr>
  <p:notesTextViewPr>
    <p:cViewPr>
      <p:scale>
        <a:sx n="3" d="2"/>
        <a:sy n="3" d="2"/>
      </p:scale>
      <p:origin x="0" y="0"/>
    </p:cViewPr>
  </p:notesTextViewPr>
  <p:sorterViewPr>
    <p:cViewPr>
      <p:scale>
        <a:sx n="100" d="100"/>
        <a:sy n="100" d="100"/>
      </p:scale>
      <p:origin x="0" y="-10548"/>
    </p:cViewPr>
  </p:sorterViewPr>
  <p:notesViewPr>
    <p:cSldViewPr snapToGrid="0">
      <p:cViewPr varScale="1">
        <p:scale>
          <a:sx n="79" d="100"/>
          <a:sy n="79" d="100"/>
        </p:scale>
        <p:origin x="2704" y="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dy Kennell" userId="60226b6baa546a7a" providerId="LiveId" clId="{66CDD2F4-2B52-457A-A061-9B98E5219E5A}"/>
    <pc:docChg chg="">
      <pc:chgData name="Trudy Kennell" userId="60226b6baa546a7a" providerId="LiveId" clId="{66CDD2F4-2B52-457A-A061-9B98E5219E5A}" dt="2024-02-16T01:42:12.814" v="2"/>
      <pc:docMkLst>
        <pc:docMk/>
      </pc:docMkLst>
      <pc:sldChg chg="addCm">
        <pc:chgData name="Trudy Kennell" userId="60226b6baa546a7a" providerId="LiveId" clId="{66CDD2F4-2B52-457A-A061-9B98E5219E5A}" dt="2024-02-16T01:36:38.978" v="0"/>
        <pc:sldMkLst>
          <pc:docMk/>
          <pc:sldMk cId="1653735454" sldId="320"/>
        </pc:sldMkLst>
        <pc:extLst>
          <p:ext xmlns:p="http://schemas.openxmlformats.org/presentationml/2006/main" uri="{D6D511B9-2390-475A-947B-AFAB55BFBCF1}">
            <pc226:cmChg xmlns:pc226="http://schemas.microsoft.com/office/powerpoint/2022/06/main/command" chg="add">
              <pc226:chgData name="Trudy Kennell" userId="60226b6baa546a7a" providerId="LiveId" clId="{66CDD2F4-2B52-457A-A061-9B98E5219E5A}" dt="2024-02-16T01:36:38.978" v="0"/>
              <pc2:cmMkLst xmlns:pc2="http://schemas.microsoft.com/office/powerpoint/2019/9/main/command">
                <pc:docMk/>
                <pc:sldMk cId="1653735454" sldId="320"/>
                <pc2:cmMk id="{E6D04E39-5987-4372-9758-DC3CC515C45A}"/>
              </pc2:cmMkLst>
            </pc226:cmChg>
          </p:ext>
        </pc:extLst>
      </pc:sldChg>
      <pc:sldChg chg="addCm">
        <pc:chgData name="Trudy Kennell" userId="60226b6baa546a7a" providerId="LiveId" clId="{66CDD2F4-2B52-457A-A061-9B98E5219E5A}" dt="2024-02-16T01:39:23.441" v="1"/>
        <pc:sldMkLst>
          <pc:docMk/>
          <pc:sldMk cId="2211347408" sldId="321"/>
        </pc:sldMkLst>
        <pc:extLst>
          <p:ext xmlns:p="http://schemas.openxmlformats.org/presentationml/2006/main" uri="{D6D511B9-2390-475A-947B-AFAB55BFBCF1}">
            <pc226:cmChg xmlns:pc226="http://schemas.microsoft.com/office/powerpoint/2022/06/main/command" chg="add">
              <pc226:chgData name="Trudy Kennell" userId="60226b6baa546a7a" providerId="LiveId" clId="{66CDD2F4-2B52-457A-A061-9B98E5219E5A}" dt="2024-02-16T01:39:23.441" v="1"/>
              <pc2:cmMkLst xmlns:pc2="http://schemas.microsoft.com/office/powerpoint/2019/9/main/command">
                <pc:docMk/>
                <pc:sldMk cId="2211347408" sldId="321"/>
                <pc2:cmMk id="{EB11669A-060B-415B-A290-87413A9DB74A}"/>
              </pc2:cmMkLst>
            </pc226:cmChg>
          </p:ext>
        </pc:extLst>
      </pc:sldChg>
      <pc:sldChg chg="addCm">
        <pc:chgData name="Trudy Kennell" userId="60226b6baa546a7a" providerId="LiveId" clId="{66CDD2F4-2B52-457A-A061-9B98E5219E5A}" dt="2024-02-16T01:42:12.814" v="2"/>
        <pc:sldMkLst>
          <pc:docMk/>
          <pc:sldMk cId="1648418324" sldId="322"/>
        </pc:sldMkLst>
        <pc:extLst>
          <p:ext xmlns:p="http://schemas.openxmlformats.org/presentationml/2006/main" uri="{D6D511B9-2390-475A-947B-AFAB55BFBCF1}">
            <pc226:cmChg xmlns:pc226="http://schemas.microsoft.com/office/powerpoint/2022/06/main/command" chg="add">
              <pc226:chgData name="Trudy Kennell" userId="60226b6baa546a7a" providerId="LiveId" clId="{66CDD2F4-2B52-457A-A061-9B98E5219E5A}" dt="2024-02-16T01:42:12.814" v="2"/>
              <pc2:cmMkLst xmlns:pc2="http://schemas.microsoft.com/office/powerpoint/2019/9/main/command">
                <pc:docMk/>
                <pc:sldMk cId="1648418324" sldId="322"/>
                <pc2:cmMk id="{70E53D03-3F3F-4F11-9D56-84A0E6F50A16}"/>
              </pc2:cmMkLst>
            </pc226:cmChg>
          </p:ext>
        </pc:extLst>
      </pc:sldChg>
    </pc:docChg>
  </pc:docChgLst>
</pc:chgInfo>
</file>

<file path=ppt/comments/modernComment_100_15A3FBDA.xml><?xml version="1.0" encoding="utf-8"?>
<p188:cmLst xmlns:a="http://schemas.openxmlformats.org/drawingml/2006/main" xmlns:r="http://schemas.openxmlformats.org/officeDocument/2006/relationships" xmlns:p188="http://schemas.microsoft.com/office/powerpoint/2018/8/main">
  <p188:cm id="{20BC0A51-6A4F-410B-9A76-966038B02A33}" authorId="{B35207D9-0F65-7A30-090B-94B057BCC1AF}" created="2023-12-13T01:02:06.117">
    <ac:deMkLst xmlns:ac="http://schemas.microsoft.com/office/drawing/2013/main/command">
      <pc:docMk xmlns:pc="http://schemas.microsoft.com/office/powerpoint/2013/main/command"/>
      <pc:sldMk xmlns:pc="http://schemas.microsoft.com/office/powerpoint/2013/main/command" cId="363068378" sldId="256"/>
      <ac:spMk id="5" creationId="{4EDEDF56-EA05-5495-8495-265DC4D70F1F}"/>
    </ac:deMkLst>
    <p188:txBody>
      <a:bodyPr/>
      <a:lstStyle/>
      <a:p>
        <a:r>
          <a:rPr lang="en-CA"/>
          <a:t>Note: The page numbers on the slides and in the instructor notes have not been updated. They will need to be updated after the workbooks are designed.</a:t>
        </a:r>
      </a:p>
    </p188:txBody>
  </p188:cm>
  <p188:cm id="{E4957A51-2F76-4F8C-AA44-CB29D93C85EA}" authorId="{6D6D3001-7022-7C61-6637-2CE2559DD278}" created="2024-02-15T16:12:33.942">
    <ac:deMkLst xmlns:ac="http://schemas.microsoft.com/office/drawing/2013/main/command">
      <pc:docMk xmlns:pc="http://schemas.microsoft.com/office/powerpoint/2013/main/command"/>
      <pc:sldMk xmlns:pc="http://schemas.microsoft.com/office/powerpoint/2013/main/command" cId="363068378" sldId="256"/>
      <ac:spMk id="6" creationId="{00000000-0000-0000-0000-000000000000}"/>
    </ac:deMkLst>
    <p188:txBody>
      <a:bodyPr/>
      <a:lstStyle/>
      <a:p>
        <a:r>
          <a:rPr lang="en-CA"/>
          <a:t>Should this be "Adaptability" Skills for Success? </a:t>
        </a:r>
      </a:p>
    </p188:txBody>
  </p188:cm>
</p188:cmLst>
</file>

<file path=ppt/comments/modernComment_109_5E3155A.xml><?xml version="1.0" encoding="utf-8"?>
<p188:cmLst xmlns:a="http://schemas.openxmlformats.org/drawingml/2006/main" xmlns:r="http://schemas.openxmlformats.org/officeDocument/2006/relationships" xmlns:p188="http://schemas.microsoft.com/office/powerpoint/2018/8/main">
  <p188:cm id="{11393CC6-1EF0-4D31-887D-B531E7237B82}" authorId="{6D6D3001-7022-7C61-6637-2CE2559DD278}" created="2024-02-15T16:22:10.621">
    <pc:sldMkLst xmlns:pc="http://schemas.microsoft.com/office/powerpoint/2013/main/command">
      <pc:docMk/>
      <pc:sldMk cId="98768218" sldId="265"/>
    </pc:sldMkLst>
    <p188:txBody>
      <a:bodyPr/>
      <a:lstStyle/>
      <a:p>
        <a:r>
          <a:rPr lang="en-CA"/>
          <a:t>The first two lines of text in the notes are highlighted in yellow . Any particular reason? </a:t>
        </a:r>
      </a:p>
    </p188:txBody>
  </p188:cm>
</p188:cmLst>
</file>

<file path=ppt/comments/modernComment_10E_8F2C93E5.xml><?xml version="1.0" encoding="utf-8"?>
<p188:cmLst xmlns:a="http://schemas.openxmlformats.org/drawingml/2006/main" xmlns:r="http://schemas.openxmlformats.org/officeDocument/2006/relationships" xmlns:p188="http://schemas.microsoft.com/office/powerpoint/2018/8/main">
  <p188:cm id="{59D0F072-2711-457E-9267-B5C585FDBF90}" authorId="{6D6D3001-7022-7C61-6637-2CE2559DD278}" created="2024-02-15T18:24:55.244">
    <ac:deMkLst xmlns:ac="http://schemas.microsoft.com/office/drawing/2013/main/command">
      <pc:docMk xmlns:pc="http://schemas.microsoft.com/office/powerpoint/2013/main/command"/>
      <pc:sldMk xmlns:pc="http://schemas.microsoft.com/office/powerpoint/2013/main/command" cId="2402063333" sldId="270"/>
      <ac:spMk id="12" creationId="{09E9C882-7556-4B1E-AECA-851CDE71D09B}"/>
    </ac:deMkLst>
    <p188:txBody>
      <a:bodyPr/>
      <a:lstStyle/>
      <a:p>
        <a:r>
          <a:rPr lang="en-CA"/>
          <a:t>An earlier note said the page numbers are not finalized. In the dead copy, this task is shown as page 9. The notes page here also references p 9. If you'd like me to check that these page numbers are accurate, please let me know when they're final. I'm not checking any page numbers on this pass. </a:t>
        </a:r>
      </a:p>
    </p188:txBody>
  </p188:cm>
</p188:cmLst>
</file>

<file path=ppt/comments/modernComment_111_449F5B30.xml><?xml version="1.0" encoding="utf-8"?>
<p188:cmLst xmlns:a="http://schemas.openxmlformats.org/drawingml/2006/main" xmlns:r="http://schemas.openxmlformats.org/officeDocument/2006/relationships" xmlns:p188="http://schemas.microsoft.com/office/powerpoint/2018/8/main">
  <p188:cm id="{30B11AAB-23A6-4EAC-B308-9D3B869123C9}" authorId="{6D6D3001-7022-7C61-6637-2CE2559DD278}" created="2024-02-15T18:38:36.145">
    <ac:deMkLst xmlns:ac="http://schemas.microsoft.com/office/drawing/2013/main/command">
      <pc:docMk xmlns:pc="http://schemas.microsoft.com/office/powerpoint/2013/main/command"/>
      <pc:sldMk xmlns:pc="http://schemas.microsoft.com/office/powerpoint/2013/main/command" cId="1151294256" sldId="273"/>
      <ac:spMk id="3" creationId="{FB166E68-8D1A-AFB2-6AC9-14C7BEA82C77}"/>
    </ac:deMkLst>
    <p188:txBody>
      <a:bodyPr/>
      <a:lstStyle/>
      <a:p>
        <a:r>
          <a:rPr lang="en-CA"/>
          <a:t>Is the word "adjust" supposed to be "adapt"? Same question for the notes page. </a:t>
        </a:r>
      </a:p>
    </p188:txBody>
  </p188:cm>
</p188:cmLst>
</file>

<file path=ppt/comments/modernComment_112_9473AE53.xml><?xml version="1.0" encoding="utf-8"?>
<p188:cmLst xmlns:a="http://schemas.openxmlformats.org/drawingml/2006/main" xmlns:r="http://schemas.openxmlformats.org/officeDocument/2006/relationships" xmlns:p188="http://schemas.microsoft.com/office/powerpoint/2018/8/main">
  <p188:cm id="{44AD370B-21A4-431C-9F3F-582864855FE9}" authorId="{6D6D3001-7022-7C61-6637-2CE2559DD278}" created="2024-02-15T18:41:48.502">
    <pc:sldMkLst xmlns:pc="http://schemas.microsoft.com/office/powerpoint/2013/main/command">
      <pc:docMk/>
      <pc:sldMk cId="2490609235" sldId="274"/>
    </pc:sldMkLst>
    <p188:txBody>
      <a:bodyPr/>
      <a:lstStyle/>
      <a:p>
        <a:r>
          <a:rPr lang="en-CA"/>
          <a:t>Change the single quotes around strategy in the notes field under "Ask:" to double quotes "strategy"</a:t>
        </a:r>
      </a:p>
    </p188:txBody>
  </p188:cm>
</p188:cmLst>
</file>

<file path=ppt/comments/modernComment_114_778E64E3.xml><?xml version="1.0" encoding="utf-8"?>
<p188:cmLst xmlns:a="http://schemas.openxmlformats.org/drawingml/2006/main" xmlns:r="http://schemas.openxmlformats.org/officeDocument/2006/relationships" xmlns:p188="http://schemas.microsoft.com/office/powerpoint/2018/8/main">
  <p188:cm id="{61DB1EED-EFF3-4122-9433-E7489CCFA081}" authorId="{6D6D3001-7022-7C61-6637-2CE2559DD278}" created="2024-02-15T18:44:29.619">
    <pc:sldMkLst xmlns:pc="http://schemas.microsoft.com/office/powerpoint/2013/main/command">
      <pc:docMk/>
      <pc:sldMk cId="2005820643" sldId="276"/>
    </pc:sldMkLst>
    <p188:txBody>
      <a:bodyPr/>
      <a:lstStyle/>
      <a:p>
        <a:r>
          <a:rPr lang="en-CA"/>
          <a:t>In the notes field, change "practice" to "practise" in the first line of the third set of bullets. </a:t>
        </a:r>
      </a:p>
    </p188:txBody>
  </p188:cm>
  <p188:cm id="{8D512D66-A6B9-4A25-9897-C259EC4BAAD9}" authorId="{6D6D3001-7022-7C61-6637-2CE2559DD278}" created="2024-02-15T18:48:53.617">
    <pc:sldMkLst xmlns:pc="http://schemas.microsoft.com/office/powerpoint/2013/main/command">
      <pc:docMk/>
      <pc:sldMk cId="2005820643" sldId="276"/>
    </pc:sldMkLst>
    <p188:txBody>
      <a:bodyPr/>
      <a:lstStyle/>
      <a:p>
        <a:r>
          <a:rPr lang="en-CA"/>
          <a:t>In the notes field, remove the word "is" following "Strategies"in two places in the third bulleted list, i.e., Click to show the second set: Strategies for handling… [AND]
Click to show the third set: Strategies for planning...
</a:t>
        </a:r>
      </a:p>
    </p188:txBody>
  </p188:cm>
</p188:cmLst>
</file>

<file path=ppt/comments/modernComment_115_ABC21487.xml><?xml version="1.0" encoding="utf-8"?>
<p188:cmLst xmlns:a="http://schemas.openxmlformats.org/drawingml/2006/main" xmlns:r="http://schemas.openxmlformats.org/officeDocument/2006/relationships" xmlns:p188="http://schemas.microsoft.com/office/powerpoint/2018/8/main">
  <p188:cm id="{0D71A0FA-F036-491C-A76E-3C89241238D5}" authorId="{6D6D3001-7022-7C61-6637-2CE2559DD278}" created="2024-02-15T20:43:58.896">
    <ac:deMkLst xmlns:ac="http://schemas.microsoft.com/office/drawing/2013/main/command">
      <pc:docMk xmlns:pc="http://schemas.microsoft.com/office/powerpoint/2013/main/command"/>
      <pc:sldMk xmlns:pc="http://schemas.microsoft.com/office/powerpoint/2013/main/command" cId="2881623175" sldId="277"/>
      <pc:notesMk xmlns:pc="http://schemas.microsoft.com/office/powerpoint/2013/main/command" cId="102035460"/>
      <ac:spMk id="3" creationId="{00000000-0000-0000-0000-000000000000}"/>
    </ac:deMkLst>
    <p188:txBody>
      <a:bodyPr/>
      <a:lstStyle/>
      <a:p>
        <a:r>
          <a:rPr lang="en-CA"/>
          <a:t>In the Notes for the slide, it says to ask learners to read the text in the "blue" box, the original colour of the text box in the slide in the dead copy. How do you want to handle this? Remove the reference to colour? Change blue to pink? </a:t>
        </a:r>
      </a:p>
    </p188:txBody>
  </p188:cm>
</p188:cmLst>
</file>

<file path=ppt/comments/modernComment_117_B6E2D10C.xml><?xml version="1.0" encoding="utf-8"?>
<p188:cmLst xmlns:a="http://schemas.openxmlformats.org/drawingml/2006/main" xmlns:r="http://schemas.openxmlformats.org/officeDocument/2006/relationships" xmlns:p188="http://schemas.microsoft.com/office/powerpoint/2018/8/main">
  <p188:cm id="{CAD2097C-780D-44DE-ABCD-7E26C996E668}" authorId="{6D6D3001-7022-7C61-6637-2CE2559DD278}" created="2024-02-15T20:44:23.080">
    <ac:deMkLst xmlns:ac="http://schemas.microsoft.com/office/drawing/2013/main/command">
      <pc:docMk xmlns:pc="http://schemas.microsoft.com/office/powerpoint/2013/main/command"/>
      <pc:sldMk xmlns:pc="http://schemas.microsoft.com/office/powerpoint/2013/main/command" cId="3068317964" sldId="279"/>
      <pc:notesMk xmlns:pc="http://schemas.microsoft.com/office/powerpoint/2013/main/command" cId="37892386"/>
      <ac:spMk id="3" creationId="{00000000-0000-0000-0000-000000000000}"/>
    </ac:deMkLst>
    <p188:txBody>
      <a:bodyPr/>
      <a:lstStyle/>
      <a:p>
        <a:r>
          <a:rPr lang="en-CA"/>
          <a:t>In the Notes for the slide, it says to ask learners to read the text in the "blue" box, the original colour of the text box in the slide in the dead copy. How do you want to handle this? Remove the reference to colour? Change blue to pink? </a:t>
        </a:r>
      </a:p>
    </p188:txBody>
  </p188:cm>
</p188:cmLst>
</file>

<file path=ppt/comments/modernComment_118_5E9D9AEA.xml><?xml version="1.0" encoding="utf-8"?>
<p188:cmLst xmlns:a="http://schemas.openxmlformats.org/drawingml/2006/main" xmlns:r="http://schemas.openxmlformats.org/officeDocument/2006/relationships" xmlns:p188="http://schemas.microsoft.com/office/powerpoint/2018/8/main">
  <p188:cm id="{353733F1-5C42-42AD-9796-497C85186F14}" authorId="{6D6D3001-7022-7C61-6637-2CE2559DD278}" created="2024-02-15T18:53:43.369">
    <ac:deMkLst xmlns:ac="http://schemas.microsoft.com/office/drawing/2013/main/command">
      <pc:docMk xmlns:pc="http://schemas.microsoft.com/office/powerpoint/2013/main/command"/>
      <pc:sldMk xmlns:pc="http://schemas.microsoft.com/office/powerpoint/2013/main/command" cId="1587387114" sldId="280"/>
      <ac:spMk id="11" creationId="{A1CC9A86-3CB7-0ED7-CD25-C18934B5DA2F}"/>
    </ac:deMkLst>
    <p188:txBody>
      <a:bodyPr/>
      <a:lstStyle/>
      <a:p>
        <a:r>
          <a:rPr lang="en-CA"/>
          <a:t>Remove the word "your" in the heading</a:t>
        </a:r>
      </a:p>
    </p188:txBody>
  </p188:cm>
  <p188:cm id="{750D6976-EFBD-4EED-9F28-FCDA0DDF26EC}" authorId="{6D6D3001-7022-7C61-6637-2CE2559DD278}" created="2024-02-15T18:56:55.034">
    <pc:sldMkLst xmlns:pc="http://schemas.microsoft.com/office/powerpoint/2013/main/command">
      <pc:docMk/>
      <pc:sldMk cId="1587387114" sldId="280"/>
    </pc:sldMkLst>
    <p188:txBody>
      <a:bodyPr/>
      <a:lstStyle/>
      <a:p>
        <a:r>
          <a:rPr lang="en-CA"/>
          <a:t>In the Notes page, change "practice" to "practise" in the last paragraph in the second sentence. [the spelling of the last use of practice in the last line is correct]</a:t>
        </a:r>
      </a:p>
    </p188:txBody>
  </p188:cm>
</p188:cmLst>
</file>

<file path=ppt/comments/modernComment_119_F0F88727.xml><?xml version="1.0" encoding="utf-8"?>
<p188:cmLst xmlns:a="http://schemas.openxmlformats.org/drawingml/2006/main" xmlns:r="http://schemas.openxmlformats.org/officeDocument/2006/relationships" xmlns:p188="http://schemas.microsoft.com/office/powerpoint/2018/8/main">
  <p188:cm id="{02DBC013-23DC-4D42-B72F-F9E6B8643206}" authorId="{6D6D3001-7022-7C61-6637-2CE2559DD278}" created="2024-02-15T18:59:36.551">
    <pc:sldMkLst xmlns:pc="http://schemas.microsoft.com/office/powerpoint/2013/main/command">
      <pc:docMk/>
      <pc:sldMk cId="4042819367" sldId="281"/>
    </pc:sldMkLst>
    <p188:txBody>
      <a:bodyPr/>
      <a:lstStyle/>
      <a:p>
        <a:r>
          <a:rPr lang="en-CA"/>
          <a:t>In the text box, please check with Arpine what the word "int" is supposed to be in this sentence: "Read the text int the box." It's the same in the dead copy. </a:t>
        </a:r>
      </a:p>
    </p188:txBody>
  </p188:cm>
</p188:cmLst>
</file>

<file path=ppt/comments/modernComment_11D_4B162643.xml><?xml version="1.0" encoding="utf-8"?>
<p188:cmLst xmlns:a="http://schemas.openxmlformats.org/drawingml/2006/main" xmlns:r="http://schemas.openxmlformats.org/officeDocument/2006/relationships" xmlns:p188="http://schemas.microsoft.com/office/powerpoint/2018/8/main">
  <p188:cm id="{AE105FE2-5712-4804-8254-5E312A7C9F09}" authorId="{6D6D3001-7022-7C61-6637-2CE2559DD278}" created="2024-02-15T20:00:47.310">
    <pc:sldMkLst xmlns:pc="http://schemas.microsoft.com/office/powerpoint/2013/main/command">
      <pc:docMk/>
      <pc:sldMk cId="1259742787" sldId="285"/>
    </pc:sldMkLst>
    <p188:txBody>
      <a:bodyPr/>
      <a:lstStyle/>
      <a:p>
        <a:r>
          <a:rPr lang="en-CA"/>
          <a:t>In the Notes, the words full time are highlighted in yellow. Same in the dead copy. Is something supposed to be done with those words? 
Denyse, could you check the spacing in the second to last line between "appointments and job interviews"?</a:t>
        </a:r>
      </a:p>
    </p188:txBody>
  </p188:cm>
</p188:cmLst>
</file>

<file path=ppt/comments/modernComment_11F_F2425835.xml><?xml version="1.0" encoding="utf-8"?>
<p188:cmLst xmlns:a="http://schemas.openxmlformats.org/drawingml/2006/main" xmlns:r="http://schemas.openxmlformats.org/officeDocument/2006/relationships" xmlns:p188="http://schemas.microsoft.com/office/powerpoint/2018/8/main">
  <p188:cm id="{0C6C2747-704E-4D03-8626-9E589162D5F5}" authorId="{6D6D3001-7022-7C61-6637-2CE2559DD278}" created="2024-02-15T20:05:28.290">
    <pc:sldMkLst xmlns:pc="http://schemas.microsoft.com/office/powerpoint/2013/main/command">
      <pc:docMk/>
      <pc:sldMk cId="4064434229" sldId="287"/>
    </pc:sldMkLst>
    <p188:txBody>
      <a:bodyPr/>
      <a:lstStyle/>
      <a:p>
        <a:r>
          <a:rPr lang="en-CA"/>
          <a:t>In notes, change "practice" to "practise" in the second paragraph. </a:t>
        </a:r>
      </a:p>
    </p188:txBody>
  </p188:cm>
</p188:cmLst>
</file>

<file path=ppt/comments/modernComment_125_BC583C8C.xml><?xml version="1.0" encoding="utf-8"?>
<p188:cmLst xmlns:a="http://schemas.openxmlformats.org/drawingml/2006/main" xmlns:r="http://schemas.openxmlformats.org/officeDocument/2006/relationships" xmlns:p188="http://schemas.microsoft.com/office/powerpoint/2018/8/main">
  <p188:cm id="{D3F7400C-11FC-41DE-9DC0-BF31997F1663}" authorId="{6D6D3001-7022-7C61-6637-2CE2559DD278}" created="2024-02-15T20:14:17.330">
    <pc:sldMkLst xmlns:pc="http://schemas.microsoft.com/office/powerpoint/2013/main/command">
      <pc:docMk/>
      <pc:sldMk cId="3159899276" sldId="293"/>
    </pc:sldMkLst>
    <p188:txBody>
      <a:bodyPr/>
      <a:lstStyle/>
      <a:p>
        <a:r>
          <a:rPr lang="en-CA"/>
          <a:t>In the Notes field, the word "set" is in red highlight, same as in the dead copy. Is something supposed to be done with that word? </a:t>
        </a:r>
      </a:p>
    </p188:txBody>
  </p188:cm>
</p188:cmLst>
</file>

<file path=ppt/comments/modernComment_12D_426972CD.xml><?xml version="1.0" encoding="utf-8"?>
<p188:cmLst xmlns:a="http://schemas.openxmlformats.org/drawingml/2006/main" xmlns:r="http://schemas.openxmlformats.org/officeDocument/2006/relationships" xmlns:p188="http://schemas.microsoft.com/office/powerpoint/2018/8/main">
  <p188:cm id="{87D666F7-F913-4F35-A5F8-15858F00C527}" authorId="{6D6D3001-7022-7C61-6637-2CE2559DD278}" created="2024-02-15T20:22:37.197">
    <pc:sldMkLst xmlns:pc="http://schemas.microsoft.com/office/powerpoint/2013/main/command">
      <pc:docMk/>
      <pc:sldMk cId="1114206925" sldId="301"/>
    </pc:sldMkLst>
    <p188:txBody>
      <a:bodyPr/>
      <a:lstStyle/>
      <a:p>
        <a:r>
          <a:rPr lang="en-CA"/>
          <a:t>In Notes, change spelling of "practice" to "practise" in the third set of bullets, on the first line. </a:t>
        </a:r>
      </a:p>
    </p188:txBody>
  </p188:cm>
</p188:cmLst>
</file>

<file path=ppt/comments/modernComment_131_4D91110E.xml><?xml version="1.0" encoding="utf-8"?>
<p188:cmLst xmlns:a="http://schemas.openxmlformats.org/drawingml/2006/main" xmlns:r="http://schemas.openxmlformats.org/officeDocument/2006/relationships" xmlns:p188="http://schemas.microsoft.com/office/powerpoint/2018/8/main">
  <p188:cm id="{9E9B59D9-4ABB-4704-AB03-9DE2FE9AA5CE}" authorId="{6D6D3001-7022-7C61-6637-2CE2559DD278}" created="2024-02-15T20:43:03.138">
    <pc:sldMkLst xmlns:pc="http://schemas.microsoft.com/office/powerpoint/2013/main/command">
      <pc:docMk/>
      <pc:sldMk cId="1301352718" sldId="305"/>
    </pc:sldMkLst>
    <p188:txBody>
      <a:bodyPr/>
      <a:lstStyle/>
      <a:p>
        <a:r>
          <a:rPr lang="en-CA"/>
          <a:t>In the Notes for the slide, it says to ask learners to read the text in the "blue" box, the original colour of the text box in the slide in the dead copy. How do you want to handle this? Remove the reference to colour? Change blue to pink? </a:t>
        </a:r>
      </a:p>
    </p188:txBody>
  </p188:cm>
</p188:cmLst>
</file>

<file path=ppt/comments/modernComment_13B_8DEF98A9.xml><?xml version="1.0" encoding="utf-8"?>
<p188:cmLst xmlns:a="http://schemas.openxmlformats.org/drawingml/2006/main" xmlns:r="http://schemas.openxmlformats.org/officeDocument/2006/relationships" xmlns:p188="http://schemas.microsoft.com/office/powerpoint/2018/8/main">
  <p188:cm id="{A30220FE-EFBD-4577-991C-B26BAD3F8E9D}" authorId="{6D6D3001-7022-7C61-6637-2CE2559DD278}" created="2024-02-15T21:02:09.067">
    <pc:sldMkLst xmlns:pc="http://schemas.microsoft.com/office/powerpoint/2013/main/command">
      <pc:docMk/>
      <pc:sldMk cId="2381289641" sldId="315"/>
    </pc:sldMkLst>
    <p188:txBody>
      <a:bodyPr/>
      <a:lstStyle/>
      <a:p>
        <a:r>
          <a:rPr lang="en-CA"/>
          <a:t>In Notes, change practice to practise in third line. </a:t>
        </a:r>
      </a:p>
    </p188:txBody>
  </p188:cm>
</p188:cmLst>
</file>

<file path=ppt/comments/modernComment_13C_10D50E91.xml><?xml version="1.0" encoding="utf-8"?>
<p188:cmLst xmlns:a="http://schemas.openxmlformats.org/drawingml/2006/main" xmlns:r="http://schemas.openxmlformats.org/officeDocument/2006/relationships" xmlns:p188="http://schemas.microsoft.com/office/powerpoint/2018/8/main">
  <p188:cm id="{93E7005C-7E0E-4018-BC5A-F581E185076E}" authorId="{6D6D3001-7022-7C61-6637-2CE2559DD278}" created="2024-02-15T22:50:33.738">
    <pc:sldMkLst xmlns:pc="http://schemas.microsoft.com/office/powerpoint/2013/main/command">
      <pc:docMk/>
      <pc:sldMk cId="282398353" sldId="316"/>
    </pc:sldMkLst>
    <p188:txBody>
      <a:bodyPr/>
      <a:lstStyle/>
      <a:p>
        <a:r>
          <a:rPr lang="en-CA"/>
          <a:t>In Notes page, Denyse, the spacing between "or" and "in pairs" on the last line seems to be too wide. Could you tighten it, please? </a:t>
        </a:r>
      </a:p>
    </p188:txBody>
  </p188:cm>
</p188:cmLst>
</file>

<file path=ppt/comments/modernComment_13D_363C3EF5.xml><?xml version="1.0" encoding="utf-8"?>
<p188:cmLst xmlns:a="http://schemas.openxmlformats.org/drawingml/2006/main" xmlns:r="http://schemas.openxmlformats.org/officeDocument/2006/relationships" xmlns:p188="http://schemas.microsoft.com/office/powerpoint/2018/8/main">
  <p188:cm id="{3F6572DD-3F44-4107-94B7-134A997117B8}" authorId="{6D6D3001-7022-7C61-6637-2CE2559DD278}" created="2024-02-15T22:55:41.384">
    <pc:sldMkLst xmlns:pc="http://schemas.microsoft.com/office/powerpoint/2013/main/command">
      <pc:docMk/>
      <pc:sldMk cId="909917941" sldId="317"/>
    </pc:sldMkLst>
    <p188:txBody>
      <a:bodyPr/>
      <a:lstStyle/>
      <a:p>
        <a:r>
          <a:rPr lang="en-CA"/>
          <a:t>In Notes pane, add ? In first bulleted list after this sentence: "What should they write in rows/cells?" </a:t>
        </a:r>
      </a:p>
    </p188:txBody>
  </p188:cm>
</p188:cmLst>
</file>

<file path=ppt/comments/modernComment_13E_199DB8AB.xml><?xml version="1.0" encoding="utf-8"?>
<p188:cmLst xmlns:a="http://schemas.openxmlformats.org/drawingml/2006/main" xmlns:r="http://schemas.openxmlformats.org/officeDocument/2006/relationships" xmlns:p188="http://schemas.microsoft.com/office/powerpoint/2018/8/main">
  <p188:cm id="{39059178-6788-4AD7-9562-0E20EB91FAE3}" authorId="{6D6D3001-7022-7C61-6637-2CE2559DD278}" created="2024-02-15T23:23:12.896">
    <pc:sldMkLst xmlns:pc="http://schemas.microsoft.com/office/powerpoint/2013/main/command">
      <pc:docMk/>
      <pc:sldMk cId="429766827" sldId="318"/>
    </pc:sldMkLst>
    <p188:txBody>
      <a:bodyPr/>
      <a:lstStyle/>
      <a:p>
        <a:r>
          <a:rPr lang="en-CA"/>
          <a:t>In Notes pane, add period at the end of the first paragraph: "story).</a:t>
        </a:r>
      </a:p>
    </p188:txBody>
  </p188:cm>
</p188:cmLst>
</file>

<file path=ppt/comments/modernComment_13F_B53C6C05.xml><?xml version="1.0" encoding="utf-8"?>
<p188:cmLst xmlns:a="http://schemas.openxmlformats.org/drawingml/2006/main" xmlns:r="http://schemas.openxmlformats.org/officeDocument/2006/relationships" xmlns:p188="http://schemas.microsoft.com/office/powerpoint/2018/8/main">
  <p188:cm id="{88265729-6511-49B0-8798-70BD1AE50E05}" authorId="{6D6D3001-7022-7C61-6637-2CE2559DD278}" created="2024-02-15T23:24:41.150">
    <ac:deMkLst xmlns:ac="http://schemas.microsoft.com/office/drawing/2013/main/command">
      <pc:docMk xmlns:pc="http://schemas.microsoft.com/office/powerpoint/2013/main/command"/>
      <pc:sldMk xmlns:pc="http://schemas.microsoft.com/office/powerpoint/2013/main/command" cId="3040635909" sldId="319"/>
      <ac:spMk id="5" creationId="{645502F5-4C2B-7124-350F-0A42215AF0E4}"/>
    </ac:deMkLst>
    <p188:txBody>
      <a:bodyPr/>
      <a:lstStyle/>
      <a:p>
        <a:r>
          <a:rPr lang="en-CA"/>
          <a:t>Is "adjusting" supposed to be "adapting" in the slide itself?</a:t>
        </a:r>
      </a:p>
    </p188:txBody>
  </p188:cm>
</p188:cmLst>
</file>

<file path=ppt/comments/modernComment_140_6292001E.xml><?xml version="1.0" encoding="utf-8"?>
<p188:cmLst xmlns:a="http://schemas.openxmlformats.org/drawingml/2006/main" xmlns:r="http://schemas.openxmlformats.org/officeDocument/2006/relationships" xmlns:p188="http://schemas.microsoft.com/office/powerpoint/2018/8/main">
  <p188:cm id="{53B506A9-6849-402C-8F67-244932FE0CD5}" authorId="{6D6D3001-7022-7C61-6637-2CE2559DD278}" created="2024-02-15T23:27:43.079">
    <pc:sldMkLst xmlns:pc="http://schemas.microsoft.com/office/powerpoint/2013/main/command">
      <pc:docMk/>
      <pc:sldMk cId="1653735454" sldId="320"/>
    </pc:sldMkLst>
    <p188:txBody>
      <a:bodyPr/>
      <a:lstStyle/>
      <a:p>
        <a:r>
          <a:rPr lang="en-CA"/>
          <a:t>The peach text box should be slightly enlarged to include the last line. </a:t>
        </a:r>
      </a:p>
    </p188:txBody>
  </p188:cm>
  <p188:cm id="{E6D04E39-5987-4372-9758-DC3CC515C45A}" authorId="{6D6D3001-7022-7C61-6637-2CE2559DD278}" created="2024-02-16T01:36:38.953">
    <pc:sldMkLst xmlns:pc="http://schemas.microsoft.com/office/powerpoint/2013/main/command">
      <pc:docMk/>
      <pc:sldMk cId="1653735454" sldId="320"/>
    </pc:sldMkLst>
    <p188:txBody>
      <a:bodyPr/>
      <a:lstStyle/>
      <a:p>
        <a:r>
          <a:rPr lang="en-CA"/>
          <a:t>In Notes pane, correct second question in first bullet to "Why is it important to ask…?"</a:t>
        </a:r>
      </a:p>
    </p188:txBody>
  </p188:cm>
</p188:cmLst>
</file>

<file path=ppt/comments/modernComment_141_83CE7BD0.xml><?xml version="1.0" encoding="utf-8"?>
<p188:cmLst xmlns:a="http://schemas.openxmlformats.org/drawingml/2006/main" xmlns:r="http://schemas.openxmlformats.org/officeDocument/2006/relationships" xmlns:p188="http://schemas.microsoft.com/office/powerpoint/2018/8/main">
  <p188:cm id="{EB11669A-060B-415B-A290-87413A9DB74A}" authorId="{6D6D3001-7022-7C61-6637-2CE2559DD278}" created="2024-02-16T01:39:23.423">
    <pc:sldMkLst xmlns:pc="http://schemas.microsoft.com/office/powerpoint/2013/main/command">
      <pc:docMk/>
      <pc:sldMk cId="2211347408" sldId="321"/>
    </pc:sldMkLst>
    <p188:txBody>
      <a:bodyPr/>
      <a:lstStyle/>
      <a:p>
        <a:r>
          <a:rPr lang="en-CA"/>
          <a:t>In the Notes pane, under the second "Say" heading, correct spelling of "stories." at the end of the sentence. </a:t>
        </a:r>
      </a:p>
    </p188:txBody>
  </p188:cm>
</p188:cmLst>
</file>

<file path=ppt/comments/modernComment_142_6240DE14.xml><?xml version="1.0" encoding="utf-8"?>
<p188:cmLst xmlns:a="http://schemas.openxmlformats.org/drawingml/2006/main" xmlns:r="http://schemas.openxmlformats.org/officeDocument/2006/relationships" xmlns:p188="http://schemas.microsoft.com/office/powerpoint/2018/8/main">
  <p188:cm id="{70E53D03-3F3F-4F11-9D56-84A0E6F50A16}" authorId="{6D6D3001-7022-7C61-6637-2CE2559DD278}" created="2024-02-16T01:42:12.791">
    <pc:sldMkLst xmlns:pc="http://schemas.microsoft.com/office/powerpoint/2013/main/command">
      <pc:docMk/>
      <pc:sldMk cId="1648418324" sldId="322"/>
    </pc:sldMkLst>
    <p188:txBody>
      <a:bodyPr/>
      <a:lstStyle/>
      <a:p>
        <a:r>
          <a:rPr lang="en-CA"/>
          <a:t>In notes pane, add period to the end of the second sentence in the second paragraph after "self-evaluation."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C44402F1-EE42-4168-BAF5-FA5C2FDB67D1}" type="datetimeFigureOut">
              <a:rPr lang="en-CA" smtClean="0"/>
              <a:t>2024-04-25</a:t>
            </a:fld>
            <a:endParaRPr lang="en-CA"/>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5309A9BB-52C9-499D-BD32-23AA75CCAC88}" type="slidenum">
              <a:rPr lang="en-CA" smtClean="0"/>
              <a:t>‹#›</a:t>
            </a:fld>
            <a:endParaRPr lang="en-CA"/>
          </a:p>
        </p:txBody>
      </p:sp>
    </p:spTree>
    <p:extLst>
      <p:ext uri="{BB962C8B-B14F-4D97-AF65-F5344CB8AC3E}">
        <p14:creationId xmlns:p14="http://schemas.microsoft.com/office/powerpoint/2010/main" val="3060736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0DFEE5B-04A4-47F7-A872-742A5B7B4CD9}" type="datetimeFigureOut">
              <a:rPr lang="en-US" smtClean="0"/>
              <a:t>4/25/2024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7A1D258-4312-4579-B35D-5408F216C435}" type="slidenum">
              <a:rPr lang="en-US" smtClean="0"/>
              <a:t>‹#›</a:t>
            </a:fld>
            <a:endParaRPr lang="en-US"/>
          </a:p>
        </p:txBody>
      </p:sp>
    </p:spTree>
    <p:extLst>
      <p:ext uri="{BB962C8B-B14F-4D97-AF65-F5344CB8AC3E}">
        <p14:creationId xmlns:p14="http://schemas.microsoft.com/office/powerpoint/2010/main" val="570335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7A1D258-4312-4579-B35D-5408F216C435}" type="slidenum">
              <a:rPr lang="en-US" smtClean="0"/>
              <a:t>1</a:t>
            </a:fld>
            <a:endParaRPr lang="en-US"/>
          </a:p>
        </p:txBody>
      </p:sp>
    </p:spTree>
    <p:extLst>
      <p:ext uri="{BB962C8B-B14F-4D97-AF65-F5344CB8AC3E}">
        <p14:creationId xmlns:p14="http://schemas.microsoft.com/office/powerpoint/2010/main" val="3135439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Workbook, page </a:t>
            </a:r>
            <a:r>
              <a:rPr lang="en-US" dirty="0" smtClean="0"/>
              <a:t>6</a:t>
            </a:r>
            <a:endParaRPr lang="en-US" dirty="0"/>
          </a:p>
          <a:p>
            <a:endParaRPr lang="en-US" dirty="0"/>
          </a:p>
          <a:p>
            <a:r>
              <a:rPr lang="en-US" b="1" dirty="0"/>
              <a:t>Task</a:t>
            </a:r>
          </a:p>
          <a:p>
            <a:r>
              <a:rPr lang="en-CA" b="0" dirty="0"/>
              <a:t>Ask a learner to read the instructions for the task. Then a</a:t>
            </a:r>
            <a:r>
              <a:rPr lang="en-CA" dirty="0"/>
              <a:t>sk the learners what they need to do, to check if they understood the instructions. </a:t>
            </a:r>
          </a:p>
          <a:p>
            <a:r>
              <a:rPr lang="en-US" dirty="0"/>
              <a:t>Let learners know they should use the information from Elaine’s story to find the right answers. Allow them 3-5 minutes to complete the task.</a:t>
            </a:r>
          </a:p>
          <a:p>
            <a:r>
              <a:rPr lang="en-US" dirty="0"/>
              <a:t>Pair up learners to compare their answers or check the answers as a class.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7A1D258-4312-4579-B35D-5408F216C435}" type="slidenum">
              <a:rPr lang="en-US" smtClean="0"/>
              <a:t>10</a:t>
            </a:fld>
            <a:endParaRPr lang="en-US"/>
          </a:p>
        </p:txBody>
      </p:sp>
    </p:spTree>
    <p:extLst>
      <p:ext uri="{BB962C8B-B14F-4D97-AF65-F5344CB8AC3E}">
        <p14:creationId xmlns:p14="http://schemas.microsoft.com/office/powerpoint/2010/main" val="2529421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Workbook, page </a:t>
            </a:r>
            <a:r>
              <a:rPr lang="en-US" dirty="0" smtClean="0"/>
              <a:t>7</a:t>
            </a:r>
            <a:endParaRPr lang="en-US" dirty="0"/>
          </a:p>
          <a:p>
            <a:endParaRPr lang="en-US" dirty="0"/>
          </a:p>
          <a:p>
            <a:r>
              <a:rPr lang="en-US" dirty="0"/>
              <a:t>Vocabulary: </a:t>
            </a:r>
          </a:p>
          <a:p>
            <a:r>
              <a:rPr lang="en-US" dirty="0"/>
              <a:t>Check to see if learners understand the word “reflect” and what they should be doing when asked to “reflect on” something</a:t>
            </a:r>
          </a:p>
          <a:p>
            <a:endParaRPr lang="en-US" dirty="0"/>
          </a:p>
          <a:p>
            <a:r>
              <a:rPr lang="en-US" b="1" dirty="0"/>
              <a:t>Reflect</a:t>
            </a:r>
            <a:endParaRPr lang="en-US" dirty="0"/>
          </a:p>
          <a:p>
            <a:r>
              <a:rPr lang="en-US" dirty="0"/>
              <a:t>Allow the learners 5 minutes to reflect on the questions. Then ask them to work in pairs and discuss their answers.</a:t>
            </a:r>
          </a:p>
          <a:p>
            <a:r>
              <a:rPr lang="en-US" dirty="0"/>
              <a:t>They can use space in the workbook to write down their answers/ideas.</a:t>
            </a:r>
          </a:p>
          <a:p>
            <a:endParaRPr lang="en-US" dirty="0"/>
          </a:p>
          <a:p>
            <a:endParaRPr lang="en-US" dirty="0"/>
          </a:p>
        </p:txBody>
      </p:sp>
      <p:sp>
        <p:nvSpPr>
          <p:cNvPr id="4" name="Slide Number Placeholder 3"/>
          <p:cNvSpPr>
            <a:spLocks noGrp="1"/>
          </p:cNvSpPr>
          <p:nvPr>
            <p:ph type="sldNum" sz="quarter" idx="5"/>
          </p:nvPr>
        </p:nvSpPr>
        <p:spPr/>
        <p:txBody>
          <a:bodyPr/>
          <a:lstStyle/>
          <a:p>
            <a:fld id="{F7A1D258-4312-4579-B35D-5408F216C435}" type="slidenum">
              <a:rPr lang="en-US" smtClean="0"/>
              <a:t>11</a:t>
            </a:fld>
            <a:endParaRPr lang="en-US"/>
          </a:p>
        </p:txBody>
      </p:sp>
    </p:spTree>
    <p:extLst>
      <p:ext uri="{BB962C8B-B14F-4D97-AF65-F5344CB8AC3E}">
        <p14:creationId xmlns:p14="http://schemas.microsoft.com/office/powerpoint/2010/main" val="2603099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Workbook, page </a:t>
            </a:r>
            <a:r>
              <a:rPr lang="en-US" dirty="0" smtClean="0"/>
              <a:t>8</a:t>
            </a:r>
            <a:endParaRPr lang="en-US" dirty="0"/>
          </a:p>
          <a:p>
            <a:endParaRPr lang="en-US" dirty="0"/>
          </a:p>
          <a:p>
            <a:pPr>
              <a:lnSpc>
                <a:spcPct val="115000"/>
              </a:lnSpc>
              <a:spcAft>
                <a:spcPts val="824"/>
              </a:spcAft>
            </a:pPr>
            <a:r>
              <a:rPr lang="en-CA" b="1" dirty="0"/>
              <a:t>Task</a:t>
            </a:r>
          </a:p>
          <a:p>
            <a:pPr>
              <a:lnSpc>
                <a:spcPct val="115000"/>
              </a:lnSpc>
              <a:spcAft>
                <a:spcPts val="824"/>
              </a:spcAft>
            </a:pPr>
            <a:r>
              <a:rPr lang="en-CA" b="0" dirty="0" smtClean="0"/>
              <a:t>Ask </a:t>
            </a:r>
            <a:r>
              <a:rPr lang="en-CA" b="0" dirty="0"/>
              <a:t>a learner to read the instructions for the task. Then a</a:t>
            </a:r>
            <a:r>
              <a:rPr lang="en-CA" dirty="0"/>
              <a:t>sk the learners what they need to do, to check if they understood the instructions. </a:t>
            </a:r>
            <a:r>
              <a:rPr lang="en-CA" dirty="0">
                <a:solidFill>
                  <a:srgbClr val="000000"/>
                </a:solidFill>
                <a:ea typeface="Times New Roman" panose="02020603050405020304" pitchFamily="18" charset="0"/>
              </a:rPr>
              <a:t>Point out the example done on page </a:t>
            </a:r>
            <a:r>
              <a:rPr lang="en-CA" dirty="0" smtClean="0">
                <a:solidFill>
                  <a:srgbClr val="000000"/>
                </a:solidFill>
                <a:ea typeface="Times New Roman" panose="02020603050405020304" pitchFamily="18" charset="0"/>
              </a:rPr>
              <a:t>8.</a:t>
            </a:r>
            <a:endParaRPr lang="en-US" dirty="0">
              <a:solidFill>
                <a:srgbClr val="000000"/>
              </a:solidFill>
              <a:ea typeface="Times New Roman" panose="02020603050405020304" pitchFamily="18" charset="0"/>
            </a:endParaRPr>
          </a:p>
          <a:p>
            <a:r>
              <a:rPr lang="en-US" dirty="0"/>
              <a:t>Allow the learners 3-5 minutes to complete the task. Ask them to share their answers in pairs or as a class.</a:t>
            </a:r>
          </a:p>
          <a:p>
            <a:endParaRPr lang="en-US" dirty="0"/>
          </a:p>
          <a:p>
            <a:endParaRPr lang="en-US" dirty="0"/>
          </a:p>
        </p:txBody>
      </p:sp>
      <p:sp>
        <p:nvSpPr>
          <p:cNvPr id="4" name="Slide Number Placeholder 3"/>
          <p:cNvSpPr>
            <a:spLocks noGrp="1"/>
          </p:cNvSpPr>
          <p:nvPr>
            <p:ph type="sldNum" sz="quarter" idx="5"/>
          </p:nvPr>
        </p:nvSpPr>
        <p:spPr/>
        <p:txBody>
          <a:bodyPr/>
          <a:lstStyle/>
          <a:p>
            <a:fld id="{F7A1D258-4312-4579-B35D-5408F216C435}" type="slidenum">
              <a:rPr lang="en-US" smtClean="0"/>
              <a:t>12</a:t>
            </a:fld>
            <a:endParaRPr lang="en-US"/>
          </a:p>
        </p:txBody>
      </p:sp>
    </p:spTree>
    <p:extLst>
      <p:ext uri="{BB962C8B-B14F-4D97-AF65-F5344CB8AC3E}">
        <p14:creationId xmlns:p14="http://schemas.microsoft.com/office/powerpoint/2010/main" val="1303561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Workbook, page </a:t>
            </a:r>
            <a:r>
              <a:rPr lang="en-US" dirty="0" smtClean="0"/>
              <a:t>8</a:t>
            </a:r>
            <a:endParaRPr lang="en-US" dirty="0"/>
          </a:p>
          <a:p>
            <a:endParaRPr lang="en-US" dirty="0"/>
          </a:p>
          <a:p>
            <a:r>
              <a:rPr lang="en-US" b="1" dirty="0"/>
              <a:t>Reflect</a:t>
            </a:r>
          </a:p>
          <a:p>
            <a:endParaRPr lang="en-US" b="1" dirty="0"/>
          </a:p>
          <a:p>
            <a:r>
              <a:rPr lang="en-US" dirty="0"/>
              <a:t>Allow 5 minutes for learners to think about actions they could take to make the changes they identified in the reflection activity on page 8. Learners can use the space in the workbook to write down their answers/ideas.</a:t>
            </a:r>
          </a:p>
          <a:p>
            <a:r>
              <a:rPr lang="en-US" dirty="0"/>
              <a:t>When they have completed, ask them to discuss their answers in pairs.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7A1D258-4312-4579-B35D-5408F216C435}" type="slidenum">
              <a:rPr lang="en-US" smtClean="0"/>
              <a:t>13</a:t>
            </a:fld>
            <a:endParaRPr lang="en-US"/>
          </a:p>
        </p:txBody>
      </p:sp>
    </p:spTree>
    <p:extLst>
      <p:ext uri="{BB962C8B-B14F-4D97-AF65-F5344CB8AC3E}">
        <p14:creationId xmlns:p14="http://schemas.microsoft.com/office/powerpoint/2010/main" val="3763986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5013" y="4453466"/>
            <a:ext cx="5681980" cy="4463956"/>
          </a:xfrm>
        </p:spPr>
        <p:txBody>
          <a:bodyPr/>
          <a:lstStyle/>
          <a:p>
            <a:pPr defTabSz="942289">
              <a:defRPr/>
            </a:pPr>
            <a:r>
              <a:rPr lang="en-US" dirty="0"/>
              <a:t>NOTE: This slide has animations.</a:t>
            </a:r>
          </a:p>
          <a:p>
            <a:pPr defTabSz="942289">
              <a:defRPr/>
            </a:pPr>
            <a:endParaRPr lang="en-US" dirty="0"/>
          </a:p>
          <a:p>
            <a:pPr defTabSz="942289">
              <a:defRPr/>
            </a:pPr>
            <a:r>
              <a:rPr lang="en-US" dirty="0"/>
              <a:t>Workbook, page </a:t>
            </a:r>
            <a:r>
              <a:rPr lang="en-US" dirty="0" smtClean="0"/>
              <a:t>9</a:t>
            </a:r>
            <a:endParaRPr lang="en-US" dirty="0"/>
          </a:p>
          <a:p>
            <a:endParaRPr lang="en-US" dirty="0"/>
          </a:p>
          <a:p>
            <a:r>
              <a:rPr lang="en-US" dirty="0"/>
              <a:t>Ask: </a:t>
            </a:r>
            <a:endParaRPr lang="en-US" dirty="0">
              <a:cs typeface="Calibri"/>
            </a:endParaRPr>
          </a:p>
          <a:p>
            <a:pPr marL="176679" indent="-176679">
              <a:buFontTx/>
              <a:buChar char="-"/>
            </a:pPr>
            <a:r>
              <a:rPr lang="en-US" dirty="0"/>
              <a:t>Is it easy or difficult for you to make changes? </a:t>
            </a:r>
          </a:p>
          <a:p>
            <a:pPr marL="176679" indent="-176679" defTabSz="942289">
              <a:buFontTx/>
              <a:buChar char="-"/>
              <a:defRPr/>
            </a:pPr>
            <a:r>
              <a:rPr lang="en-CA" dirty="0"/>
              <a:t>How do you think Elaine is feeling having to make all those adjustments? </a:t>
            </a:r>
          </a:p>
          <a:p>
            <a:pPr defTabSz="942289">
              <a:defRPr/>
            </a:pPr>
            <a:endParaRPr lang="en-CA" dirty="0"/>
          </a:p>
          <a:p>
            <a:pPr defTabSz="942289">
              <a:defRPr/>
            </a:pPr>
            <a:r>
              <a:rPr lang="en-CA" dirty="0"/>
              <a:t>Possible answers: anxious, nervous, scared, unconfident, excited, happy</a:t>
            </a:r>
          </a:p>
          <a:p>
            <a:endParaRPr lang="en-US" dirty="0"/>
          </a:p>
          <a:p>
            <a:r>
              <a:rPr lang="en-US" dirty="0"/>
              <a:t>Ask a few learners to share their answers. </a:t>
            </a:r>
          </a:p>
          <a:p>
            <a:endParaRPr lang="en-US" dirty="0"/>
          </a:p>
          <a:p>
            <a:endParaRPr lang="en-US" dirty="0"/>
          </a:p>
          <a:p>
            <a:pPr defTabSz="942289">
              <a:defRPr/>
            </a:pPr>
            <a:r>
              <a:rPr lang="en-US" dirty="0"/>
              <a:t>Click to show the first paragraph. Affirm and read, “</a:t>
            </a:r>
            <a:r>
              <a:rPr lang="en-US" dirty="0">
                <a:ea typeface="Yu Gothic Light" panose="020B0300000000000000" pitchFamily="34" charset="-128"/>
              </a:rPr>
              <a:t>Making changes to the way you do things can be hard and overwhelming. When you understand why you need to make them it helps you stay motivated and focus on your goal.</a:t>
            </a:r>
            <a:r>
              <a:rPr lang="en-US" dirty="0"/>
              <a:t>” </a:t>
            </a:r>
          </a:p>
          <a:p>
            <a:endParaRPr lang="en-US" dirty="0"/>
          </a:p>
          <a:p>
            <a:r>
              <a:rPr lang="en-US" dirty="0"/>
              <a:t>Click to show the second paragraph. </a:t>
            </a:r>
          </a:p>
          <a:p>
            <a:endParaRPr lang="en-US" dirty="0"/>
          </a:p>
          <a:p>
            <a:r>
              <a:rPr lang="en-US" dirty="0"/>
              <a:t>Read</a:t>
            </a:r>
          </a:p>
          <a:p>
            <a:r>
              <a:rPr lang="en-US" dirty="0"/>
              <a:t>- Each intentional change you choose to make can take you closer to your goal.</a:t>
            </a:r>
          </a:p>
          <a:p>
            <a:endParaRPr lang="en-US" dirty="0"/>
          </a:p>
          <a:p>
            <a:r>
              <a:rPr lang="en-US" dirty="0"/>
              <a:t>Activity time: 5 minutes</a:t>
            </a:r>
          </a:p>
          <a:p>
            <a:endParaRPr lang="en-US" dirty="0"/>
          </a:p>
          <a:p>
            <a:endParaRPr lang="en-US" dirty="0"/>
          </a:p>
        </p:txBody>
      </p:sp>
      <p:sp>
        <p:nvSpPr>
          <p:cNvPr id="4" name="Slide Number Placeholder 3"/>
          <p:cNvSpPr>
            <a:spLocks noGrp="1"/>
          </p:cNvSpPr>
          <p:nvPr>
            <p:ph type="sldNum" sz="quarter" idx="5"/>
          </p:nvPr>
        </p:nvSpPr>
        <p:spPr/>
        <p:txBody>
          <a:bodyPr/>
          <a:lstStyle/>
          <a:p>
            <a:fld id="{F7A1D258-4312-4579-B35D-5408F216C435}" type="slidenum">
              <a:rPr lang="en-US" smtClean="0"/>
              <a:t>14</a:t>
            </a:fld>
            <a:endParaRPr lang="en-US"/>
          </a:p>
        </p:txBody>
      </p:sp>
    </p:spTree>
    <p:extLst>
      <p:ext uri="{BB962C8B-B14F-4D97-AF65-F5344CB8AC3E}">
        <p14:creationId xmlns:p14="http://schemas.microsoft.com/office/powerpoint/2010/main" val="208843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Workbook, page </a:t>
            </a:r>
            <a:r>
              <a:rPr lang="en-CA" dirty="0" smtClean="0"/>
              <a:t>9-10</a:t>
            </a:r>
            <a:endParaRPr lang="en-CA" dirty="0"/>
          </a:p>
          <a:p>
            <a:endParaRPr lang="en-CA" dirty="0"/>
          </a:p>
          <a:p>
            <a:r>
              <a:rPr lang="en-CA" b="1" dirty="0"/>
              <a:t>Show the question</a:t>
            </a:r>
            <a:r>
              <a:rPr lang="en-CA" dirty="0"/>
              <a:t>, “Why should Elaine adjust?” and tell learners that they will be completing a task to help Elaine identify why she needs to make the changes.</a:t>
            </a:r>
          </a:p>
          <a:p>
            <a:endParaRPr lang="en-CA" dirty="0"/>
          </a:p>
          <a:p>
            <a:r>
              <a:rPr lang="en-CA" b="1" dirty="0"/>
              <a:t>Task </a:t>
            </a:r>
          </a:p>
          <a:p>
            <a:r>
              <a:rPr lang="en-CA" b="0" dirty="0"/>
              <a:t>Ask a learner to read the instructions for the task. Then a</a:t>
            </a:r>
            <a:r>
              <a:rPr lang="en-CA" dirty="0"/>
              <a:t>sk the learners what they need to do, to check if they understood the instructions. Point out the first sentence that has been done as an example. Or give the learners 1 minute to read it to themselves. </a:t>
            </a:r>
          </a:p>
          <a:p>
            <a:endParaRPr lang="en-CA" dirty="0"/>
          </a:p>
          <a:p>
            <a:r>
              <a:rPr lang="en-CA" dirty="0"/>
              <a:t>Allow them 5 minutes to complete the task. </a:t>
            </a:r>
          </a:p>
          <a:p>
            <a:endParaRPr lang="en-CA" dirty="0"/>
          </a:p>
          <a:p>
            <a:r>
              <a:rPr lang="en-CA" dirty="0"/>
              <a:t>When the learners complete the task, ask them to share their ideas as a class or in pairs. </a:t>
            </a:r>
          </a:p>
          <a:p>
            <a:endParaRPr lang="en-CA" dirty="0"/>
          </a:p>
          <a:p>
            <a:r>
              <a:rPr lang="en-CA" b="1" dirty="0"/>
              <a:t>Reflect</a:t>
            </a:r>
            <a:endParaRPr lang="en-CA" dirty="0"/>
          </a:p>
          <a:p>
            <a:endParaRPr lang="en-CA" dirty="0"/>
          </a:p>
          <a:p>
            <a:r>
              <a:rPr lang="en-US" dirty="0"/>
              <a:t>Allow the learners 5 minutes to think of answers to the reflection questions on page </a:t>
            </a:r>
            <a:r>
              <a:rPr lang="en-US" dirty="0" smtClean="0"/>
              <a:t>10. </a:t>
            </a:r>
            <a:r>
              <a:rPr lang="en-US" dirty="0"/>
              <a:t>Then ask them to work in pairs and discuss their answers.</a:t>
            </a:r>
          </a:p>
          <a:p>
            <a:r>
              <a:rPr lang="en-US" dirty="0"/>
              <a:t>They can use space in the workbook to write down their answers/ideas.</a:t>
            </a:r>
          </a:p>
          <a:p>
            <a:endParaRPr lang="en-CA" dirty="0"/>
          </a:p>
          <a:p>
            <a:endParaRPr lang="en-CA" dirty="0"/>
          </a:p>
        </p:txBody>
      </p:sp>
      <p:sp>
        <p:nvSpPr>
          <p:cNvPr id="4" name="Slide Number Placeholder 3"/>
          <p:cNvSpPr>
            <a:spLocks noGrp="1"/>
          </p:cNvSpPr>
          <p:nvPr>
            <p:ph type="sldNum" sz="quarter" idx="5"/>
          </p:nvPr>
        </p:nvSpPr>
        <p:spPr/>
        <p:txBody>
          <a:bodyPr/>
          <a:lstStyle/>
          <a:p>
            <a:fld id="{F7A1D258-4312-4579-B35D-5408F216C435}" type="slidenum">
              <a:rPr lang="en-US" smtClean="0"/>
              <a:t>15</a:t>
            </a:fld>
            <a:endParaRPr lang="en-US"/>
          </a:p>
        </p:txBody>
      </p:sp>
    </p:spTree>
    <p:extLst>
      <p:ext uri="{BB962C8B-B14F-4D97-AF65-F5344CB8AC3E}">
        <p14:creationId xmlns:p14="http://schemas.microsoft.com/office/powerpoint/2010/main" val="1284114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This slide has animations.</a:t>
            </a:r>
          </a:p>
          <a:p>
            <a:endParaRPr lang="en-CA" dirty="0"/>
          </a:p>
          <a:p>
            <a:r>
              <a:rPr lang="en-CA" dirty="0"/>
              <a:t>Workbook, page </a:t>
            </a:r>
            <a:r>
              <a:rPr lang="en-CA" dirty="0" smtClean="0"/>
              <a:t>11</a:t>
            </a:r>
            <a:endParaRPr lang="en-CA" dirty="0"/>
          </a:p>
          <a:p>
            <a:endParaRPr lang="en-CA" dirty="0"/>
          </a:p>
          <a:p>
            <a:r>
              <a:rPr lang="en-CA" dirty="0"/>
              <a:t>Ask:</a:t>
            </a:r>
          </a:p>
          <a:p>
            <a:r>
              <a:rPr lang="en-CA" dirty="0"/>
              <a:t>- What does ‘strategy’ mean?</a:t>
            </a:r>
          </a:p>
          <a:p>
            <a:endParaRPr lang="en-CA" dirty="0"/>
          </a:p>
          <a:p>
            <a:r>
              <a:rPr lang="en-CA" dirty="0"/>
              <a:t>Click to show the vocabulary box for “strategy.” </a:t>
            </a:r>
          </a:p>
          <a:p>
            <a:endParaRPr lang="en-CA" b="1" dirty="0"/>
          </a:p>
          <a:p>
            <a:r>
              <a:rPr lang="en-CA" b="1" dirty="0"/>
              <a:t>Reflect</a:t>
            </a:r>
          </a:p>
          <a:p>
            <a:r>
              <a:rPr lang="en-CA" b="0" dirty="0"/>
              <a:t>Allow the learners 5 minutes to reflect on the questions.</a:t>
            </a:r>
          </a:p>
          <a:p>
            <a:r>
              <a:rPr lang="en-CA" b="0" dirty="0"/>
              <a:t>Ask the learners to share their thoughts as a class or in pairs. </a:t>
            </a:r>
          </a:p>
          <a:p>
            <a:endParaRPr lang="en-CA" b="0" dirty="0"/>
          </a:p>
          <a:p>
            <a:endParaRPr lang="en-CA" b="0" dirty="0"/>
          </a:p>
          <a:p>
            <a:endParaRPr lang="en-CA" b="0" dirty="0"/>
          </a:p>
        </p:txBody>
      </p:sp>
      <p:sp>
        <p:nvSpPr>
          <p:cNvPr id="4" name="Slide Number Placeholder 3"/>
          <p:cNvSpPr>
            <a:spLocks noGrp="1"/>
          </p:cNvSpPr>
          <p:nvPr>
            <p:ph type="sldNum" sz="quarter" idx="5"/>
          </p:nvPr>
        </p:nvSpPr>
        <p:spPr/>
        <p:txBody>
          <a:bodyPr/>
          <a:lstStyle/>
          <a:p>
            <a:fld id="{F7A1D258-4312-4579-B35D-5408F216C435}" type="slidenum">
              <a:rPr lang="en-US" smtClean="0"/>
              <a:t>16</a:t>
            </a:fld>
            <a:endParaRPr lang="en-US"/>
          </a:p>
        </p:txBody>
      </p:sp>
    </p:spTree>
    <p:extLst>
      <p:ext uri="{BB962C8B-B14F-4D97-AF65-F5344CB8AC3E}">
        <p14:creationId xmlns:p14="http://schemas.microsoft.com/office/powerpoint/2010/main" val="3720047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This slide has animations.</a:t>
            </a:r>
          </a:p>
          <a:p>
            <a:endParaRPr lang="en-CA" dirty="0"/>
          </a:p>
          <a:p>
            <a:r>
              <a:rPr lang="en-CA" dirty="0"/>
              <a:t>Workbook, pages </a:t>
            </a:r>
            <a:r>
              <a:rPr lang="en-CA" dirty="0" smtClean="0"/>
              <a:t>12-15</a:t>
            </a:r>
            <a:endParaRPr lang="en-CA" dirty="0"/>
          </a:p>
          <a:p>
            <a:pPr marL="176679" indent="-176679" defTabSz="942289">
              <a:buFont typeface="Arial" panose="020B0604020202020204" pitchFamily="34" charset="0"/>
              <a:buChar char="•"/>
              <a:defRPr/>
            </a:pPr>
            <a:r>
              <a:rPr lang="en-CA" dirty="0"/>
              <a:t>Strategies to make positive changes to your habits (page </a:t>
            </a:r>
            <a:r>
              <a:rPr lang="en-CA" dirty="0" smtClean="0"/>
              <a:t>12)</a:t>
            </a:r>
            <a:endParaRPr lang="en-CA" dirty="0"/>
          </a:p>
          <a:p>
            <a:pPr marL="176679" indent="-176679" defTabSz="942289">
              <a:buFont typeface="Arial" panose="020B0604020202020204" pitchFamily="34" charset="0"/>
              <a:buChar char="•"/>
              <a:defRPr/>
            </a:pPr>
            <a:r>
              <a:rPr lang="en-CA" dirty="0"/>
              <a:t>Strategies to handle your anxiety better (page </a:t>
            </a:r>
            <a:r>
              <a:rPr lang="en-CA" dirty="0" smtClean="0"/>
              <a:t>14)</a:t>
            </a:r>
            <a:endParaRPr lang="en-CA" dirty="0"/>
          </a:p>
          <a:p>
            <a:pPr marL="176679" indent="-176679" defTabSz="942289">
              <a:buFont typeface="Arial" panose="020B0604020202020204" pitchFamily="34" charset="0"/>
              <a:buChar char="•"/>
              <a:defRPr/>
            </a:pPr>
            <a:r>
              <a:rPr lang="en-CA" dirty="0"/>
              <a:t>Strategies to use transit (page </a:t>
            </a:r>
            <a:r>
              <a:rPr lang="en-CA" dirty="0" smtClean="0"/>
              <a:t>15)</a:t>
            </a:r>
            <a:endParaRPr lang="en-CA" dirty="0"/>
          </a:p>
          <a:p>
            <a:endParaRPr lang="en-CA" b="0" dirty="0"/>
          </a:p>
          <a:p>
            <a:pPr defTabSz="942289">
              <a:defRPr/>
            </a:pPr>
            <a:r>
              <a:rPr lang="en-CA" dirty="0">
                <a:solidFill>
                  <a:srgbClr val="000000"/>
                </a:solidFill>
                <a:ea typeface="Yu Gothic Light" panose="020B0300000000000000" pitchFamily="34" charset="-128"/>
              </a:rPr>
              <a:t>Say:</a:t>
            </a:r>
          </a:p>
          <a:p>
            <a:pPr defTabSz="942289">
              <a:defRPr/>
            </a:pPr>
            <a:r>
              <a:rPr lang="en-CA" dirty="0">
                <a:solidFill>
                  <a:srgbClr val="000000"/>
                </a:solidFill>
                <a:ea typeface="Yu Gothic Light" panose="020B0300000000000000" pitchFamily="34" charset="-128"/>
              </a:rPr>
              <a:t>- There are many strategies that can help you adapt more easily. You can choose the ones that work for you. Experts recommend you use different types of strategies. Why not try and see what happens! </a:t>
            </a:r>
          </a:p>
          <a:p>
            <a:endParaRPr lang="en-CA" b="0" dirty="0"/>
          </a:p>
          <a:p>
            <a:r>
              <a:rPr lang="en-CA" b="0" dirty="0"/>
              <a:t>Say: </a:t>
            </a:r>
          </a:p>
          <a:p>
            <a:pPr marL="176679" indent="-176679">
              <a:buFontTx/>
              <a:buChar char="-"/>
            </a:pPr>
            <a:r>
              <a:rPr lang="en-CA" b="0" dirty="0"/>
              <a:t>These are the strategies we will explore and practice in this section:</a:t>
            </a:r>
          </a:p>
          <a:p>
            <a:pPr marL="176679" indent="-176679">
              <a:buFont typeface="Arial" panose="020B0604020202020204" pitchFamily="34" charset="0"/>
              <a:buChar char="•"/>
            </a:pPr>
            <a:r>
              <a:rPr lang="en-CA" b="0" dirty="0"/>
              <a:t>Click to show the first set: Strategies for making positive changes to your habits</a:t>
            </a:r>
          </a:p>
          <a:p>
            <a:pPr marL="176679" indent="-176679">
              <a:buFont typeface="Arial" panose="020B0604020202020204" pitchFamily="34" charset="0"/>
              <a:buChar char="•"/>
            </a:pPr>
            <a:r>
              <a:rPr lang="en-CA" b="0" dirty="0"/>
              <a:t>Click to show the second set: Strategies is for handling anxiety better</a:t>
            </a:r>
          </a:p>
          <a:p>
            <a:pPr marL="176679" indent="-176679">
              <a:buFont typeface="Arial" panose="020B0604020202020204" pitchFamily="34" charset="0"/>
              <a:buChar char="•"/>
            </a:pPr>
            <a:r>
              <a:rPr lang="en-CA" b="0" dirty="0"/>
              <a:t>Click to show the third set: Strategies is for planning out your time by navigating transit schedules effectively </a:t>
            </a:r>
          </a:p>
          <a:p>
            <a:endParaRPr lang="en-CA" b="0" dirty="0"/>
          </a:p>
          <a:p>
            <a:pPr marL="176679" indent="-176679">
              <a:buFontTx/>
              <a:buChar char="-"/>
            </a:pPr>
            <a:endParaRPr lang="en-CA" b="0" dirty="0"/>
          </a:p>
          <a:p>
            <a:endParaRPr lang="en-CA" b="0" dirty="0"/>
          </a:p>
          <a:p>
            <a:endParaRPr lang="en-CA" b="0" dirty="0"/>
          </a:p>
        </p:txBody>
      </p:sp>
      <p:sp>
        <p:nvSpPr>
          <p:cNvPr id="4" name="Slide Number Placeholder 3"/>
          <p:cNvSpPr>
            <a:spLocks noGrp="1"/>
          </p:cNvSpPr>
          <p:nvPr>
            <p:ph type="sldNum" sz="quarter" idx="5"/>
          </p:nvPr>
        </p:nvSpPr>
        <p:spPr/>
        <p:txBody>
          <a:bodyPr/>
          <a:lstStyle/>
          <a:p>
            <a:fld id="{F7A1D258-4312-4579-B35D-5408F216C435}" type="slidenum">
              <a:rPr lang="en-US" smtClean="0"/>
              <a:t>17</a:t>
            </a:fld>
            <a:endParaRPr lang="en-US"/>
          </a:p>
        </p:txBody>
      </p:sp>
    </p:spTree>
    <p:extLst>
      <p:ext uri="{BB962C8B-B14F-4D97-AF65-F5344CB8AC3E}">
        <p14:creationId xmlns:p14="http://schemas.microsoft.com/office/powerpoint/2010/main" val="1469912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Workbook, page </a:t>
            </a:r>
            <a:r>
              <a:rPr lang="en-CA" dirty="0" smtClean="0"/>
              <a:t>12</a:t>
            </a:r>
            <a:endParaRPr lang="en-CA" dirty="0"/>
          </a:p>
          <a:p>
            <a:endParaRPr lang="en-CA" dirty="0"/>
          </a:p>
          <a:p>
            <a:r>
              <a:rPr lang="en-CA" dirty="0"/>
              <a:t>Read or ask a learner to read the text in the </a:t>
            </a:r>
            <a:r>
              <a:rPr lang="en-CA" dirty="0" smtClean="0"/>
              <a:t>pink </a:t>
            </a:r>
            <a:r>
              <a:rPr lang="en-CA" dirty="0"/>
              <a:t>box. </a:t>
            </a:r>
          </a:p>
          <a:p>
            <a:endParaRPr lang="en-CA" dirty="0"/>
          </a:p>
          <a:p>
            <a:r>
              <a:rPr lang="en-CA" dirty="0"/>
              <a:t>Ask learners if they can relate to it.</a:t>
            </a:r>
            <a:endParaRPr lang="en-CA" b="0" dirty="0"/>
          </a:p>
          <a:p>
            <a:endParaRPr lang="en-CA" b="0" dirty="0"/>
          </a:p>
        </p:txBody>
      </p:sp>
      <p:sp>
        <p:nvSpPr>
          <p:cNvPr id="4" name="Slide Number Placeholder 3"/>
          <p:cNvSpPr>
            <a:spLocks noGrp="1"/>
          </p:cNvSpPr>
          <p:nvPr>
            <p:ph type="sldNum" sz="quarter" idx="5"/>
          </p:nvPr>
        </p:nvSpPr>
        <p:spPr/>
        <p:txBody>
          <a:bodyPr/>
          <a:lstStyle/>
          <a:p>
            <a:fld id="{F7A1D258-4312-4579-B35D-5408F216C435}" type="slidenum">
              <a:rPr lang="en-US" smtClean="0"/>
              <a:t>18</a:t>
            </a:fld>
            <a:endParaRPr lang="en-US"/>
          </a:p>
        </p:txBody>
      </p:sp>
    </p:spTree>
    <p:extLst>
      <p:ext uri="{BB962C8B-B14F-4D97-AF65-F5344CB8AC3E}">
        <p14:creationId xmlns:p14="http://schemas.microsoft.com/office/powerpoint/2010/main" val="102035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4"/>
            <a:ext cx="5681980" cy="4399218"/>
          </a:xfrm>
        </p:spPr>
        <p:txBody>
          <a:bodyPr/>
          <a:lstStyle/>
          <a:p>
            <a:r>
              <a:rPr lang="en-CA" dirty="0"/>
              <a:t>NOTE: This slide has animations.</a:t>
            </a:r>
          </a:p>
          <a:p>
            <a:r>
              <a:rPr lang="en-CA" dirty="0"/>
              <a:t>Workbook, pages </a:t>
            </a:r>
            <a:r>
              <a:rPr lang="en-CA" dirty="0" smtClean="0"/>
              <a:t>13</a:t>
            </a:r>
          </a:p>
          <a:p>
            <a:endParaRPr lang="en-CA" b="0" dirty="0"/>
          </a:p>
          <a:p>
            <a:r>
              <a:rPr lang="en-CA" b="0" dirty="0"/>
              <a:t>Ask different learners to read the strategies on page 13 one by one. Click to show the strategies on the slide one by one as they read them. </a:t>
            </a:r>
          </a:p>
          <a:p>
            <a:pPr defTabSz="942289">
              <a:defRPr/>
            </a:pPr>
            <a:r>
              <a:rPr lang="en-CA" b="0" dirty="0"/>
              <a:t>Alternatively, give the learners 3-5 minutes to read the strategies to themselves. </a:t>
            </a:r>
          </a:p>
          <a:p>
            <a:endParaRPr lang="en-CA" b="0" dirty="0"/>
          </a:p>
          <a:p>
            <a:r>
              <a:rPr lang="en-CA" b="0" dirty="0"/>
              <a:t>Ask</a:t>
            </a:r>
          </a:p>
          <a:p>
            <a:pPr marL="176679" indent="-176679">
              <a:buFontTx/>
              <a:buChar char="-"/>
            </a:pPr>
            <a:r>
              <a:rPr lang="en-CA" b="0" dirty="0"/>
              <a:t>Which strategy did you already know?</a:t>
            </a:r>
          </a:p>
          <a:p>
            <a:pPr marL="176679" indent="-176679">
              <a:buFontTx/>
              <a:buChar char="-"/>
            </a:pPr>
            <a:r>
              <a:rPr lang="en-CA" b="0" dirty="0"/>
              <a:t>Which strategy did you not know about?</a:t>
            </a:r>
          </a:p>
          <a:p>
            <a:pPr marL="176679" indent="-176679">
              <a:buFontTx/>
              <a:buChar char="-"/>
            </a:pPr>
            <a:r>
              <a:rPr lang="en-CA" b="0" dirty="0"/>
              <a:t>Which one will you start using?</a:t>
            </a:r>
          </a:p>
          <a:p>
            <a:pPr marL="176679" indent="-176679">
              <a:buFontTx/>
              <a:buChar char="-"/>
            </a:pPr>
            <a:endParaRPr lang="en-CA" b="0" dirty="0"/>
          </a:p>
          <a:p>
            <a:r>
              <a:rPr lang="en-CA" b="1" dirty="0"/>
              <a:t>Task 1</a:t>
            </a:r>
          </a:p>
          <a:p>
            <a:r>
              <a:rPr lang="en-CA" b="0" dirty="0"/>
              <a:t>Ask a learner to read the instructions for the task. Then a</a:t>
            </a:r>
            <a:r>
              <a:rPr lang="en-CA" dirty="0"/>
              <a:t>sk the learners what they need to do, to check if they understood the instructions. </a:t>
            </a:r>
          </a:p>
          <a:p>
            <a:r>
              <a:rPr lang="en-CA" b="0" dirty="0"/>
              <a:t>When they have completed, ask them to share their answers as a class or in pairs. </a:t>
            </a:r>
          </a:p>
          <a:p>
            <a:endParaRPr lang="en-CA" b="0" dirty="0"/>
          </a:p>
          <a:p>
            <a:pPr defTabSz="942289">
              <a:defRPr/>
            </a:pPr>
            <a:r>
              <a:rPr lang="en-CA" b="1" dirty="0"/>
              <a:t>Task 2</a:t>
            </a:r>
          </a:p>
          <a:p>
            <a:r>
              <a:rPr lang="en-CA" b="0" dirty="0"/>
              <a:t>Ask another learner to read the instructions for the task. Then a</a:t>
            </a:r>
            <a:r>
              <a:rPr lang="en-CA" dirty="0"/>
              <a:t>sk the learners what they need to do, to check if they understood the instructions. </a:t>
            </a:r>
            <a:endParaRPr lang="en-CA" b="0" dirty="0"/>
          </a:p>
          <a:p>
            <a:r>
              <a:rPr lang="en-CA" b="0" dirty="0"/>
              <a:t>When they have completed, ask them to share their answers as a class or in pairs. </a:t>
            </a:r>
          </a:p>
          <a:p>
            <a:pPr defTabSz="942289">
              <a:defRPr/>
            </a:pPr>
            <a:endParaRPr lang="en-CA" b="0" dirty="0"/>
          </a:p>
          <a:p>
            <a:pPr defTabSz="942289">
              <a:defRPr/>
            </a:pPr>
            <a:r>
              <a:rPr lang="en-CA" b="0" dirty="0"/>
              <a:t>Allow the learners 5-6 minutes to complete both tasks.</a:t>
            </a:r>
          </a:p>
          <a:p>
            <a:endParaRPr lang="en-CA" b="0" dirty="0"/>
          </a:p>
        </p:txBody>
      </p:sp>
      <p:sp>
        <p:nvSpPr>
          <p:cNvPr id="4" name="Slide Number Placeholder 3"/>
          <p:cNvSpPr>
            <a:spLocks noGrp="1"/>
          </p:cNvSpPr>
          <p:nvPr>
            <p:ph type="sldNum" sz="quarter" idx="5"/>
          </p:nvPr>
        </p:nvSpPr>
        <p:spPr/>
        <p:txBody>
          <a:bodyPr/>
          <a:lstStyle/>
          <a:p>
            <a:fld id="{F7A1D258-4312-4579-B35D-5408F216C435}" type="slidenum">
              <a:rPr lang="en-US" smtClean="0"/>
              <a:t>19</a:t>
            </a:fld>
            <a:endParaRPr lang="en-US"/>
          </a:p>
        </p:txBody>
      </p:sp>
    </p:spTree>
    <p:extLst>
      <p:ext uri="{BB962C8B-B14F-4D97-AF65-F5344CB8AC3E}">
        <p14:creationId xmlns:p14="http://schemas.microsoft.com/office/powerpoint/2010/main" val="691187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7A1D258-4312-4579-B35D-5408F216C435}" type="slidenum">
              <a:rPr lang="en-US" smtClean="0"/>
              <a:t>2</a:t>
            </a:fld>
            <a:endParaRPr lang="en-US"/>
          </a:p>
        </p:txBody>
      </p:sp>
    </p:spTree>
    <p:extLst>
      <p:ext uri="{BB962C8B-B14F-4D97-AF65-F5344CB8AC3E}">
        <p14:creationId xmlns:p14="http://schemas.microsoft.com/office/powerpoint/2010/main" val="2614124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This slide has animation.</a:t>
            </a:r>
          </a:p>
          <a:p>
            <a:endParaRPr lang="en-CA" dirty="0"/>
          </a:p>
          <a:p>
            <a:r>
              <a:rPr lang="en-CA" dirty="0"/>
              <a:t>Workbook, page </a:t>
            </a:r>
            <a:r>
              <a:rPr lang="en-CA" dirty="0" smtClean="0"/>
              <a:t>14</a:t>
            </a:r>
            <a:endParaRPr lang="en-CA" dirty="0"/>
          </a:p>
          <a:p>
            <a:endParaRPr lang="en-CA" b="0" dirty="0"/>
          </a:p>
          <a:p>
            <a:r>
              <a:rPr lang="en-CA" b="0" dirty="0"/>
              <a:t>Check for prior knowledge and understanding by asking:</a:t>
            </a:r>
          </a:p>
          <a:p>
            <a:r>
              <a:rPr lang="en-CA" b="0" dirty="0"/>
              <a:t>- What is anxiety?</a:t>
            </a:r>
          </a:p>
          <a:p>
            <a:r>
              <a:rPr lang="en-CA" b="0" dirty="0"/>
              <a:t>- How do you feel when you are anxious? </a:t>
            </a:r>
          </a:p>
          <a:p>
            <a:endParaRPr lang="en-CA" b="0" dirty="0"/>
          </a:p>
          <a:p>
            <a:endParaRPr lang="en-CA" b="0" dirty="0"/>
          </a:p>
          <a:p>
            <a:r>
              <a:rPr lang="en-CA" b="0" dirty="0"/>
              <a:t>Click to show the explanation.</a:t>
            </a:r>
          </a:p>
          <a:p>
            <a:endParaRPr lang="en-CA" b="0" dirty="0"/>
          </a:p>
          <a:p>
            <a:pPr defTabSz="942289">
              <a:defRPr/>
            </a:pPr>
            <a:r>
              <a:rPr lang="en-CA" b="0" dirty="0"/>
              <a:t>Ask a few learners to share. Affirm the answers. </a:t>
            </a:r>
          </a:p>
        </p:txBody>
      </p:sp>
      <p:sp>
        <p:nvSpPr>
          <p:cNvPr id="4" name="Slide Number Placeholder 3"/>
          <p:cNvSpPr>
            <a:spLocks noGrp="1"/>
          </p:cNvSpPr>
          <p:nvPr>
            <p:ph type="sldNum" sz="quarter" idx="5"/>
          </p:nvPr>
        </p:nvSpPr>
        <p:spPr/>
        <p:txBody>
          <a:bodyPr/>
          <a:lstStyle/>
          <a:p>
            <a:fld id="{F7A1D258-4312-4579-B35D-5408F216C435}" type="slidenum">
              <a:rPr lang="en-US" smtClean="0"/>
              <a:t>20</a:t>
            </a:fld>
            <a:endParaRPr lang="en-US"/>
          </a:p>
        </p:txBody>
      </p:sp>
    </p:spTree>
    <p:extLst>
      <p:ext uri="{BB962C8B-B14F-4D97-AF65-F5344CB8AC3E}">
        <p14:creationId xmlns:p14="http://schemas.microsoft.com/office/powerpoint/2010/main" val="2251487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Workbook, page 15</a:t>
            </a:r>
          </a:p>
          <a:p>
            <a:endParaRPr lang="en-CA" dirty="0"/>
          </a:p>
          <a:p>
            <a:r>
              <a:rPr lang="en-CA" dirty="0"/>
              <a:t>Read or ask a learner to read the text in the </a:t>
            </a:r>
            <a:r>
              <a:rPr lang="en-CA" dirty="0" smtClean="0"/>
              <a:t>pink </a:t>
            </a:r>
            <a:r>
              <a:rPr lang="en-CA" dirty="0"/>
              <a:t>box. </a:t>
            </a:r>
          </a:p>
          <a:p>
            <a:endParaRPr lang="en-CA" dirty="0"/>
          </a:p>
          <a:p>
            <a:r>
              <a:rPr lang="en-CA" dirty="0"/>
              <a:t>Ask learners if they can relate to how Elaine feels at night. </a:t>
            </a:r>
          </a:p>
          <a:p>
            <a:endParaRPr lang="en-CA" dirty="0"/>
          </a:p>
          <a:p>
            <a:r>
              <a:rPr lang="en-CA" dirty="0"/>
              <a:t>Ask a few learners to share what they do to handle anxiety. </a:t>
            </a:r>
          </a:p>
          <a:p>
            <a:endParaRPr lang="en-CA" dirty="0"/>
          </a:p>
          <a:p>
            <a:r>
              <a:rPr lang="en-CA" dirty="0"/>
              <a:t>Tell the learners that the next set of strategies is about how to handle anxiety better. They are borrowed from Canadian Mental Health Association. They may or may not be the same as the ones that they shared. </a:t>
            </a:r>
          </a:p>
          <a:p>
            <a:endParaRPr lang="en-CA" dirty="0"/>
          </a:p>
          <a:p>
            <a:endParaRPr lang="en-CA" dirty="0"/>
          </a:p>
          <a:p>
            <a:endParaRPr lang="en-CA" dirty="0"/>
          </a:p>
          <a:p>
            <a:endParaRPr lang="en-CA" dirty="0"/>
          </a:p>
          <a:p>
            <a:endParaRPr lang="en-CA" b="0" dirty="0"/>
          </a:p>
          <a:p>
            <a:endParaRPr lang="en-CA" b="0" dirty="0"/>
          </a:p>
        </p:txBody>
      </p:sp>
      <p:sp>
        <p:nvSpPr>
          <p:cNvPr id="4" name="Slide Number Placeholder 3"/>
          <p:cNvSpPr>
            <a:spLocks noGrp="1"/>
          </p:cNvSpPr>
          <p:nvPr>
            <p:ph type="sldNum" sz="quarter" idx="5"/>
          </p:nvPr>
        </p:nvSpPr>
        <p:spPr/>
        <p:txBody>
          <a:bodyPr/>
          <a:lstStyle/>
          <a:p>
            <a:fld id="{F7A1D258-4312-4579-B35D-5408F216C435}" type="slidenum">
              <a:rPr lang="en-US" smtClean="0"/>
              <a:t>21</a:t>
            </a:fld>
            <a:endParaRPr lang="en-US"/>
          </a:p>
        </p:txBody>
      </p:sp>
    </p:spTree>
    <p:extLst>
      <p:ext uri="{BB962C8B-B14F-4D97-AF65-F5344CB8AC3E}">
        <p14:creationId xmlns:p14="http://schemas.microsoft.com/office/powerpoint/2010/main" val="37892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4"/>
            <a:ext cx="5681980" cy="4399218"/>
          </a:xfrm>
        </p:spPr>
        <p:txBody>
          <a:bodyPr/>
          <a:lstStyle/>
          <a:p>
            <a:r>
              <a:rPr lang="en-CA" dirty="0"/>
              <a:t>NOTE: This slide has animations.</a:t>
            </a:r>
          </a:p>
          <a:p>
            <a:endParaRPr lang="en-CA" dirty="0"/>
          </a:p>
          <a:p>
            <a:r>
              <a:rPr lang="en-CA" dirty="0"/>
              <a:t>Workbook, Page 15</a:t>
            </a:r>
          </a:p>
          <a:p>
            <a:endParaRPr lang="en-CA" dirty="0"/>
          </a:p>
          <a:p>
            <a:r>
              <a:rPr lang="en-CA" b="0" dirty="0"/>
              <a:t>Ask different learners to read the strategies one by one. Click to show the strategies on the slide as they read them. </a:t>
            </a:r>
          </a:p>
          <a:p>
            <a:pPr defTabSz="942289">
              <a:defRPr/>
            </a:pPr>
            <a:r>
              <a:rPr lang="en-CA" b="0" dirty="0"/>
              <a:t>Alternatively, allow the learners 3-5 minutes to read the strategies to themselves. </a:t>
            </a:r>
          </a:p>
          <a:p>
            <a:endParaRPr lang="en-CA" dirty="0"/>
          </a:p>
          <a:p>
            <a:r>
              <a:rPr lang="en-CA" dirty="0"/>
              <a:t>Ask</a:t>
            </a:r>
          </a:p>
          <a:p>
            <a:endParaRPr lang="en-CA" dirty="0"/>
          </a:p>
          <a:p>
            <a:pPr marL="176679" indent="-176679">
              <a:buFontTx/>
              <a:buChar char="-"/>
            </a:pPr>
            <a:r>
              <a:rPr lang="en-CA" dirty="0"/>
              <a:t>Which strategies did you already know?</a:t>
            </a:r>
          </a:p>
          <a:p>
            <a:pPr marL="176679" indent="-176679">
              <a:buFontTx/>
              <a:buChar char="-"/>
            </a:pPr>
            <a:r>
              <a:rPr lang="en-CA" dirty="0"/>
              <a:t>Which ones were new?</a:t>
            </a:r>
          </a:p>
          <a:p>
            <a:pPr marL="176679" indent="-176679">
              <a:buFontTx/>
              <a:buChar char="-"/>
            </a:pPr>
            <a:r>
              <a:rPr lang="en-CA" dirty="0"/>
              <a:t>Which ones will you start practising?  </a:t>
            </a:r>
            <a:endParaRPr lang="en-CA" b="1" dirty="0"/>
          </a:p>
          <a:p>
            <a:pPr marL="176679" indent="-176679">
              <a:buFontTx/>
              <a:buChar char="-"/>
            </a:pPr>
            <a:endParaRPr lang="en-CA" b="1" dirty="0"/>
          </a:p>
          <a:p>
            <a:r>
              <a:rPr lang="en-CA" b="1" dirty="0"/>
              <a:t>Reflect</a:t>
            </a:r>
          </a:p>
          <a:p>
            <a:r>
              <a:rPr lang="en-US" dirty="0"/>
              <a:t>Allow the learners 5 minutes to reflect on the questions. They can use space in the workbook to write down their answers/ideas.</a:t>
            </a:r>
          </a:p>
          <a:p>
            <a:pPr defTabSz="942289">
              <a:defRPr/>
            </a:pPr>
            <a:endParaRPr lang="en-CA" dirty="0"/>
          </a:p>
          <a:p>
            <a:pPr defTabSz="942289">
              <a:defRPr/>
            </a:pPr>
            <a:r>
              <a:rPr lang="en-CA" dirty="0"/>
              <a:t>Ask volunteers to share. If there are no volunteers, encourage the learners to practice this and the other strategies when they feel anxious.</a:t>
            </a:r>
          </a:p>
          <a:p>
            <a:pPr defTabSz="942289">
              <a:defRPr/>
            </a:pPr>
            <a:r>
              <a:rPr lang="en-CA" dirty="0"/>
              <a:t>Remind them that it takes consistent practice. </a:t>
            </a:r>
          </a:p>
          <a:p>
            <a:endParaRPr lang="en-CA" b="0" dirty="0"/>
          </a:p>
          <a:p>
            <a:endParaRPr lang="en-CA" dirty="0"/>
          </a:p>
          <a:p>
            <a:endParaRPr lang="en-CA" dirty="0"/>
          </a:p>
          <a:p>
            <a:pPr marL="176679" indent="-176679">
              <a:buFontTx/>
              <a:buChar char="-"/>
            </a:pPr>
            <a:endParaRPr lang="en-CA" b="0" dirty="0"/>
          </a:p>
          <a:p>
            <a:endParaRPr lang="en-CA" b="0" dirty="0"/>
          </a:p>
        </p:txBody>
      </p:sp>
      <p:sp>
        <p:nvSpPr>
          <p:cNvPr id="4" name="Slide Number Placeholder 3"/>
          <p:cNvSpPr>
            <a:spLocks noGrp="1"/>
          </p:cNvSpPr>
          <p:nvPr>
            <p:ph type="sldNum" sz="quarter" idx="5"/>
          </p:nvPr>
        </p:nvSpPr>
        <p:spPr/>
        <p:txBody>
          <a:bodyPr/>
          <a:lstStyle/>
          <a:p>
            <a:fld id="{F7A1D258-4312-4579-B35D-5408F216C435}" type="slidenum">
              <a:rPr lang="en-US" smtClean="0"/>
              <a:t>22</a:t>
            </a:fld>
            <a:endParaRPr lang="en-US"/>
          </a:p>
        </p:txBody>
      </p:sp>
    </p:spTree>
    <p:extLst>
      <p:ext uri="{BB962C8B-B14F-4D97-AF65-F5344CB8AC3E}">
        <p14:creationId xmlns:p14="http://schemas.microsoft.com/office/powerpoint/2010/main" val="460282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Workbook, page </a:t>
            </a:r>
            <a:r>
              <a:rPr lang="en-CA" dirty="0" smtClean="0"/>
              <a:t>15</a:t>
            </a:r>
            <a:endParaRPr lang="en-CA" b="0" dirty="0"/>
          </a:p>
          <a:p>
            <a:endParaRPr lang="en-CA" b="0" dirty="0"/>
          </a:p>
          <a:p>
            <a:r>
              <a:rPr lang="en-CA" b="0" dirty="0"/>
              <a:t>Ask the learners to raise their hands if they use transit. </a:t>
            </a:r>
          </a:p>
          <a:p>
            <a:endParaRPr lang="en-CA" b="0" dirty="0"/>
          </a:p>
          <a:p>
            <a:r>
              <a:rPr lang="en-CA" b="0" dirty="0"/>
              <a:t>Read the text </a:t>
            </a:r>
            <a:r>
              <a:rPr lang="en-CA" b="0" dirty="0" smtClean="0"/>
              <a:t>in </a:t>
            </a:r>
            <a:r>
              <a:rPr lang="en-CA" b="0" dirty="0"/>
              <a:t>the box.</a:t>
            </a:r>
          </a:p>
          <a:p>
            <a:endParaRPr lang="en-CA" b="0" dirty="0"/>
          </a:p>
          <a:p>
            <a:r>
              <a:rPr lang="en-CA" b="0" dirty="0"/>
              <a:t>Tell the learners that the next set of strategies is about how to navigate transit effectively. This will help them plan their time better to get to appointments and other scheduled events on time. </a:t>
            </a:r>
          </a:p>
          <a:p>
            <a:endParaRPr lang="en-CA" b="0" dirty="0"/>
          </a:p>
          <a:p>
            <a:endParaRPr lang="en-CA" b="0" dirty="0"/>
          </a:p>
          <a:p>
            <a:endParaRPr lang="en-CA" b="0" dirty="0"/>
          </a:p>
          <a:p>
            <a:pPr marL="176679" indent="-176679">
              <a:buFontTx/>
              <a:buChar char="-"/>
            </a:pPr>
            <a:endParaRPr lang="en-CA" dirty="0"/>
          </a:p>
          <a:p>
            <a:endParaRPr lang="en-CA" dirty="0"/>
          </a:p>
          <a:p>
            <a:pPr marL="176679" indent="-176679">
              <a:buFontTx/>
              <a:buChar char="-"/>
            </a:pPr>
            <a:endParaRPr lang="en-CA" b="0" dirty="0"/>
          </a:p>
          <a:p>
            <a:endParaRPr lang="en-CA" b="0" dirty="0"/>
          </a:p>
        </p:txBody>
      </p:sp>
      <p:sp>
        <p:nvSpPr>
          <p:cNvPr id="4" name="Slide Number Placeholder 3"/>
          <p:cNvSpPr>
            <a:spLocks noGrp="1"/>
          </p:cNvSpPr>
          <p:nvPr>
            <p:ph type="sldNum" sz="quarter" idx="5"/>
          </p:nvPr>
        </p:nvSpPr>
        <p:spPr/>
        <p:txBody>
          <a:bodyPr/>
          <a:lstStyle/>
          <a:p>
            <a:fld id="{F7A1D258-4312-4579-B35D-5408F216C435}" type="slidenum">
              <a:rPr lang="en-US" smtClean="0"/>
              <a:t>23</a:t>
            </a:fld>
            <a:endParaRPr lang="en-US"/>
          </a:p>
        </p:txBody>
      </p:sp>
    </p:spTree>
    <p:extLst>
      <p:ext uri="{BB962C8B-B14F-4D97-AF65-F5344CB8AC3E}">
        <p14:creationId xmlns:p14="http://schemas.microsoft.com/office/powerpoint/2010/main" val="1325847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NOTE: This slide has animations.</a:t>
            </a:r>
          </a:p>
          <a:p>
            <a:endParaRPr lang="en-CA" b="0" dirty="0"/>
          </a:p>
          <a:p>
            <a:r>
              <a:rPr lang="en-CA" b="0" dirty="0"/>
              <a:t>Workbook, page </a:t>
            </a:r>
            <a:r>
              <a:rPr lang="en-CA" b="0" dirty="0" smtClean="0"/>
              <a:t>15</a:t>
            </a:r>
            <a:endParaRPr lang="en-CA" b="0" dirty="0"/>
          </a:p>
          <a:p>
            <a:endParaRPr lang="en-CA" b="0" dirty="0"/>
          </a:p>
          <a:p>
            <a:r>
              <a:rPr lang="en-CA" dirty="0"/>
              <a:t>Ask different participants to read the strategies one by one or allow them about 3-5 minutes to read the strategies on their own. </a:t>
            </a:r>
          </a:p>
          <a:p>
            <a:endParaRPr lang="en-CA" dirty="0"/>
          </a:p>
          <a:p>
            <a:r>
              <a:rPr lang="en-CA" dirty="0"/>
              <a:t>Show the strategies on the slide as they read them. </a:t>
            </a:r>
          </a:p>
          <a:p>
            <a:endParaRPr lang="en-CA" b="0" dirty="0"/>
          </a:p>
          <a:p>
            <a:pPr marL="176679" indent="-176679">
              <a:buFontTx/>
              <a:buChar char="-"/>
            </a:pPr>
            <a:r>
              <a:rPr lang="en-CA" b="0" dirty="0"/>
              <a:t>Which strategy did you already know?</a:t>
            </a:r>
          </a:p>
          <a:p>
            <a:pPr marL="176679" indent="-176679">
              <a:buFontTx/>
              <a:buChar char="-"/>
            </a:pPr>
            <a:r>
              <a:rPr lang="en-CA" b="0" dirty="0"/>
              <a:t>Which strategy did you not know about?</a:t>
            </a:r>
          </a:p>
          <a:p>
            <a:pPr marL="176679" indent="-176679">
              <a:buFontTx/>
              <a:buChar char="-"/>
            </a:pPr>
            <a:r>
              <a:rPr lang="en-CA" b="0" dirty="0"/>
              <a:t>Which one will you start using?</a:t>
            </a:r>
          </a:p>
          <a:p>
            <a:endParaRPr lang="en-CA" b="0" dirty="0"/>
          </a:p>
          <a:p>
            <a:r>
              <a:rPr lang="en-CA" b="1" dirty="0"/>
              <a:t>Reflect</a:t>
            </a:r>
          </a:p>
          <a:p>
            <a:pPr defTabSz="942289">
              <a:defRPr/>
            </a:pPr>
            <a:r>
              <a:rPr lang="en-CA" b="0" dirty="0"/>
              <a:t>Allow the learners 5 minutes to reflect on the questions on page </a:t>
            </a:r>
            <a:r>
              <a:rPr lang="en-CA" b="0" dirty="0" smtClean="0"/>
              <a:t>15.</a:t>
            </a:r>
            <a:endParaRPr lang="en-CA" b="0" dirty="0"/>
          </a:p>
          <a:p>
            <a:pPr defTabSz="942289">
              <a:defRPr/>
            </a:pPr>
            <a:r>
              <a:rPr lang="en-CA" b="0" dirty="0"/>
              <a:t>Learners can write their answers in the space provided or in a notebook. </a:t>
            </a:r>
          </a:p>
          <a:p>
            <a:pPr defTabSz="942289">
              <a:defRPr/>
            </a:pPr>
            <a:r>
              <a:rPr lang="en-CA" b="0" dirty="0"/>
              <a:t>Ask learners to share their answers in pairs or as a class.</a:t>
            </a:r>
            <a:endParaRPr lang="en-CA" dirty="0"/>
          </a:p>
          <a:p>
            <a:pPr defTabSz="942289">
              <a:defRPr/>
            </a:pPr>
            <a:endParaRPr lang="en-CA" dirty="0"/>
          </a:p>
          <a:p>
            <a:pPr defTabSz="942289">
              <a:defRPr/>
            </a:pPr>
            <a:endParaRPr lang="en-CA" dirty="0"/>
          </a:p>
          <a:p>
            <a:endParaRPr lang="en-CA" b="0" dirty="0"/>
          </a:p>
          <a:p>
            <a:pPr marL="176679" indent="-176679">
              <a:buFontTx/>
              <a:buChar char="-"/>
            </a:pPr>
            <a:endParaRPr lang="en-CA" dirty="0"/>
          </a:p>
          <a:p>
            <a:endParaRPr lang="en-CA" dirty="0"/>
          </a:p>
          <a:p>
            <a:pPr marL="176679" indent="-176679">
              <a:buFontTx/>
              <a:buChar char="-"/>
            </a:pPr>
            <a:endParaRPr lang="en-CA" b="0" dirty="0"/>
          </a:p>
          <a:p>
            <a:endParaRPr lang="en-CA" b="0" dirty="0"/>
          </a:p>
        </p:txBody>
      </p:sp>
      <p:sp>
        <p:nvSpPr>
          <p:cNvPr id="4" name="Slide Number Placeholder 3"/>
          <p:cNvSpPr>
            <a:spLocks noGrp="1"/>
          </p:cNvSpPr>
          <p:nvPr>
            <p:ph type="sldNum" sz="quarter" idx="5"/>
          </p:nvPr>
        </p:nvSpPr>
        <p:spPr/>
        <p:txBody>
          <a:bodyPr/>
          <a:lstStyle/>
          <a:p>
            <a:fld id="{F7A1D258-4312-4579-B35D-5408F216C435}" type="slidenum">
              <a:rPr lang="en-US" smtClean="0"/>
              <a:t>24</a:t>
            </a:fld>
            <a:endParaRPr lang="en-US"/>
          </a:p>
        </p:txBody>
      </p:sp>
    </p:spTree>
    <p:extLst>
      <p:ext uri="{BB962C8B-B14F-4D97-AF65-F5344CB8AC3E}">
        <p14:creationId xmlns:p14="http://schemas.microsoft.com/office/powerpoint/2010/main" val="4178994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NOTE: This slide has animations.</a:t>
            </a:r>
          </a:p>
          <a:p>
            <a:endParaRPr lang="en-CA" b="0" dirty="0"/>
          </a:p>
          <a:p>
            <a:r>
              <a:rPr lang="en-CA" b="0" dirty="0"/>
              <a:t>Workbook, pages </a:t>
            </a:r>
            <a:r>
              <a:rPr lang="en-CA" b="0" dirty="0" smtClean="0"/>
              <a:t>16-23</a:t>
            </a:r>
            <a:endParaRPr lang="en-CA" b="0" dirty="0"/>
          </a:p>
          <a:p>
            <a:pPr marL="176679" indent="-176679">
              <a:buFont typeface="Arial" panose="020B0604020202020204" pitchFamily="34" charset="0"/>
              <a:buChar char="•"/>
            </a:pPr>
            <a:r>
              <a:rPr lang="en-CA" b="0" dirty="0"/>
              <a:t>Key words for transit schedules (page </a:t>
            </a:r>
            <a:r>
              <a:rPr lang="en-CA" b="0" dirty="0" smtClean="0"/>
              <a:t>16)</a:t>
            </a:r>
            <a:endParaRPr lang="en-CA" b="0" dirty="0"/>
          </a:p>
          <a:p>
            <a:endParaRPr lang="en-CA" dirty="0"/>
          </a:p>
          <a:p>
            <a:r>
              <a:rPr lang="en-CA" dirty="0"/>
              <a:t>Tell the learners that they can use key words to navigate transit schedules. Remind them that using schedules can help them manage their time effectively and get to scheduled events on time. It is one of the ways they can show that they can adapt. </a:t>
            </a:r>
          </a:p>
          <a:p>
            <a:endParaRPr lang="en-CA" dirty="0"/>
          </a:p>
          <a:p>
            <a:r>
              <a:rPr lang="en-CA" dirty="0"/>
              <a:t>Go over the key words with the participants. Click to show them one by one.</a:t>
            </a:r>
          </a:p>
          <a:p>
            <a:endParaRPr lang="en-CA" dirty="0"/>
          </a:p>
          <a:p>
            <a:r>
              <a:rPr lang="en-CA" dirty="0"/>
              <a:t> </a:t>
            </a:r>
          </a:p>
          <a:p>
            <a:pPr marL="176679" indent="-176679">
              <a:buFontTx/>
              <a:buChar char="-"/>
            </a:pPr>
            <a:endParaRPr lang="en-CA" b="0" dirty="0"/>
          </a:p>
          <a:p>
            <a:endParaRPr lang="en-CA" b="0" dirty="0"/>
          </a:p>
        </p:txBody>
      </p:sp>
      <p:sp>
        <p:nvSpPr>
          <p:cNvPr id="4" name="Slide Number Placeholder 3"/>
          <p:cNvSpPr>
            <a:spLocks noGrp="1"/>
          </p:cNvSpPr>
          <p:nvPr>
            <p:ph type="sldNum" sz="quarter" idx="5"/>
          </p:nvPr>
        </p:nvSpPr>
        <p:spPr/>
        <p:txBody>
          <a:bodyPr/>
          <a:lstStyle/>
          <a:p>
            <a:fld id="{F7A1D258-4312-4579-B35D-5408F216C435}" type="slidenum">
              <a:rPr lang="en-US" smtClean="0"/>
              <a:t>25</a:t>
            </a:fld>
            <a:endParaRPr lang="en-US"/>
          </a:p>
        </p:txBody>
      </p:sp>
    </p:spTree>
    <p:extLst>
      <p:ext uri="{BB962C8B-B14F-4D97-AF65-F5344CB8AC3E}">
        <p14:creationId xmlns:p14="http://schemas.microsoft.com/office/powerpoint/2010/main" val="117687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Workbook, pages </a:t>
            </a:r>
            <a:r>
              <a:rPr lang="en-CA" dirty="0" smtClean="0"/>
              <a:t>16 and 17</a:t>
            </a:r>
            <a:endParaRPr lang="en-CA" dirty="0"/>
          </a:p>
          <a:p>
            <a:endParaRPr lang="en-CA" dirty="0"/>
          </a:p>
          <a:p>
            <a:r>
              <a:rPr lang="en-CA" b="1" dirty="0"/>
              <a:t>Task</a:t>
            </a:r>
          </a:p>
          <a:p>
            <a:r>
              <a:rPr lang="en-CA" b="0" dirty="0"/>
              <a:t>Ask a learner to read the instructions for the task. Then a</a:t>
            </a:r>
            <a:r>
              <a:rPr lang="en-CA" dirty="0"/>
              <a:t>sk the learners what they need to do, to check if they understood the instructions. Allow them 5-7 minutes to write down their answers for the questions listed on page </a:t>
            </a:r>
            <a:r>
              <a:rPr lang="en-CA" dirty="0" smtClean="0"/>
              <a:t>17.</a:t>
            </a:r>
            <a:endParaRPr lang="en-CA" dirty="0"/>
          </a:p>
          <a:p>
            <a:endParaRPr lang="en-CA" b="0" dirty="0"/>
          </a:p>
          <a:p>
            <a:r>
              <a:rPr lang="en-CA" b="0" dirty="0"/>
              <a:t>Ask the learners to share their answers as a class or in pairs. </a:t>
            </a:r>
          </a:p>
          <a:p>
            <a:endParaRPr lang="en-CA" b="0" dirty="0"/>
          </a:p>
          <a:p>
            <a:r>
              <a:rPr lang="en-CA" b="0" dirty="0"/>
              <a:t>Ask a follow up question about how they make sure they get to scheduled events on time. </a:t>
            </a:r>
          </a:p>
          <a:p>
            <a:endParaRPr lang="en-CA" b="0" dirty="0"/>
          </a:p>
          <a:p>
            <a:endParaRPr lang="en-CA" b="0" dirty="0"/>
          </a:p>
          <a:p>
            <a:endParaRPr lang="en-CA" b="0" dirty="0"/>
          </a:p>
          <a:p>
            <a:endParaRPr lang="en-CA" b="0" dirty="0"/>
          </a:p>
        </p:txBody>
      </p:sp>
      <p:sp>
        <p:nvSpPr>
          <p:cNvPr id="4" name="Slide Number Placeholder 3"/>
          <p:cNvSpPr>
            <a:spLocks noGrp="1"/>
          </p:cNvSpPr>
          <p:nvPr>
            <p:ph type="sldNum" sz="quarter" idx="5"/>
          </p:nvPr>
        </p:nvSpPr>
        <p:spPr/>
        <p:txBody>
          <a:bodyPr/>
          <a:lstStyle/>
          <a:p>
            <a:fld id="{F7A1D258-4312-4579-B35D-5408F216C435}" type="slidenum">
              <a:rPr lang="en-US" smtClean="0"/>
              <a:t>26</a:t>
            </a:fld>
            <a:endParaRPr lang="en-US"/>
          </a:p>
        </p:txBody>
      </p:sp>
    </p:spTree>
    <p:extLst>
      <p:ext uri="{BB962C8B-B14F-4D97-AF65-F5344CB8AC3E}">
        <p14:creationId xmlns:p14="http://schemas.microsoft.com/office/powerpoint/2010/main" val="3379094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Workbook, page </a:t>
            </a:r>
            <a:r>
              <a:rPr lang="en-CA" dirty="0" smtClean="0"/>
              <a:t>17</a:t>
            </a:r>
            <a:endParaRPr lang="en-CA" dirty="0"/>
          </a:p>
          <a:p>
            <a:endParaRPr lang="en-CA" dirty="0"/>
          </a:p>
          <a:p>
            <a:r>
              <a:rPr lang="en-CA" b="0" dirty="0"/>
              <a:t>Read or ask a learner to read the workplace culture tip. </a:t>
            </a:r>
          </a:p>
          <a:p>
            <a:endParaRPr lang="en-CA" b="0" dirty="0"/>
          </a:p>
          <a:p>
            <a:r>
              <a:rPr lang="en-CA" b="0" dirty="0"/>
              <a:t>Discuss the “controversial” aspects of it: if you arrive at the exact time of the start of your shift, the employer will consider that you are late. Explain why.</a:t>
            </a:r>
          </a:p>
          <a:p>
            <a:endParaRPr lang="en-CA" b="0" dirty="0"/>
          </a:p>
          <a:p>
            <a:r>
              <a:rPr lang="en-CA" b="0" dirty="0"/>
              <a:t>Discuss how being late can affect their success and others’ work. For example, their counsellor may have back-to-back scheduled appointments with other learners who need help. If one participant arrives late, they either will not receive </a:t>
            </a:r>
            <a:r>
              <a:rPr lang="en-CA" b="0" dirty="0" smtClean="0"/>
              <a:t>the full time </a:t>
            </a:r>
            <a:r>
              <a:rPr lang="en-CA" b="0" dirty="0"/>
              <a:t>of their scheduled service, or another participant will have to wait to get the counsellor’s service. </a:t>
            </a:r>
          </a:p>
          <a:p>
            <a:endParaRPr lang="en-CA" b="0" dirty="0"/>
          </a:p>
          <a:p>
            <a:r>
              <a:rPr lang="en-CA" b="0" dirty="0"/>
              <a:t>Tell learners that when they adjust their schedule to arrive on time, they show that they can adapt. As well, when they arrive on time, they show collaboration.</a:t>
            </a:r>
          </a:p>
          <a:p>
            <a:endParaRPr lang="en-CA" b="0" dirty="0"/>
          </a:p>
          <a:p>
            <a:r>
              <a:rPr lang="en-CA" b="0" dirty="0"/>
              <a:t>Encourage the participants to practise arriving to appointments </a:t>
            </a:r>
            <a:r>
              <a:rPr lang="en-CA" b="0" dirty="0" smtClean="0"/>
              <a:t>and </a:t>
            </a:r>
            <a:r>
              <a:rPr lang="en-CA" b="0" dirty="0"/>
              <a:t>job interviews 15 minutes early to make it a habit.</a:t>
            </a:r>
          </a:p>
          <a:p>
            <a:endParaRPr lang="en-CA" b="0" dirty="0"/>
          </a:p>
        </p:txBody>
      </p:sp>
      <p:sp>
        <p:nvSpPr>
          <p:cNvPr id="4" name="Slide Number Placeholder 3"/>
          <p:cNvSpPr>
            <a:spLocks noGrp="1"/>
          </p:cNvSpPr>
          <p:nvPr>
            <p:ph type="sldNum" sz="quarter" idx="5"/>
          </p:nvPr>
        </p:nvSpPr>
        <p:spPr/>
        <p:txBody>
          <a:bodyPr/>
          <a:lstStyle/>
          <a:p>
            <a:fld id="{F7A1D258-4312-4579-B35D-5408F216C435}" type="slidenum">
              <a:rPr lang="en-US" smtClean="0"/>
              <a:t>27</a:t>
            </a:fld>
            <a:endParaRPr lang="en-US"/>
          </a:p>
        </p:txBody>
      </p:sp>
    </p:spTree>
    <p:extLst>
      <p:ext uri="{BB962C8B-B14F-4D97-AF65-F5344CB8AC3E}">
        <p14:creationId xmlns:p14="http://schemas.microsoft.com/office/powerpoint/2010/main" val="430198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4"/>
            <a:ext cx="5681980" cy="4399218"/>
          </a:xfrm>
        </p:spPr>
        <p:txBody>
          <a:bodyPr/>
          <a:lstStyle/>
          <a:p>
            <a:r>
              <a:rPr lang="en-CA" dirty="0"/>
              <a:t>NOTE: This slide has animations. </a:t>
            </a:r>
          </a:p>
          <a:p>
            <a:endParaRPr lang="en-CA" dirty="0"/>
          </a:p>
          <a:p>
            <a:r>
              <a:rPr lang="en-CA" dirty="0"/>
              <a:t>Workbook, pages </a:t>
            </a:r>
            <a:r>
              <a:rPr lang="en-CA" dirty="0" smtClean="0"/>
              <a:t>18-22</a:t>
            </a:r>
            <a:endParaRPr lang="en-CA" dirty="0"/>
          </a:p>
          <a:p>
            <a:pPr marL="176679" indent="-176679">
              <a:buFont typeface="Arial" panose="020B0604020202020204" pitchFamily="34" charset="0"/>
              <a:buChar char="•"/>
            </a:pPr>
            <a:r>
              <a:rPr lang="en-CA" dirty="0"/>
              <a:t>Steps for looking up transit schedule (pages </a:t>
            </a:r>
            <a:r>
              <a:rPr lang="en-CA" dirty="0" smtClean="0"/>
              <a:t>18-21)</a:t>
            </a:r>
            <a:endParaRPr lang="en-CA" dirty="0"/>
          </a:p>
          <a:p>
            <a:pPr marL="176679" indent="-176679">
              <a:buFont typeface="Arial" panose="020B0604020202020204" pitchFamily="34" charset="0"/>
              <a:buChar char="•"/>
            </a:pPr>
            <a:r>
              <a:rPr lang="en-CA" dirty="0"/>
              <a:t>Tasks 1 and 2 (page </a:t>
            </a:r>
            <a:r>
              <a:rPr lang="en-CA" dirty="0" smtClean="0"/>
              <a:t>22)</a:t>
            </a:r>
            <a:endParaRPr lang="en-CA" dirty="0"/>
          </a:p>
          <a:p>
            <a:endParaRPr lang="en-CA" b="0" dirty="0"/>
          </a:p>
          <a:p>
            <a:r>
              <a:rPr lang="en-CA" b="1" dirty="0"/>
              <a:t>Steps for looking up transit schedules</a:t>
            </a:r>
          </a:p>
          <a:p>
            <a:r>
              <a:rPr lang="en-CA" b="0" dirty="0"/>
              <a:t>The steps are based on Winnipeg Transit. It would be best to adapt them to your area. However, learners can still practise by following the steps based on Winnipeg Transit. </a:t>
            </a:r>
            <a:endParaRPr lang="en-CA" b="1" dirty="0"/>
          </a:p>
          <a:p>
            <a:r>
              <a:rPr lang="en-CA" b="0" dirty="0"/>
              <a:t>Ask the learners to follow the steps in pairs to practise looking up transit schedules online. </a:t>
            </a:r>
          </a:p>
          <a:p>
            <a:endParaRPr lang="en-CA" b="0" dirty="0"/>
          </a:p>
          <a:p>
            <a:r>
              <a:rPr lang="en-CA" b="1" dirty="0"/>
              <a:t>Task 1</a:t>
            </a:r>
          </a:p>
          <a:p>
            <a:r>
              <a:rPr lang="en-CA" b="0" dirty="0"/>
              <a:t>Ask a learner to read the instructions for the task. Then a</a:t>
            </a:r>
            <a:r>
              <a:rPr lang="en-CA" dirty="0"/>
              <a:t>sk the learners what they need to do, to check if they understood the instructions. Allow them 7-10 minutes to complete the task. </a:t>
            </a:r>
            <a:endParaRPr lang="en-CA" b="0" dirty="0"/>
          </a:p>
          <a:p>
            <a:r>
              <a:rPr lang="en-CA" b="0" dirty="0"/>
              <a:t>Ask the learners to share their answers in pairs. </a:t>
            </a:r>
          </a:p>
          <a:p>
            <a:endParaRPr lang="en-CA" b="0" dirty="0"/>
          </a:p>
          <a:p>
            <a:pPr defTabSz="942289">
              <a:defRPr/>
            </a:pPr>
            <a:r>
              <a:rPr lang="en-CA" b="1" dirty="0"/>
              <a:t>Task 2 </a:t>
            </a:r>
          </a:p>
          <a:p>
            <a:r>
              <a:rPr lang="en-CA" b="0" dirty="0"/>
              <a:t>Ask a learner to read the instructions for the task. Then a</a:t>
            </a:r>
            <a:r>
              <a:rPr lang="en-CA" dirty="0"/>
              <a:t>sk the learners what they need to do to check if they understood the instructions. Allow them 7-10 minutes to complete the task. </a:t>
            </a:r>
            <a:endParaRPr lang="en-CA" b="0" dirty="0"/>
          </a:p>
          <a:p>
            <a:r>
              <a:rPr lang="en-CA" b="0" dirty="0"/>
              <a:t>Ask the learners to share their answers in pairs. </a:t>
            </a:r>
          </a:p>
          <a:p>
            <a:endParaRPr lang="en-CA" b="1" dirty="0"/>
          </a:p>
          <a:p>
            <a:pPr defTabSz="942289">
              <a:defRPr/>
            </a:pPr>
            <a:endParaRPr lang="en-CA" b="0" dirty="0"/>
          </a:p>
          <a:p>
            <a:pPr defTabSz="942289">
              <a:defRPr/>
            </a:pPr>
            <a:endParaRPr lang="en-CA" b="1" dirty="0"/>
          </a:p>
          <a:p>
            <a:pPr defTabSz="942289">
              <a:defRPr/>
            </a:pPr>
            <a:endParaRPr lang="en-CA" b="1" dirty="0"/>
          </a:p>
          <a:p>
            <a:pPr defTabSz="942289">
              <a:defRPr/>
            </a:pPr>
            <a:endParaRPr lang="en-CA" b="1" dirty="0"/>
          </a:p>
          <a:p>
            <a:endParaRPr lang="en-CA" b="0" dirty="0"/>
          </a:p>
          <a:p>
            <a:endParaRPr lang="en-CA" b="0" dirty="0"/>
          </a:p>
        </p:txBody>
      </p:sp>
      <p:sp>
        <p:nvSpPr>
          <p:cNvPr id="4" name="Slide Number Placeholder 3"/>
          <p:cNvSpPr>
            <a:spLocks noGrp="1"/>
          </p:cNvSpPr>
          <p:nvPr>
            <p:ph type="sldNum" sz="quarter" idx="5"/>
          </p:nvPr>
        </p:nvSpPr>
        <p:spPr/>
        <p:txBody>
          <a:bodyPr/>
          <a:lstStyle/>
          <a:p>
            <a:fld id="{F7A1D258-4312-4579-B35D-5408F216C435}" type="slidenum">
              <a:rPr lang="en-US" smtClean="0"/>
              <a:t>28</a:t>
            </a:fld>
            <a:endParaRPr lang="en-US"/>
          </a:p>
        </p:txBody>
      </p:sp>
    </p:spTree>
    <p:extLst>
      <p:ext uri="{BB962C8B-B14F-4D97-AF65-F5344CB8AC3E}">
        <p14:creationId xmlns:p14="http://schemas.microsoft.com/office/powerpoint/2010/main" val="505167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Workbook, page </a:t>
            </a:r>
            <a:r>
              <a:rPr lang="en-CA" dirty="0" smtClean="0"/>
              <a:t>23</a:t>
            </a:r>
            <a:endParaRPr lang="en-CA" dirty="0"/>
          </a:p>
          <a:p>
            <a:endParaRPr lang="en-CA" dirty="0"/>
          </a:p>
          <a:p>
            <a:r>
              <a:rPr lang="en-CA" dirty="0"/>
              <a:t>Allow the learners 7-10 minutes to complete the quiz. </a:t>
            </a:r>
          </a:p>
          <a:p>
            <a:endParaRPr lang="en-CA" dirty="0"/>
          </a:p>
          <a:p>
            <a:r>
              <a:rPr lang="en-CA" dirty="0"/>
              <a:t>Encourage them to practice the strategies and tips that they have learned in this section. </a:t>
            </a:r>
          </a:p>
          <a:p>
            <a:endParaRPr lang="en-CA" dirty="0"/>
          </a:p>
          <a:p>
            <a:r>
              <a:rPr lang="en-CA" dirty="0"/>
              <a:t>As the learners are completing the quiz, you can go around and check the answers with them one-on-one. If the learner chooses an answer that indicates that they are not applying the strategies discussed in the unit, you can follow up with probing questions to identify needs for coaching or other wraparound supports. </a:t>
            </a:r>
          </a:p>
          <a:p>
            <a:endParaRPr lang="en-CA" dirty="0"/>
          </a:p>
          <a:p>
            <a:endParaRPr lang="en-CA" dirty="0"/>
          </a:p>
        </p:txBody>
      </p:sp>
      <p:sp>
        <p:nvSpPr>
          <p:cNvPr id="4" name="Slide Number Placeholder 3"/>
          <p:cNvSpPr>
            <a:spLocks noGrp="1"/>
          </p:cNvSpPr>
          <p:nvPr>
            <p:ph type="sldNum" sz="quarter" idx="5"/>
          </p:nvPr>
        </p:nvSpPr>
        <p:spPr/>
        <p:txBody>
          <a:bodyPr/>
          <a:lstStyle/>
          <a:p>
            <a:fld id="{F7A1D258-4312-4579-B35D-5408F216C435}" type="slidenum">
              <a:rPr lang="en-US" smtClean="0"/>
              <a:t>29</a:t>
            </a:fld>
            <a:endParaRPr lang="en-US"/>
          </a:p>
        </p:txBody>
      </p:sp>
    </p:spTree>
    <p:extLst>
      <p:ext uri="{BB962C8B-B14F-4D97-AF65-F5344CB8AC3E}">
        <p14:creationId xmlns:p14="http://schemas.microsoft.com/office/powerpoint/2010/main" val="3152659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This slide has animation. </a:t>
            </a:r>
          </a:p>
          <a:p>
            <a:endParaRPr lang="en-US"/>
          </a:p>
          <a:p>
            <a:r>
              <a:rPr lang="en-US"/>
              <a:t>Workbook, page 2</a:t>
            </a:r>
          </a:p>
          <a:p>
            <a:endParaRPr lang="en-US"/>
          </a:p>
          <a:p>
            <a:r>
              <a:rPr lang="en-US"/>
              <a:t>Determine prior knowledge by asking learners: “What is adaptability?”</a:t>
            </a:r>
          </a:p>
          <a:p>
            <a:r>
              <a:rPr lang="en-US"/>
              <a:t>Allow them 2 minutes to brainstorm and share ideas as a class.</a:t>
            </a:r>
          </a:p>
          <a:p>
            <a:endParaRPr lang="en-US"/>
          </a:p>
          <a:p>
            <a:r>
              <a:rPr lang="en-US"/>
              <a:t>Click to show the definition on the slide.</a:t>
            </a:r>
          </a:p>
          <a:p>
            <a:endParaRPr lang="en-US"/>
          </a:p>
        </p:txBody>
      </p:sp>
      <p:sp>
        <p:nvSpPr>
          <p:cNvPr id="4" name="Slide Number Placeholder 3"/>
          <p:cNvSpPr>
            <a:spLocks noGrp="1"/>
          </p:cNvSpPr>
          <p:nvPr>
            <p:ph type="sldNum" sz="quarter" idx="5"/>
          </p:nvPr>
        </p:nvSpPr>
        <p:spPr/>
        <p:txBody>
          <a:bodyPr/>
          <a:lstStyle/>
          <a:p>
            <a:fld id="{F7A1D258-4312-4579-B35D-5408F216C435}" type="slidenum">
              <a:rPr lang="en-US" smtClean="0"/>
              <a:t>3</a:t>
            </a:fld>
            <a:endParaRPr lang="en-US"/>
          </a:p>
        </p:txBody>
      </p:sp>
    </p:spTree>
    <p:extLst>
      <p:ext uri="{BB962C8B-B14F-4D97-AF65-F5344CB8AC3E}">
        <p14:creationId xmlns:p14="http://schemas.microsoft.com/office/powerpoint/2010/main" val="1097531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NOTE: This slide has animation.</a:t>
            </a:r>
          </a:p>
          <a:p>
            <a:endParaRPr lang="en-CA" b="0" dirty="0"/>
          </a:p>
          <a:p>
            <a:r>
              <a:rPr lang="en-CA" b="0" dirty="0"/>
              <a:t>Workbook, page </a:t>
            </a:r>
            <a:r>
              <a:rPr lang="en-CA" b="0" dirty="0" smtClean="0"/>
              <a:t>24</a:t>
            </a:r>
            <a:endParaRPr lang="en-CA" b="0" dirty="0"/>
          </a:p>
          <a:p>
            <a:endParaRPr lang="en-CA" b="0" dirty="0"/>
          </a:p>
          <a:p>
            <a:r>
              <a:rPr lang="en-CA" b="0" dirty="0"/>
              <a:t>Ask: </a:t>
            </a:r>
          </a:p>
          <a:p>
            <a:pPr marL="176679" indent="-176679">
              <a:buFontTx/>
              <a:buChar char="-"/>
            </a:pPr>
            <a:r>
              <a:rPr lang="en-CA" b="0" dirty="0"/>
              <a:t>Who has ever developed an action plan? </a:t>
            </a:r>
          </a:p>
          <a:p>
            <a:pPr marL="176679" indent="-176679">
              <a:buFontTx/>
              <a:buChar char="-"/>
            </a:pPr>
            <a:r>
              <a:rPr lang="en-CA" b="0" dirty="0"/>
              <a:t>What was it for?</a:t>
            </a:r>
          </a:p>
          <a:p>
            <a:pPr marL="176679" indent="-176679">
              <a:buFontTx/>
              <a:buChar char="-"/>
            </a:pPr>
            <a:r>
              <a:rPr lang="en-CA" b="0" dirty="0"/>
              <a:t>How did it help?</a:t>
            </a:r>
          </a:p>
          <a:p>
            <a:pPr marL="176679" indent="-176679">
              <a:buFontTx/>
              <a:buChar char="-"/>
            </a:pPr>
            <a:endParaRPr lang="en-CA" b="0" dirty="0"/>
          </a:p>
          <a:p>
            <a:r>
              <a:rPr lang="en-CA" b="0" dirty="0"/>
              <a:t>Click to show the explanation of what an action plan is. Read the text from the slide.</a:t>
            </a:r>
          </a:p>
          <a:p>
            <a:r>
              <a:rPr lang="en-CA" b="0" dirty="0"/>
              <a:t>Inform the learners that they will do a few tasks that will lead to developing an action plan. The action plan will be personalized. It will help them adapt effectively. </a:t>
            </a:r>
          </a:p>
          <a:p>
            <a:endParaRPr lang="en-CA" b="0" dirty="0"/>
          </a:p>
          <a:p>
            <a:endParaRPr lang="en-CA" b="0" dirty="0"/>
          </a:p>
          <a:p>
            <a:endParaRPr lang="en-CA" b="0" dirty="0"/>
          </a:p>
        </p:txBody>
      </p:sp>
      <p:sp>
        <p:nvSpPr>
          <p:cNvPr id="4" name="Slide Number Placeholder 3"/>
          <p:cNvSpPr>
            <a:spLocks noGrp="1"/>
          </p:cNvSpPr>
          <p:nvPr>
            <p:ph type="sldNum" sz="quarter" idx="5"/>
          </p:nvPr>
        </p:nvSpPr>
        <p:spPr/>
        <p:txBody>
          <a:bodyPr/>
          <a:lstStyle/>
          <a:p>
            <a:fld id="{F7A1D258-4312-4579-B35D-5408F216C435}" type="slidenum">
              <a:rPr lang="en-US" smtClean="0"/>
              <a:t>30</a:t>
            </a:fld>
            <a:endParaRPr lang="en-US"/>
          </a:p>
        </p:txBody>
      </p:sp>
    </p:spTree>
    <p:extLst>
      <p:ext uri="{BB962C8B-B14F-4D97-AF65-F5344CB8AC3E}">
        <p14:creationId xmlns:p14="http://schemas.microsoft.com/office/powerpoint/2010/main" val="689711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NOTE: This slide has animations.</a:t>
            </a:r>
          </a:p>
          <a:p>
            <a:endParaRPr lang="en-CA" b="0" dirty="0"/>
          </a:p>
          <a:p>
            <a:r>
              <a:rPr lang="en-CA" b="0" dirty="0"/>
              <a:t>Workbook, pages </a:t>
            </a:r>
            <a:r>
              <a:rPr lang="en-CA" b="0" dirty="0" smtClean="0"/>
              <a:t>24 </a:t>
            </a:r>
            <a:r>
              <a:rPr lang="en-CA" b="0" dirty="0"/>
              <a:t>and </a:t>
            </a:r>
            <a:r>
              <a:rPr lang="en-CA" b="0" dirty="0" smtClean="0"/>
              <a:t>25</a:t>
            </a:r>
            <a:endParaRPr lang="en-CA" b="0" dirty="0"/>
          </a:p>
          <a:p>
            <a:endParaRPr lang="en-CA" b="0" dirty="0"/>
          </a:p>
          <a:p>
            <a:r>
              <a:rPr lang="en-CA" b="1" dirty="0"/>
              <a:t>Task 1 </a:t>
            </a:r>
            <a:r>
              <a:rPr lang="en-CA" b="0" dirty="0"/>
              <a:t>(page </a:t>
            </a:r>
            <a:r>
              <a:rPr lang="en-CA" b="0" dirty="0" smtClean="0"/>
              <a:t>24)</a:t>
            </a:r>
            <a:endParaRPr lang="en-CA" b="0" dirty="0"/>
          </a:p>
          <a:p>
            <a:r>
              <a:rPr lang="en-CA" b="0" dirty="0"/>
              <a:t>Ask a learner to read the instructions for the task. Then a</a:t>
            </a:r>
            <a:r>
              <a:rPr lang="en-CA" dirty="0"/>
              <a:t>sk the learners what they need to do, to check if they understood the instructions. Allow them 5 minutes to complete the task. </a:t>
            </a:r>
            <a:endParaRPr lang="en-CA" b="0" dirty="0"/>
          </a:p>
          <a:p>
            <a:r>
              <a:rPr lang="en-CA" b="0" dirty="0"/>
              <a:t>Ask the learners to share their answers as a class </a:t>
            </a:r>
            <a:r>
              <a:rPr lang="en-CA" b="0" dirty="0" smtClean="0"/>
              <a:t>or in </a:t>
            </a:r>
            <a:r>
              <a:rPr lang="en-CA" b="0" dirty="0"/>
              <a:t>pairs. </a:t>
            </a:r>
          </a:p>
          <a:p>
            <a:endParaRPr lang="en-CA" b="0" dirty="0"/>
          </a:p>
          <a:p>
            <a:r>
              <a:rPr lang="en-CA" b="1" dirty="0"/>
              <a:t>Task 2 </a:t>
            </a:r>
            <a:r>
              <a:rPr lang="en-CA" b="0" dirty="0"/>
              <a:t>(page </a:t>
            </a:r>
            <a:r>
              <a:rPr lang="en-CA" b="0" dirty="0" smtClean="0"/>
              <a:t>25)</a:t>
            </a:r>
            <a:endParaRPr lang="en-CA" b="0" dirty="0"/>
          </a:p>
          <a:p>
            <a:r>
              <a:rPr lang="en-CA" b="0" dirty="0"/>
              <a:t>Ask a learner to read the instructions for the task. Then a</a:t>
            </a:r>
            <a:r>
              <a:rPr lang="en-CA" dirty="0"/>
              <a:t>sk the learners what they need to do to check if they understood the instructions. Allow them 3-5 minutes to complete the task. </a:t>
            </a:r>
            <a:endParaRPr lang="en-CA" b="0" dirty="0"/>
          </a:p>
          <a:p>
            <a:r>
              <a:rPr lang="en-CA" b="0" dirty="0"/>
              <a:t>Ask the learners to share their answers as a class </a:t>
            </a:r>
            <a:r>
              <a:rPr lang="en-CA" b="0" dirty="0" smtClean="0"/>
              <a:t>or in </a:t>
            </a:r>
            <a:r>
              <a:rPr lang="en-CA" b="0" dirty="0"/>
              <a:t>pairs. </a:t>
            </a:r>
          </a:p>
          <a:p>
            <a:endParaRPr lang="en-CA" b="1" dirty="0"/>
          </a:p>
          <a:p>
            <a:endParaRPr lang="en-CA" b="1" dirty="0"/>
          </a:p>
        </p:txBody>
      </p:sp>
      <p:sp>
        <p:nvSpPr>
          <p:cNvPr id="4" name="Slide Number Placeholder 3"/>
          <p:cNvSpPr>
            <a:spLocks noGrp="1"/>
          </p:cNvSpPr>
          <p:nvPr>
            <p:ph type="sldNum" sz="quarter" idx="5"/>
          </p:nvPr>
        </p:nvSpPr>
        <p:spPr/>
        <p:txBody>
          <a:bodyPr/>
          <a:lstStyle/>
          <a:p>
            <a:fld id="{F7A1D258-4312-4579-B35D-5408F216C435}" type="slidenum">
              <a:rPr lang="en-US" smtClean="0"/>
              <a:t>31</a:t>
            </a:fld>
            <a:endParaRPr lang="en-US"/>
          </a:p>
        </p:txBody>
      </p:sp>
    </p:spTree>
    <p:extLst>
      <p:ext uri="{BB962C8B-B14F-4D97-AF65-F5344CB8AC3E}">
        <p14:creationId xmlns:p14="http://schemas.microsoft.com/office/powerpoint/2010/main" val="4001895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5"/>
            <a:ext cx="5681980" cy="3339162"/>
          </a:xfrm>
        </p:spPr>
        <p:txBody>
          <a:bodyPr/>
          <a:lstStyle/>
          <a:p>
            <a:r>
              <a:rPr lang="en-CA" b="0" dirty="0"/>
              <a:t>Workbook, page 25 </a:t>
            </a:r>
            <a:endParaRPr lang="en-CA" b="0" dirty="0" smtClean="0"/>
          </a:p>
          <a:p>
            <a:r>
              <a:rPr lang="en-CA" b="0" dirty="0" smtClean="0"/>
              <a:t>NOTE</a:t>
            </a:r>
            <a:r>
              <a:rPr lang="en-CA" b="0" dirty="0"/>
              <a:t>: The task has animation.</a:t>
            </a:r>
          </a:p>
          <a:p>
            <a:endParaRPr lang="en-CA" b="0" dirty="0"/>
          </a:p>
          <a:p>
            <a:pPr marL="176679" indent="-176679">
              <a:buFont typeface="Arial" panose="020B0604020202020204" pitchFamily="34" charset="0"/>
              <a:buChar char="•"/>
            </a:pPr>
            <a:r>
              <a:rPr lang="en-CA" b="0" dirty="0"/>
              <a:t>Action plan template can be found in the workbook on page </a:t>
            </a:r>
            <a:r>
              <a:rPr lang="en-CA" b="0" dirty="0" smtClean="0"/>
              <a:t>56</a:t>
            </a:r>
            <a:endParaRPr lang="en-CA" b="0" dirty="0"/>
          </a:p>
          <a:p>
            <a:endParaRPr lang="en-CA" b="0" dirty="0"/>
          </a:p>
          <a:p>
            <a:r>
              <a:rPr lang="en-CA" b="0" dirty="0"/>
              <a:t>Tell the learners where they can find the Action plan. </a:t>
            </a:r>
          </a:p>
          <a:p>
            <a:r>
              <a:rPr lang="en-CA" b="0" dirty="0"/>
              <a:t>Discuss the sections in the Action plan with the learners. Talk about what kind of information would go in each cell/row.</a:t>
            </a:r>
          </a:p>
          <a:p>
            <a:endParaRPr lang="en-CA" b="0" dirty="0"/>
          </a:p>
          <a:p>
            <a:r>
              <a:rPr lang="en-CA" b="0" dirty="0"/>
              <a:t>If the learners have struggled using tables before, ask them questions like:</a:t>
            </a:r>
          </a:p>
          <a:p>
            <a:pPr marL="176679" indent="-176679">
              <a:buFontTx/>
              <a:buChar char="-"/>
            </a:pPr>
            <a:r>
              <a:rPr lang="en-CA" b="0" dirty="0"/>
              <a:t>How many columns does the Action plan have? </a:t>
            </a:r>
          </a:p>
          <a:p>
            <a:pPr marL="176679" indent="-176679">
              <a:buFontTx/>
              <a:buChar char="-"/>
            </a:pPr>
            <a:r>
              <a:rPr lang="en-CA" b="0" dirty="0"/>
              <a:t>What are the subheadings? </a:t>
            </a:r>
          </a:p>
          <a:p>
            <a:pPr marL="176679" indent="-176679">
              <a:buFontTx/>
              <a:buChar char="-"/>
            </a:pPr>
            <a:r>
              <a:rPr lang="en-CA" b="0" dirty="0"/>
              <a:t>How is the information in the same column connected? What should they write in each column?</a:t>
            </a:r>
          </a:p>
          <a:p>
            <a:pPr marL="176679" indent="-176679">
              <a:buFontTx/>
              <a:buChar char="-"/>
            </a:pPr>
            <a:r>
              <a:rPr lang="en-CA" b="0" dirty="0"/>
              <a:t>How is the information in the same row connected? What should they write in rows/cells?</a:t>
            </a:r>
          </a:p>
          <a:p>
            <a:r>
              <a:rPr lang="en-CA" b="0" dirty="0"/>
              <a:t>Use the picture of the Action Plan on this slide to point to key areas.</a:t>
            </a:r>
          </a:p>
          <a:p>
            <a:pPr marL="176679" indent="-176679">
              <a:buFontTx/>
              <a:buChar char="-"/>
            </a:pPr>
            <a:endParaRPr lang="en-CA" b="0" dirty="0"/>
          </a:p>
          <a:p>
            <a:r>
              <a:rPr lang="en-CA" b="1" dirty="0"/>
              <a:t>Task 3 </a:t>
            </a:r>
            <a:r>
              <a:rPr lang="en-CA" b="0" dirty="0"/>
              <a:t>(page </a:t>
            </a:r>
            <a:r>
              <a:rPr lang="en-CA" b="0" dirty="0" smtClean="0"/>
              <a:t>25)</a:t>
            </a:r>
            <a:endParaRPr lang="en-CA" b="0" dirty="0"/>
          </a:p>
          <a:p>
            <a:r>
              <a:rPr lang="en-CA" b="0" dirty="0"/>
              <a:t>You can facilitate Task 3 in two ways depending on the dynamics of the group: </a:t>
            </a:r>
          </a:p>
          <a:p>
            <a:endParaRPr lang="en-CA" b="0" dirty="0"/>
          </a:p>
          <a:p>
            <a:r>
              <a:rPr lang="en-CA" b="1" dirty="0"/>
              <a:t>1. If the participants need a lot of guidance, have them complete the steps one by one. Allow them 3-5 minutes to do each step. Follow up after each one.</a:t>
            </a:r>
          </a:p>
          <a:p>
            <a:pPr marL="176679" indent="-176679" defTabSz="942289">
              <a:buFont typeface="Arial" panose="020B0604020202020204" pitchFamily="34" charset="0"/>
              <a:buChar char="•"/>
              <a:defRPr/>
            </a:pPr>
            <a:r>
              <a:rPr lang="en-US" b="0" i="0" dirty="0">
                <a:effectLst/>
              </a:rPr>
              <a:t>Write the areas where you need to make changes.</a:t>
            </a:r>
            <a:endParaRPr lang="en-CA" dirty="0"/>
          </a:p>
          <a:p>
            <a:pPr marL="176679" indent="-176679">
              <a:buFont typeface="Arial" panose="020B0604020202020204" pitchFamily="34" charset="0"/>
              <a:buChar char="•"/>
            </a:pPr>
            <a:r>
              <a:rPr lang="en-US" b="0" i="0" dirty="0">
                <a:effectLst/>
              </a:rPr>
              <a:t>Write specific actions that can help you make those changes. </a:t>
            </a:r>
          </a:p>
          <a:p>
            <a:pPr marL="176679" indent="-176679">
              <a:buFont typeface="Arial" panose="020B0604020202020204" pitchFamily="34" charset="0"/>
              <a:buChar char="•"/>
            </a:pPr>
            <a:r>
              <a:rPr lang="en-US" b="0" i="0" dirty="0">
                <a:effectLst/>
              </a:rPr>
              <a:t>Write why you want to make the changes.</a:t>
            </a:r>
          </a:p>
          <a:p>
            <a:pPr marL="176679" indent="-176679">
              <a:buFont typeface="Arial" panose="020B0604020202020204" pitchFamily="34" charset="0"/>
              <a:buChar char="•"/>
            </a:pPr>
            <a:r>
              <a:rPr lang="en-US" b="0" i="0" dirty="0">
                <a:effectLst/>
              </a:rPr>
              <a:t>Write one or more strategies that you already practise for each action. </a:t>
            </a:r>
          </a:p>
          <a:p>
            <a:pPr marL="176679" indent="-176679">
              <a:buFont typeface="Arial" panose="020B0604020202020204" pitchFamily="34" charset="0"/>
              <a:buChar char="•"/>
            </a:pPr>
            <a:r>
              <a:rPr lang="en-US" b="0" i="0" dirty="0">
                <a:effectLst/>
              </a:rPr>
              <a:t>Write one or more strategies that you will start to practise. </a:t>
            </a:r>
          </a:p>
          <a:p>
            <a:pPr marL="176679" indent="-176679">
              <a:buFont typeface="Arial" panose="020B0604020202020204" pitchFamily="34" charset="0"/>
              <a:buChar char="•"/>
            </a:pPr>
            <a:r>
              <a:rPr lang="en-US" b="0" i="0" dirty="0">
                <a:effectLst/>
              </a:rPr>
              <a:t>Set a start date for your action plan.</a:t>
            </a:r>
            <a:endParaRPr lang="en-CA" b="0" dirty="0"/>
          </a:p>
          <a:p>
            <a:endParaRPr lang="en-CA" b="1" dirty="0"/>
          </a:p>
          <a:p>
            <a:r>
              <a:rPr lang="en-CA" b="1" dirty="0"/>
              <a:t>2. If the participants don’t need much guidance, discuss the instructions for all steps in Task 3, and allow them 25-30 minutes to complete the tasks. </a:t>
            </a:r>
          </a:p>
          <a:p>
            <a:r>
              <a:rPr lang="en-CA" b="0" dirty="0"/>
              <a:t>Ask them to check each other’s answers as they complete the tasks and encourage each other on their efforts. </a:t>
            </a:r>
          </a:p>
          <a:p>
            <a:endParaRPr lang="en-CA" b="0" dirty="0"/>
          </a:p>
          <a:p>
            <a:endParaRPr lang="en-CA" b="0" dirty="0"/>
          </a:p>
          <a:p>
            <a:endParaRPr lang="en-CA" b="0" dirty="0"/>
          </a:p>
        </p:txBody>
      </p:sp>
      <p:sp>
        <p:nvSpPr>
          <p:cNvPr id="4" name="Slide Number Placeholder 3"/>
          <p:cNvSpPr>
            <a:spLocks noGrp="1"/>
          </p:cNvSpPr>
          <p:nvPr>
            <p:ph type="sldNum" sz="quarter" idx="5"/>
          </p:nvPr>
        </p:nvSpPr>
        <p:spPr/>
        <p:txBody>
          <a:bodyPr/>
          <a:lstStyle/>
          <a:p>
            <a:fld id="{F7A1D258-4312-4579-B35D-5408F216C435}" type="slidenum">
              <a:rPr lang="en-US" smtClean="0"/>
              <a:t>32</a:t>
            </a:fld>
            <a:endParaRPr lang="en-US"/>
          </a:p>
        </p:txBody>
      </p:sp>
    </p:spTree>
    <p:extLst>
      <p:ext uri="{BB962C8B-B14F-4D97-AF65-F5344CB8AC3E}">
        <p14:creationId xmlns:p14="http://schemas.microsoft.com/office/powerpoint/2010/main" val="3786652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Workbook, page </a:t>
            </a:r>
            <a:r>
              <a:rPr lang="en-CA" b="0" dirty="0" smtClean="0"/>
              <a:t>25</a:t>
            </a:r>
            <a:endParaRPr lang="en-CA" b="0" dirty="0"/>
          </a:p>
          <a:p>
            <a:endParaRPr lang="en-CA" b="0" dirty="0"/>
          </a:p>
          <a:p>
            <a:r>
              <a:rPr lang="en-CA" b="0" dirty="0"/>
              <a:t>Praise the learners for making their Action plan. </a:t>
            </a:r>
          </a:p>
          <a:p>
            <a:endParaRPr lang="en-CA" b="0" dirty="0"/>
          </a:p>
          <a:p>
            <a:r>
              <a:rPr lang="en-CA" b="0" dirty="0"/>
              <a:t>Ask</a:t>
            </a:r>
          </a:p>
          <a:p>
            <a:endParaRPr lang="en-CA" b="0" dirty="0"/>
          </a:p>
          <a:p>
            <a:pPr marL="176679" indent="-176679">
              <a:buFontTx/>
              <a:buChar char="-"/>
            </a:pPr>
            <a:r>
              <a:rPr lang="en-CA" b="0" dirty="0"/>
              <a:t>How often are you going to check if you are following the plan?</a:t>
            </a:r>
          </a:p>
          <a:p>
            <a:pPr marL="176679" indent="-176679">
              <a:buFontTx/>
              <a:buChar char="-"/>
            </a:pPr>
            <a:r>
              <a:rPr lang="en-CA" b="0" dirty="0"/>
              <a:t>Who can you share it with to hold yourself accountable?</a:t>
            </a:r>
          </a:p>
          <a:p>
            <a:pPr marL="176679" indent="-176679">
              <a:buFontTx/>
              <a:buChar char="-"/>
            </a:pPr>
            <a:endParaRPr lang="en-CA" b="0" dirty="0"/>
          </a:p>
          <a:p>
            <a:r>
              <a:rPr lang="en-CA" b="0" dirty="0"/>
              <a:t>Encourage them to share their Action plan with their Employment counsellor, coach or other program staff working with them. They can check back with them to see if they are making progress or if they need to make any changes.</a:t>
            </a:r>
          </a:p>
          <a:p>
            <a:endParaRPr lang="en-CA" b="0" dirty="0"/>
          </a:p>
          <a:p>
            <a:endParaRPr lang="en-CA" b="0" dirty="0"/>
          </a:p>
          <a:p>
            <a:endParaRPr lang="en-CA" b="0" dirty="0"/>
          </a:p>
          <a:p>
            <a:endParaRPr lang="en-CA" b="0" dirty="0"/>
          </a:p>
          <a:p>
            <a:endParaRPr lang="en-CA" b="0" dirty="0"/>
          </a:p>
          <a:p>
            <a:endParaRPr lang="en-CA" b="0" dirty="0"/>
          </a:p>
          <a:p>
            <a:endParaRPr lang="en-CA" b="0" dirty="0"/>
          </a:p>
        </p:txBody>
      </p:sp>
      <p:sp>
        <p:nvSpPr>
          <p:cNvPr id="4" name="Slide Number Placeholder 3"/>
          <p:cNvSpPr>
            <a:spLocks noGrp="1"/>
          </p:cNvSpPr>
          <p:nvPr>
            <p:ph type="sldNum" sz="quarter" idx="5"/>
          </p:nvPr>
        </p:nvSpPr>
        <p:spPr/>
        <p:txBody>
          <a:bodyPr/>
          <a:lstStyle/>
          <a:p>
            <a:fld id="{F7A1D258-4312-4579-B35D-5408F216C435}" type="slidenum">
              <a:rPr lang="en-US" smtClean="0"/>
              <a:t>33</a:t>
            </a:fld>
            <a:endParaRPr lang="en-US"/>
          </a:p>
        </p:txBody>
      </p:sp>
    </p:spTree>
    <p:extLst>
      <p:ext uri="{BB962C8B-B14F-4D97-AF65-F5344CB8AC3E}">
        <p14:creationId xmlns:p14="http://schemas.microsoft.com/office/powerpoint/2010/main" val="29517655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CA" dirty="0">
                <a:solidFill>
                  <a:srgbClr val="000000"/>
                </a:solidFill>
                <a:latin typeface="Calibri" panose="020F0502020204030204" pitchFamily="34" charset="0"/>
                <a:ea typeface="Times New Roman" panose="02020603050405020304" pitchFamily="18" charset="0"/>
              </a:rPr>
              <a:t>Workbook, page </a:t>
            </a:r>
            <a:r>
              <a:rPr lang="en-CA" dirty="0" smtClean="0">
                <a:solidFill>
                  <a:srgbClr val="000000"/>
                </a:solidFill>
                <a:latin typeface="Calibri" panose="020F0502020204030204" pitchFamily="34" charset="0"/>
                <a:ea typeface="Times New Roman" panose="02020603050405020304" pitchFamily="18" charset="0"/>
              </a:rPr>
              <a:t>26</a:t>
            </a:r>
            <a:endParaRPr lang="en-CA" dirty="0">
              <a:solidFill>
                <a:srgbClr val="000000"/>
              </a:solidFill>
              <a:latin typeface="Calibri" panose="020F0502020204030204" pitchFamily="34" charset="0"/>
              <a:ea typeface="Times New Roman" panose="02020603050405020304" pitchFamily="18" charset="0"/>
            </a:endParaRPr>
          </a:p>
          <a:p>
            <a:pPr defTabSz="942289">
              <a:defRPr/>
            </a:pPr>
            <a:r>
              <a:rPr lang="en-CA" dirty="0">
                <a:solidFill>
                  <a:srgbClr val="000000"/>
                </a:solidFill>
                <a:latin typeface="Calibri" panose="020F0502020204030204" pitchFamily="34" charset="0"/>
                <a:ea typeface="Times New Roman" panose="02020603050405020304" pitchFamily="18" charset="0"/>
              </a:rPr>
              <a:t>Jenny’s story</a:t>
            </a:r>
          </a:p>
          <a:p>
            <a:pPr defTabSz="942289">
              <a:defRPr/>
            </a:pPr>
            <a:endParaRPr lang="en-CA" dirty="0">
              <a:solidFill>
                <a:srgbClr val="000000"/>
              </a:solidFill>
              <a:latin typeface="Calibri" panose="020F0502020204030204" pitchFamily="34" charset="0"/>
              <a:ea typeface="Times New Roman" panose="02020603050405020304" pitchFamily="18" charset="0"/>
            </a:endParaRPr>
          </a:p>
          <a:p>
            <a:pPr defTabSz="942289">
              <a:defRPr/>
            </a:pPr>
            <a:r>
              <a:rPr lang="en-CA" dirty="0">
                <a:solidFill>
                  <a:srgbClr val="000000"/>
                </a:solidFill>
                <a:latin typeface="Calibri" panose="020F0502020204030204" pitchFamily="34" charset="0"/>
                <a:ea typeface="Times New Roman" panose="02020603050405020304" pitchFamily="18" charset="0"/>
              </a:rPr>
              <a:t>Give learners 3-5 minutes to read Jenny’s story or ask a </a:t>
            </a:r>
            <a:r>
              <a:rPr lang="en-CA" dirty="0" smtClean="0">
                <a:solidFill>
                  <a:srgbClr val="000000"/>
                </a:solidFill>
                <a:latin typeface="Calibri" panose="020F0502020204030204" pitchFamily="34" charset="0"/>
                <a:ea typeface="Times New Roman" panose="02020603050405020304" pitchFamily="18" charset="0"/>
              </a:rPr>
              <a:t>learner to </a:t>
            </a:r>
            <a:r>
              <a:rPr lang="en-CA" dirty="0">
                <a:solidFill>
                  <a:srgbClr val="000000"/>
                </a:solidFill>
                <a:latin typeface="Calibri" panose="020F0502020204030204" pitchFamily="34" charset="0"/>
                <a:ea typeface="Times New Roman" panose="02020603050405020304" pitchFamily="18" charset="0"/>
              </a:rPr>
              <a:t>read it out loud. </a:t>
            </a:r>
          </a:p>
          <a:p>
            <a:pPr defTabSz="942289">
              <a:defRPr/>
            </a:pPr>
            <a:r>
              <a:rPr lang="en-CA" dirty="0">
                <a:solidFill>
                  <a:srgbClr val="000000"/>
                </a:solidFill>
                <a:latin typeface="Calibri" panose="020F0502020204030204" pitchFamily="34" charset="0"/>
                <a:ea typeface="Times New Roman" panose="02020603050405020304" pitchFamily="18" charset="0"/>
              </a:rPr>
              <a:t>Note: If some of the learners are struggling with reading, you can offer to read the story out loud or ask for someone to volunteer to read to the class (or group).</a:t>
            </a:r>
          </a:p>
          <a:p>
            <a:pPr defTabSz="942289">
              <a:defRPr/>
            </a:pPr>
            <a:endParaRPr lang="en-CA" dirty="0">
              <a:solidFill>
                <a:srgbClr val="000000"/>
              </a:solidFill>
              <a:latin typeface="Calibri" panose="020F0502020204030204" pitchFamily="34" charset="0"/>
              <a:ea typeface="Times New Roman" panose="02020603050405020304" pitchFamily="18" charset="0"/>
            </a:endParaRPr>
          </a:p>
          <a:p>
            <a:pPr defTabSz="942289">
              <a:defRPr/>
            </a:pPr>
            <a:r>
              <a:rPr lang="en-CA" dirty="0">
                <a:solidFill>
                  <a:srgbClr val="000000"/>
                </a:solidFill>
                <a:latin typeface="Calibri" panose="020F0502020204030204" pitchFamily="34" charset="0"/>
                <a:ea typeface="Times New Roman" panose="02020603050405020304" pitchFamily="18" charset="0"/>
              </a:rPr>
              <a:t>Go over key points and vocabulary from the scenario to make sure everyone understood the story.</a:t>
            </a:r>
          </a:p>
          <a:p>
            <a:pPr defTabSz="942289">
              <a:defRPr/>
            </a:pPr>
            <a:endParaRPr lang="en-CA" sz="1900" dirty="0">
              <a:solidFill>
                <a:srgbClr val="000000"/>
              </a:solidFill>
              <a:latin typeface="Calibri" panose="020F0502020204030204" pitchFamily="34" charset="0"/>
              <a:ea typeface="Times New Roman" panose="02020603050405020304" pitchFamily="18" charset="0"/>
            </a:endParaRPr>
          </a:p>
          <a:p>
            <a:pPr defTabSz="942289">
              <a:defRPr/>
            </a:pPr>
            <a:r>
              <a:rPr lang="en-CA" dirty="0">
                <a:solidFill>
                  <a:srgbClr val="000000"/>
                </a:solidFill>
                <a:latin typeface="Calibri" panose="020F0502020204030204" pitchFamily="34" charset="0"/>
                <a:ea typeface="Times New Roman" panose="02020603050405020304" pitchFamily="18" charset="0"/>
              </a:rPr>
              <a:t>Ask: </a:t>
            </a:r>
          </a:p>
          <a:p>
            <a:pPr marL="294465" indent="-294465" defTabSz="942289">
              <a:buFontTx/>
              <a:buChar char="-"/>
              <a:defRPr/>
            </a:pPr>
            <a:r>
              <a:rPr lang="en-CA" dirty="0">
                <a:solidFill>
                  <a:srgbClr val="000000"/>
                </a:solidFill>
                <a:latin typeface="Calibri" panose="020F0502020204030204" pitchFamily="34" charset="0"/>
                <a:ea typeface="Times New Roman" panose="02020603050405020304" pitchFamily="18" charset="0"/>
              </a:rPr>
              <a:t>Who is this story about?</a:t>
            </a:r>
          </a:p>
          <a:p>
            <a:pPr marL="294465" indent="-294465" defTabSz="942289">
              <a:buFontTx/>
              <a:buChar char="-"/>
              <a:defRPr/>
            </a:pPr>
            <a:r>
              <a:rPr lang="en-CA" dirty="0">
                <a:solidFill>
                  <a:srgbClr val="000000"/>
                </a:solidFill>
                <a:latin typeface="Calibri" panose="020F0502020204030204" pitchFamily="34" charset="0"/>
                <a:ea typeface="Times New Roman" panose="02020603050405020304" pitchFamily="18" charset="0"/>
              </a:rPr>
              <a:t>Why was </a:t>
            </a:r>
            <a:r>
              <a:rPr lang="en-CA" dirty="0" smtClean="0">
                <a:solidFill>
                  <a:srgbClr val="000000"/>
                </a:solidFill>
                <a:latin typeface="Calibri" panose="020F0502020204030204" pitchFamily="34" charset="0"/>
                <a:ea typeface="Times New Roman" panose="02020603050405020304" pitchFamily="18" charset="0"/>
              </a:rPr>
              <a:t>Jenny not </a:t>
            </a:r>
            <a:r>
              <a:rPr lang="en-CA" dirty="0">
                <a:solidFill>
                  <a:srgbClr val="000000"/>
                </a:solidFill>
                <a:latin typeface="Calibri" panose="020F0502020204030204" pitchFamily="34" charset="0"/>
                <a:ea typeface="Times New Roman" panose="02020603050405020304" pitchFamily="18" charset="0"/>
              </a:rPr>
              <a:t>able to return to </a:t>
            </a:r>
            <a:r>
              <a:rPr lang="en-CA" dirty="0" smtClean="0">
                <a:solidFill>
                  <a:srgbClr val="000000"/>
                </a:solidFill>
                <a:latin typeface="Calibri" panose="020F0502020204030204" pitchFamily="34" charset="0"/>
                <a:ea typeface="Times New Roman" panose="02020603050405020304" pitchFamily="18" charset="0"/>
              </a:rPr>
              <a:t>work after </a:t>
            </a:r>
            <a:r>
              <a:rPr lang="en-CA" dirty="0">
                <a:solidFill>
                  <a:srgbClr val="000000"/>
                </a:solidFill>
                <a:latin typeface="Calibri" panose="020F0502020204030204" pitchFamily="34" charset="0"/>
                <a:ea typeface="Times New Roman" panose="02020603050405020304" pitchFamily="18" charset="0"/>
              </a:rPr>
              <a:t>her son’s birth?</a:t>
            </a:r>
          </a:p>
          <a:p>
            <a:pPr marL="294465" indent="-294465" defTabSz="942289">
              <a:buFontTx/>
              <a:buChar char="-"/>
              <a:defRPr/>
            </a:pPr>
            <a:r>
              <a:rPr lang="en-CA" dirty="0">
                <a:solidFill>
                  <a:srgbClr val="000000"/>
                </a:solidFill>
                <a:latin typeface="Calibri" panose="020F0502020204030204" pitchFamily="34" charset="0"/>
                <a:ea typeface="Times New Roman" panose="02020603050405020304" pitchFamily="18" charset="0"/>
              </a:rPr>
              <a:t>Why did Jenny stop taking Tristan to daycare?</a:t>
            </a:r>
          </a:p>
          <a:p>
            <a:pPr marL="294465" indent="-294465" defTabSz="942289">
              <a:buFontTx/>
              <a:buChar char="-"/>
              <a:defRPr/>
            </a:pPr>
            <a:r>
              <a:rPr lang="en-CA" dirty="0">
                <a:solidFill>
                  <a:srgbClr val="000000"/>
                </a:solidFill>
                <a:latin typeface="Calibri" panose="020F0502020204030204" pitchFamily="34" charset="0"/>
                <a:ea typeface="Times New Roman" panose="02020603050405020304" pitchFamily="18" charset="0"/>
              </a:rPr>
              <a:t>Why is Jenny feeling anxious now?</a:t>
            </a:r>
          </a:p>
          <a:p>
            <a:pPr marL="294465" indent="-294465" defTabSz="942289">
              <a:buFontTx/>
              <a:buChar char="-"/>
              <a:defRPr/>
            </a:pPr>
            <a:r>
              <a:rPr lang="en-CA" dirty="0">
                <a:solidFill>
                  <a:srgbClr val="000000"/>
                </a:solidFill>
                <a:latin typeface="Calibri" panose="020F0502020204030204" pitchFamily="34" charset="0"/>
                <a:ea typeface="Times New Roman" panose="02020603050405020304" pitchFamily="18" charset="0"/>
              </a:rPr>
              <a:t>How is the program going for her?</a:t>
            </a:r>
          </a:p>
          <a:p>
            <a:pPr defTabSz="942289">
              <a:defRPr/>
            </a:pPr>
            <a:endParaRPr lang="en-CA" dirty="0">
              <a:solidFill>
                <a:srgbClr val="000000"/>
              </a:solidFill>
              <a:latin typeface="Calibri" panose="020F0502020204030204" pitchFamily="34" charset="0"/>
              <a:ea typeface="Times New Roman" panose="02020603050405020304" pitchFamily="18" charset="0"/>
            </a:endParaRPr>
          </a:p>
          <a:p>
            <a:pPr defTabSz="942289">
              <a:defRPr/>
            </a:pPr>
            <a:r>
              <a:rPr lang="en-CA" dirty="0">
                <a:solidFill>
                  <a:srgbClr val="000000"/>
                </a:solidFill>
                <a:latin typeface="Calibri" panose="020F0502020204030204" pitchFamily="34" charset="0"/>
                <a:ea typeface="Times New Roman" panose="02020603050405020304" pitchFamily="18" charset="0"/>
              </a:rPr>
              <a:t>Inform the learners that the </a:t>
            </a:r>
            <a:r>
              <a:rPr lang="en-CA" dirty="0" smtClean="0">
                <a:solidFill>
                  <a:srgbClr val="000000"/>
                </a:solidFill>
                <a:latin typeface="Calibri" panose="020F0502020204030204" pitchFamily="34" charset="0"/>
                <a:ea typeface="Times New Roman" panose="02020603050405020304" pitchFamily="18" charset="0"/>
              </a:rPr>
              <a:t>next set </a:t>
            </a:r>
            <a:r>
              <a:rPr lang="en-CA" dirty="0">
                <a:solidFill>
                  <a:srgbClr val="000000"/>
                </a:solidFill>
                <a:latin typeface="Calibri" panose="020F0502020204030204" pitchFamily="34" charset="0"/>
                <a:ea typeface="Times New Roman" panose="02020603050405020304" pitchFamily="18" charset="0"/>
              </a:rPr>
              <a:t>of activities will focus on Jenny’s story. </a:t>
            </a:r>
          </a:p>
          <a:p>
            <a:pPr defTabSz="942289">
              <a:defRPr/>
            </a:pPr>
            <a:endParaRPr lang="en-CA" sz="1900" dirty="0">
              <a:solidFill>
                <a:srgbClr val="000000"/>
              </a:solidFill>
              <a:latin typeface="Calibri" panose="020F0502020204030204" pitchFamily="34" charset="0"/>
              <a:ea typeface="Times New Roman" panose="02020603050405020304" pitchFamily="18" charset="0"/>
            </a:endParaRPr>
          </a:p>
          <a:p>
            <a:pPr defTabSz="942289">
              <a:defRPr/>
            </a:pPr>
            <a:endParaRPr lang="en-CA" sz="1900" dirty="0">
              <a:solidFill>
                <a:srgbClr val="000000"/>
              </a:solidFill>
              <a:latin typeface="Calibri" panose="020F0502020204030204" pitchFamily="34" charset="0"/>
              <a:ea typeface="Times New Roman" panose="02020603050405020304" pitchFamily="18" charset="0"/>
            </a:endParaRPr>
          </a:p>
          <a:p>
            <a:pPr defTabSz="942289">
              <a:defRPr/>
            </a:pPr>
            <a:endParaRPr lang="en-US" sz="1900" dirty="0">
              <a:solidFill>
                <a:srgbClr val="000000"/>
              </a:solidFill>
              <a:latin typeface="Calibri" panose="020F050202020403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A1D258-4312-4579-B35D-5408F216C435}" type="slidenum">
              <a:rPr lang="en-US" smtClean="0"/>
              <a:t>34</a:t>
            </a:fld>
            <a:endParaRPr lang="en-US"/>
          </a:p>
        </p:txBody>
      </p:sp>
    </p:spTree>
    <p:extLst>
      <p:ext uri="{BB962C8B-B14F-4D97-AF65-F5344CB8AC3E}">
        <p14:creationId xmlns:p14="http://schemas.microsoft.com/office/powerpoint/2010/main" val="6176156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Workbook, page </a:t>
            </a:r>
            <a:r>
              <a:rPr lang="en-US" dirty="0" smtClean="0"/>
              <a:t>27</a:t>
            </a:r>
            <a:endParaRPr lang="en-US" dirty="0"/>
          </a:p>
          <a:p>
            <a:endParaRPr lang="en-US" dirty="0"/>
          </a:p>
          <a:p>
            <a:r>
              <a:rPr lang="en-US" b="1" dirty="0"/>
              <a:t>Task</a:t>
            </a:r>
          </a:p>
          <a:p>
            <a:pPr defTabSz="942289">
              <a:defRPr/>
            </a:pPr>
            <a:r>
              <a:rPr lang="en-CA" b="0" dirty="0"/>
              <a:t>Ask a learner to read the instructions for the task. Then a</a:t>
            </a:r>
            <a:r>
              <a:rPr lang="en-CA" dirty="0"/>
              <a:t>sk the learners what they need to do, to check if they understood the instructions. </a:t>
            </a:r>
          </a:p>
          <a:p>
            <a:pPr defTabSz="942289">
              <a:defRPr/>
            </a:pPr>
            <a:r>
              <a:rPr lang="en-CA" dirty="0"/>
              <a:t>Allow them 3-5 minutes to complete the task. </a:t>
            </a:r>
          </a:p>
          <a:p>
            <a:pPr defTabSz="942289">
              <a:defRPr/>
            </a:pPr>
            <a:endParaRPr lang="en-CA" dirty="0"/>
          </a:p>
          <a:p>
            <a:pPr defTabSz="942289">
              <a:defRPr/>
            </a:pPr>
            <a:r>
              <a:rPr lang="en-CA" dirty="0"/>
              <a:t>Ask the learners to share their answers in pairs or as a class. </a:t>
            </a:r>
          </a:p>
          <a:p>
            <a:pPr defTabSz="942289">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7A1D258-4312-4579-B35D-5408F216C435}" type="slidenum">
              <a:rPr lang="en-US" smtClean="0"/>
              <a:t>35</a:t>
            </a:fld>
            <a:endParaRPr lang="en-US"/>
          </a:p>
        </p:txBody>
      </p:sp>
    </p:spTree>
    <p:extLst>
      <p:ext uri="{BB962C8B-B14F-4D97-AF65-F5344CB8AC3E}">
        <p14:creationId xmlns:p14="http://schemas.microsoft.com/office/powerpoint/2010/main" val="25294218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Workbook, page </a:t>
            </a:r>
            <a:r>
              <a:rPr lang="en-US" dirty="0" smtClean="0"/>
              <a:t>28</a:t>
            </a:r>
            <a:endParaRPr lang="en-US" dirty="0"/>
          </a:p>
          <a:p>
            <a:endParaRPr lang="en-US" dirty="0"/>
          </a:p>
          <a:p>
            <a:r>
              <a:rPr lang="en-US" dirty="0"/>
              <a:t>Vocabulary: </a:t>
            </a:r>
          </a:p>
          <a:p>
            <a:r>
              <a:rPr lang="en-US" dirty="0"/>
              <a:t>Check to see if learners understand the word “reflect” and what they should be doing when asked to “reflect on” something</a:t>
            </a:r>
          </a:p>
          <a:p>
            <a:endParaRPr lang="en-US" dirty="0"/>
          </a:p>
          <a:p>
            <a:r>
              <a:rPr lang="en-CA" b="1" dirty="0"/>
              <a:t>Reflect</a:t>
            </a:r>
          </a:p>
          <a:p>
            <a:r>
              <a:rPr lang="en-US" dirty="0"/>
              <a:t>Allow learners 5 minutes to reflect on the questions. Then ask to discuss their answers in pairs or as a class.</a:t>
            </a:r>
          </a:p>
          <a:p>
            <a:r>
              <a:rPr lang="en-US" dirty="0"/>
              <a:t>They can use space in the workbook to write down their answers/ideas.</a:t>
            </a:r>
          </a:p>
          <a:p>
            <a:endParaRPr lang="en-US" dirty="0"/>
          </a:p>
          <a:p>
            <a:endParaRPr lang="en-US" dirty="0"/>
          </a:p>
        </p:txBody>
      </p:sp>
      <p:sp>
        <p:nvSpPr>
          <p:cNvPr id="4" name="Slide Number Placeholder 3"/>
          <p:cNvSpPr>
            <a:spLocks noGrp="1"/>
          </p:cNvSpPr>
          <p:nvPr>
            <p:ph type="sldNum" sz="quarter" idx="5"/>
          </p:nvPr>
        </p:nvSpPr>
        <p:spPr/>
        <p:txBody>
          <a:bodyPr/>
          <a:lstStyle/>
          <a:p>
            <a:fld id="{F7A1D258-4312-4579-B35D-5408F216C435}" type="slidenum">
              <a:rPr lang="en-US" smtClean="0"/>
              <a:t>36</a:t>
            </a:fld>
            <a:endParaRPr lang="en-US"/>
          </a:p>
        </p:txBody>
      </p:sp>
    </p:spTree>
    <p:extLst>
      <p:ext uri="{BB962C8B-B14F-4D97-AF65-F5344CB8AC3E}">
        <p14:creationId xmlns:p14="http://schemas.microsoft.com/office/powerpoint/2010/main" val="26030996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Workbook, page </a:t>
            </a:r>
            <a:r>
              <a:rPr lang="en-US" dirty="0" smtClean="0"/>
              <a:t>29</a:t>
            </a:r>
            <a:endParaRPr lang="en-US" dirty="0"/>
          </a:p>
          <a:p>
            <a:endParaRPr lang="en-US" dirty="0"/>
          </a:p>
          <a:p>
            <a:pPr>
              <a:lnSpc>
                <a:spcPct val="115000"/>
              </a:lnSpc>
              <a:spcAft>
                <a:spcPts val="824"/>
              </a:spcAft>
            </a:pPr>
            <a:r>
              <a:rPr lang="en-US" b="1" dirty="0"/>
              <a:t>Task</a:t>
            </a:r>
          </a:p>
          <a:p>
            <a:pPr>
              <a:lnSpc>
                <a:spcPct val="115000"/>
              </a:lnSpc>
              <a:spcAft>
                <a:spcPts val="824"/>
              </a:spcAft>
            </a:pPr>
            <a:endParaRPr lang="en-US" b="1" dirty="0"/>
          </a:p>
          <a:p>
            <a:pPr defTabSz="942289">
              <a:defRPr/>
            </a:pPr>
            <a:r>
              <a:rPr lang="en-US" dirty="0"/>
              <a:t>Ask learners to </a:t>
            </a:r>
            <a:r>
              <a:rPr lang="en-CA" dirty="0"/>
              <a:t>read the instructions for the task. </a:t>
            </a:r>
            <a:r>
              <a:rPr lang="en-CA" b="0" dirty="0"/>
              <a:t>Then ask them what </a:t>
            </a:r>
            <a:r>
              <a:rPr lang="en-CA" dirty="0"/>
              <a:t>they need to do, to check if they understood the instructions. Allow them 5 minutes to complete the task. </a:t>
            </a:r>
          </a:p>
          <a:p>
            <a:pPr defTabSz="942289">
              <a:defRPr/>
            </a:pPr>
            <a:endParaRPr lang="en-CA" dirty="0"/>
          </a:p>
          <a:p>
            <a:r>
              <a:rPr lang="en-US" dirty="0"/>
              <a:t>Ask the learners to share their answers in pairs or as a class.</a:t>
            </a:r>
          </a:p>
          <a:p>
            <a:endParaRPr lang="en-US" dirty="0"/>
          </a:p>
        </p:txBody>
      </p:sp>
      <p:sp>
        <p:nvSpPr>
          <p:cNvPr id="4" name="Slide Number Placeholder 3"/>
          <p:cNvSpPr>
            <a:spLocks noGrp="1"/>
          </p:cNvSpPr>
          <p:nvPr>
            <p:ph type="sldNum" sz="quarter" idx="5"/>
          </p:nvPr>
        </p:nvSpPr>
        <p:spPr/>
        <p:txBody>
          <a:bodyPr/>
          <a:lstStyle/>
          <a:p>
            <a:fld id="{F7A1D258-4312-4579-B35D-5408F216C435}" type="slidenum">
              <a:rPr lang="en-US" smtClean="0"/>
              <a:t>37</a:t>
            </a:fld>
            <a:endParaRPr lang="en-US"/>
          </a:p>
        </p:txBody>
      </p:sp>
    </p:spTree>
    <p:extLst>
      <p:ext uri="{BB962C8B-B14F-4D97-AF65-F5344CB8AC3E}">
        <p14:creationId xmlns:p14="http://schemas.microsoft.com/office/powerpoint/2010/main" val="13035612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Workbook, page </a:t>
            </a:r>
            <a:r>
              <a:rPr lang="en-US" dirty="0" smtClean="0"/>
              <a:t>29</a:t>
            </a:r>
            <a:endParaRPr lang="en-US" dirty="0"/>
          </a:p>
          <a:p>
            <a:endParaRPr lang="en-US" dirty="0"/>
          </a:p>
          <a:p>
            <a:r>
              <a:rPr lang="en-US" b="1" dirty="0"/>
              <a:t>Reflect</a:t>
            </a:r>
          </a:p>
          <a:p>
            <a:pPr defTabSz="942289">
              <a:defRPr/>
            </a:pPr>
            <a:r>
              <a:rPr lang="en-US" dirty="0"/>
              <a:t>Allow the learners 5 minutes to reflect on the question. They can use the space in the workbook to write down their answers/ideas.</a:t>
            </a:r>
          </a:p>
          <a:p>
            <a:r>
              <a:rPr lang="en-US" dirty="0"/>
              <a:t>They should write at least one action for each area for improvement they identified in the reflection task on page 29. Ask learners to discuss their answers in pairs or as a class.</a:t>
            </a:r>
          </a:p>
          <a:p>
            <a:endParaRPr lang="en-US" b="1" dirty="0"/>
          </a:p>
        </p:txBody>
      </p:sp>
      <p:sp>
        <p:nvSpPr>
          <p:cNvPr id="4" name="Slide Number Placeholder 3"/>
          <p:cNvSpPr>
            <a:spLocks noGrp="1"/>
          </p:cNvSpPr>
          <p:nvPr>
            <p:ph type="sldNum" sz="quarter" idx="5"/>
          </p:nvPr>
        </p:nvSpPr>
        <p:spPr/>
        <p:txBody>
          <a:bodyPr/>
          <a:lstStyle/>
          <a:p>
            <a:fld id="{F7A1D258-4312-4579-B35D-5408F216C435}" type="slidenum">
              <a:rPr lang="en-US" smtClean="0"/>
              <a:t>38</a:t>
            </a:fld>
            <a:endParaRPr lang="en-US"/>
          </a:p>
        </p:txBody>
      </p:sp>
    </p:spTree>
    <p:extLst>
      <p:ext uri="{BB962C8B-B14F-4D97-AF65-F5344CB8AC3E}">
        <p14:creationId xmlns:p14="http://schemas.microsoft.com/office/powerpoint/2010/main" val="3763986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4"/>
            <a:ext cx="5681980" cy="4739084"/>
          </a:xfrm>
        </p:spPr>
        <p:txBody>
          <a:bodyPr/>
          <a:lstStyle/>
          <a:p>
            <a:pPr defTabSz="942289">
              <a:defRPr/>
            </a:pPr>
            <a:r>
              <a:rPr lang="en-US" dirty="0"/>
              <a:t>NOTE: This slide has animations.</a:t>
            </a:r>
          </a:p>
          <a:p>
            <a:pPr defTabSz="942289">
              <a:defRPr/>
            </a:pPr>
            <a:endParaRPr lang="en-US" dirty="0"/>
          </a:p>
          <a:p>
            <a:pPr defTabSz="942289">
              <a:defRPr/>
            </a:pPr>
            <a:r>
              <a:rPr lang="en-US" dirty="0"/>
              <a:t>NOTE: If you have completed the same activity when working on Elaine’s story, you can skip this slide, or you can use it as a revision</a:t>
            </a:r>
          </a:p>
          <a:p>
            <a:pPr defTabSz="942289">
              <a:defRPr/>
            </a:pPr>
            <a:endParaRPr lang="en-US" dirty="0"/>
          </a:p>
          <a:p>
            <a:pPr defTabSz="942289">
              <a:defRPr/>
            </a:pPr>
            <a:r>
              <a:rPr lang="en-US" dirty="0"/>
              <a:t>Workbook, page </a:t>
            </a:r>
            <a:r>
              <a:rPr lang="en-US" dirty="0" smtClean="0"/>
              <a:t>30</a:t>
            </a:r>
            <a:endParaRPr lang="en-US" dirty="0"/>
          </a:p>
          <a:p>
            <a:pPr defTabSz="942289">
              <a:defRPr/>
            </a:pPr>
            <a:endParaRPr lang="en-US" dirty="0"/>
          </a:p>
          <a:p>
            <a:r>
              <a:rPr lang="en-US" dirty="0"/>
              <a:t>Ask: </a:t>
            </a:r>
            <a:endParaRPr lang="en-US" dirty="0">
              <a:cs typeface="Calibri"/>
            </a:endParaRPr>
          </a:p>
          <a:p>
            <a:pPr marL="176679" indent="-176679">
              <a:buFontTx/>
              <a:buChar char="-"/>
            </a:pPr>
            <a:r>
              <a:rPr lang="en-US" dirty="0"/>
              <a:t>Is it easy or difficult for you to make changes? </a:t>
            </a:r>
          </a:p>
          <a:p>
            <a:pPr marL="176679" indent="-176679" defTabSz="942289">
              <a:buFontTx/>
              <a:buChar char="-"/>
              <a:defRPr/>
            </a:pPr>
            <a:r>
              <a:rPr lang="en-CA" dirty="0"/>
              <a:t>How do you think Jenny is feeling having to make all those adjustments? </a:t>
            </a:r>
          </a:p>
          <a:p>
            <a:pPr defTabSz="942289">
              <a:defRPr/>
            </a:pPr>
            <a:endParaRPr lang="en-CA" dirty="0"/>
          </a:p>
          <a:p>
            <a:pPr defTabSz="942289">
              <a:defRPr/>
            </a:pPr>
            <a:r>
              <a:rPr lang="en-CA" dirty="0"/>
              <a:t>Possible answers: anxious, nervous, scared, unconfident, excited, happy</a:t>
            </a:r>
          </a:p>
          <a:p>
            <a:endParaRPr lang="en-US" dirty="0"/>
          </a:p>
          <a:p>
            <a:r>
              <a:rPr lang="en-US" dirty="0"/>
              <a:t>Ask a few learners to share their answers. </a:t>
            </a:r>
          </a:p>
          <a:p>
            <a:endParaRPr lang="en-US" dirty="0"/>
          </a:p>
          <a:p>
            <a:pPr defTabSz="942289">
              <a:defRPr/>
            </a:pPr>
            <a:r>
              <a:rPr lang="en-US" dirty="0"/>
              <a:t>Click to show the first paragraph. Affirm and read, “</a:t>
            </a:r>
            <a:r>
              <a:rPr lang="en-US" dirty="0">
                <a:ea typeface="Yu Gothic Light" panose="020B0300000000000000" pitchFamily="34" charset="-128"/>
              </a:rPr>
              <a:t>Making changes to the way you do things can be hard and overwhelming. When you understand why you need to make them it helps you stay motivated and focus on your goal.</a:t>
            </a:r>
            <a:r>
              <a:rPr lang="en-US" dirty="0"/>
              <a:t>” </a:t>
            </a:r>
          </a:p>
          <a:p>
            <a:endParaRPr lang="en-US" dirty="0"/>
          </a:p>
          <a:p>
            <a:r>
              <a:rPr lang="en-US" dirty="0"/>
              <a:t>Click to show the second paragraph. </a:t>
            </a:r>
          </a:p>
          <a:p>
            <a:endParaRPr lang="en-US" dirty="0"/>
          </a:p>
          <a:p>
            <a:r>
              <a:rPr lang="en-US" dirty="0"/>
              <a:t>Read:</a:t>
            </a:r>
          </a:p>
          <a:p>
            <a:r>
              <a:rPr lang="en-US" dirty="0"/>
              <a:t>- Each intentional change you choose to make can take you closer to your goal.</a:t>
            </a:r>
          </a:p>
          <a:p>
            <a:endParaRPr lang="en-US" dirty="0"/>
          </a:p>
          <a:p>
            <a:r>
              <a:rPr lang="en-US" dirty="0"/>
              <a:t>Activity time: 5 minutes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7A1D258-4312-4579-B35D-5408F216C435}" type="slidenum">
              <a:rPr lang="en-US" smtClean="0"/>
              <a:t>39</a:t>
            </a:fld>
            <a:endParaRPr lang="en-US"/>
          </a:p>
        </p:txBody>
      </p:sp>
    </p:spTree>
    <p:extLst>
      <p:ext uri="{BB962C8B-B14F-4D97-AF65-F5344CB8AC3E}">
        <p14:creationId xmlns:p14="http://schemas.microsoft.com/office/powerpoint/2010/main" val="2875930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a:t>NOTE: This slide has animations.</a:t>
            </a:r>
          </a:p>
          <a:p>
            <a:endParaRPr lang="en-US"/>
          </a:p>
          <a:p>
            <a:r>
              <a:rPr lang="en-US"/>
              <a:t>Workbook, page 2</a:t>
            </a:r>
          </a:p>
          <a:p>
            <a:endParaRPr lang="en-US"/>
          </a:p>
          <a:p>
            <a:r>
              <a:rPr lang="en-US"/>
              <a:t>Determine prior knowledge by asking learners if they know what actions show adaptability.</a:t>
            </a:r>
          </a:p>
          <a:p>
            <a:r>
              <a:rPr lang="en-US"/>
              <a:t>Allow them 2 minutes to brainstorm and share ideas as a class.</a:t>
            </a:r>
          </a:p>
          <a:p>
            <a:endParaRPr lang="en-US"/>
          </a:p>
          <a:p>
            <a:r>
              <a:rPr lang="en-US"/>
              <a:t>Click to show the answer on the slide.</a:t>
            </a:r>
          </a:p>
          <a:p>
            <a:endParaRPr lang="en-US"/>
          </a:p>
        </p:txBody>
      </p:sp>
      <p:sp>
        <p:nvSpPr>
          <p:cNvPr id="4" name="Slide Number Placeholder 3"/>
          <p:cNvSpPr>
            <a:spLocks noGrp="1"/>
          </p:cNvSpPr>
          <p:nvPr>
            <p:ph type="sldNum" sz="quarter" idx="5"/>
          </p:nvPr>
        </p:nvSpPr>
        <p:spPr/>
        <p:txBody>
          <a:bodyPr/>
          <a:lstStyle/>
          <a:p>
            <a:fld id="{F7A1D258-4312-4579-B35D-5408F216C435}" type="slidenum">
              <a:rPr lang="en-US" smtClean="0"/>
              <a:t>4</a:t>
            </a:fld>
            <a:endParaRPr lang="en-US"/>
          </a:p>
        </p:txBody>
      </p:sp>
    </p:spTree>
    <p:extLst>
      <p:ext uri="{BB962C8B-B14F-4D97-AF65-F5344CB8AC3E}">
        <p14:creationId xmlns:p14="http://schemas.microsoft.com/office/powerpoint/2010/main" val="21358782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4"/>
            <a:ext cx="5681980" cy="4164550"/>
          </a:xfrm>
        </p:spPr>
        <p:txBody>
          <a:bodyPr/>
          <a:lstStyle/>
          <a:p>
            <a:r>
              <a:rPr lang="en-CA" dirty="0"/>
              <a:t>Workbook, page </a:t>
            </a:r>
            <a:r>
              <a:rPr lang="en-CA" dirty="0" smtClean="0"/>
              <a:t>30 </a:t>
            </a:r>
            <a:r>
              <a:rPr lang="en-CA" dirty="0"/>
              <a:t>and </a:t>
            </a:r>
            <a:r>
              <a:rPr lang="en-CA" dirty="0" smtClean="0"/>
              <a:t>31</a:t>
            </a:r>
            <a:endParaRPr lang="en-CA" dirty="0"/>
          </a:p>
          <a:p>
            <a:endParaRPr lang="en-CA" dirty="0"/>
          </a:p>
          <a:p>
            <a:pPr defTabSz="942289">
              <a:defRPr/>
            </a:pPr>
            <a:r>
              <a:rPr lang="en-US" dirty="0"/>
              <a:t>NOTE: If you have completed the same activity when working on Elaine’s story, you can skip this reflection, or you can use it as a revision</a:t>
            </a:r>
          </a:p>
          <a:p>
            <a:endParaRPr lang="en-CA" dirty="0"/>
          </a:p>
          <a:p>
            <a:endParaRPr lang="en-CA" dirty="0"/>
          </a:p>
          <a:p>
            <a:r>
              <a:rPr lang="en-CA" b="1" dirty="0"/>
              <a:t>Show the question</a:t>
            </a:r>
            <a:r>
              <a:rPr lang="en-CA" dirty="0"/>
              <a:t>, “Why should Jenny adjust?” and tell learners that they will be completing a task to help Jenny identify why she needs to make the changes.</a:t>
            </a:r>
          </a:p>
          <a:p>
            <a:endParaRPr lang="en-CA" dirty="0"/>
          </a:p>
          <a:p>
            <a:r>
              <a:rPr lang="en-CA" b="1" dirty="0"/>
              <a:t>Task </a:t>
            </a:r>
          </a:p>
          <a:p>
            <a:r>
              <a:rPr lang="en-CA" dirty="0"/>
              <a:t>Have a learner read the instructions (on PAGE 31) and the first sentence that has been done as an example. Or allow the learners 1 minute to read it to themselves. </a:t>
            </a:r>
          </a:p>
          <a:p>
            <a:endParaRPr lang="en-CA" dirty="0"/>
          </a:p>
          <a:p>
            <a:r>
              <a:rPr lang="en-CA" dirty="0"/>
              <a:t>Ask the learners to repeat what they need to do, to check if they understood the instructions. Allow them 5 minutes to complete the task. When the learners complete the task, ask them to share their ideas as a class or in pairs. </a:t>
            </a:r>
          </a:p>
          <a:p>
            <a:endParaRPr lang="en-CA" dirty="0"/>
          </a:p>
          <a:p>
            <a:r>
              <a:rPr lang="en-CA" b="1" dirty="0"/>
              <a:t>Reflect</a:t>
            </a:r>
            <a:endParaRPr lang="en-CA" dirty="0"/>
          </a:p>
          <a:p>
            <a:endParaRPr lang="en-CA" dirty="0"/>
          </a:p>
          <a:p>
            <a:r>
              <a:rPr lang="en-CA" dirty="0"/>
              <a:t>Allow the learners 5 minutes to reflect on the questions (on PAGE 32). They can use the space to write their answers/ideas.</a:t>
            </a:r>
          </a:p>
          <a:p>
            <a:r>
              <a:rPr lang="en-CA" dirty="0"/>
              <a:t>When they complete, ask them to share their answers in pairs or as a class.</a:t>
            </a: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F7A1D258-4312-4579-B35D-5408F216C435}" type="slidenum">
              <a:rPr lang="en-US" smtClean="0"/>
              <a:t>40</a:t>
            </a:fld>
            <a:endParaRPr lang="en-US"/>
          </a:p>
        </p:txBody>
      </p:sp>
    </p:spTree>
    <p:extLst>
      <p:ext uri="{BB962C8B-B14F-4D97-AF65-F5344CB8AC3E}">
        <p14:creationId xmlns:p14="http://schemas.microsoft.com/office/powerpoint/2010/main" val="12841147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This slide has animations. </a:t>
            </a:r>
          </a:p>
          <a:p>
            <a:endParaRPr lang="en-CA" dirty="0"/>
          </a:p>
          <a:p>
            <a:r>
              <a:rPr lang="en-CA" dirty="0"/>
              <a:t>Workbook, page </a:t>
            </a:r>
            <a:r>
              <a:rPr lang="en-CA" dirty="0" smtClean="0"/>
              <a:t>32</a:t>
            </a:r>
            <a:endParaRPr lang="en-CA" dirty="0"/>
          </a:p>
          <a:p>
            <a:endParaRPr lang="en-CA" dirty="0"/>
          </a:p>
          <a:p>
            <a:pPr defTabSz="942289">
              <a:defRPr/>
            </a:pPr>
            <a:r>
              <a:rPr lang="en-US" dirty="0"/>
              <a:t>NOTE: If you have completed the same activity when working on Elaine’s story, you can skip this question, or you can use it as a revision</a:t>
            </a:r>
          </a:p>
          <a:p>
            <a:endParaRPr lang="en-CA" dirty="0"/>
          </a:p>
          <a:p>
            <a:r>
              <a:rPr lang="en-CA" dirty="0"/>
              <a:t>Ask the learners:</a:t>
            </a:r>
          </a:p>
          <a:p>
            <a:r>
              <a:rPr lang="en-CA" dirty="0"/>
              <a:t>- What does “strategy” mean?</a:t>
            </a:r>
          </a:p>
          <a:p>
            <a:endParaRPr lang="en-CA" dirty="0"/>
          </a:p>
          <a:p>
            <a:r>
              <a:rPr lang="en-CA" dirty="0"/>
              <a:t>Click to show the vocabulary box for “strategy.” </a:t>
            </a:r>
          </a:p>
          <a:p>
            <a:endParaRPr lang="en-CA" dirty="0"/>
          </a:p>
          <a:p>
            <a:endParaRPr lang="en-CA" b="1" dirty="0"/>
          </a:p>
          <a:p>
            <a:r>
              <a:rPr lang="en-CA" b="1" dirty="0"/>
              <a:t>Reflect</a:t>
            </a:r>
          </a:p>
          <a:p>
            <a:r>
              <a:rPr lang="en-CA" b="0" dirty="0"/>
              <a:t>Allow the learners 5 minutes to reflect on the questions.</a:t>
            </a:r>
          </a:p>
          <a:p>
            <a:r>
              <a:rPr lang="en-CA" b="0" dirty="0"/>
              <a:t>They can use the space in the workbook to write their ideas.</a:t>
            </a:r>
          </a:p>
          <a:p>
            <a:r>
              <a:rPr lang="en-CA" b="0" dirty="0"/>
              <a:t>Ask them to share their answers/ideas in pairs or as a class.</a:t>
            </a:r>
          </a:p>
          <a:p>
            <a:pPr marL="176679" indent="-176679">
              <a:buFontTx/>
              <a:buChar char="-"/>
            </a:pPr>
            <a:endParaRPr lang="en-CA" b="0" dirty="0"/>
          </a:p>
          <a:p>
            <a:endParaRPr lang="en-CA" b="0" dirty="0"/>
          </a:p>
          <a:p>
            <a:endParaRPr lang="en-CA" b="0" dirty="0"/>
          </a:p>
          <a:p>
            <a:endParaRPr lang="en-CA" b="0" dirty="0"/>
          </a:p>
          <a:p>
            <a:endParaRPr lang="en-CA" b="0" dirty="0"/>
          </a:p>
          <a:p>
            <a:endParaRPr lang="en-CA" b="0" dirty="0"/>
          </a:p>
          <a:p>
            <a:endParaRPr lang="en-CA" b="0" dirty="0"/>
          </a:p>
        </p:txBody>
      </p:sp>
      <p:sp>
        <p:nvSpPr>
          <p:cNvPr id="4" name="Slide Number Placeholder 3"/>
          <p:cNvSpPr>
            <a:spLocks noGrp="1"/>
          </p:cNvSpPr>
          <p:nvPr>
            <p:ph type="sldNum" sz="quarter" idx="5"/>
          </p:nvPr>
        </p:nvSpPr>
        <p:spPr/>
        <p:txBody>
          <a:bodyPr/>
          <a:lstStyle/>
          <a:p>
            <a:fld id="{F7A1D258-4312-4579-B35D-5408F216C435}" type="slidenum">
              <a:rPr lang="en-US" smtClean="0"/>
              <a:t>41</a:t>
            </a:fld>
            <a:endParaRPr lang="en-US"/>
          </a:p>
        </p:txBody>
      </p:sp>
    </p:spTree>
    <p:extLst>
      <p:ext uri="{BB962C8B-B14F-4D97-AF65-F5344CB8AC3E}">
        <p14:creationId xmlns:p14="http://schemas.microsoft.com/office/powerpoint/2010/main" val="37200479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This slide has animations.</a:t>
            </a:r>
          </a:p>
          <a:p>
            <a:endParaRPr lang="en-CA" dirty="0"/>
          </a:p>
          <a:p>
            <a:r>
              <a:rPr lang="en-CA" dirty="0"/>
              <a:t>Workbook, pages 33 - 45</a:t>
            </a:r>
          </a:p>
          <a:p>
            <a:pPr marL="176679" indent="-176679" defTabSz="942289">
              <a:buFont typeface="Arial" panose="020B0604020202020204" pitchFamily="34" charset="0"/>
              <a:buChar char="•"/>
              <a:defRPr/>
            </a:pPr>
            <a:r>
              <a:rPr lang="en-US" dirty="0"/>
              <a:t>Strategies to prepare your child for daycare</a:t>
            </a:r>
            <a:r>
              <a:rPr lang="en-US" dirty="0">
                <a:solidFill>
                  <a:srgbClr val="000000"/>
                </a:solidFill>
                <a:ea typeface="Yu Gothic Light" panose="020B0300000000000000" pitchFamily="34" charset="-128"/>
              </a:rPr>
              <a:t> </a:t>
            </a:r>
            <a:r>
              <a:rPr lang="en-CA" dirty="0"/>
              <a:t>(page </a:t>
            </a:r>
            <a:r>
              <a:rPr lang="en-CA" dirty="0" smtClean="0"/>
              <a:t>33)</a:t>
            </a:r>
            <a:endParaRPr lang="en-CA" dirty="0"/>
          </a:p>
          <a:p>
            <a:pPr marL="176679" indent="-176679" defTabSz="942289">
              <a:buFont typeface="Arial" panose="020B0604020202020204" pitchFamily="34" charset="0"/>
              <a:buChar char="•"/>
              <a:defRPr/>
            </a:pPr>
            <a:r>
              <a:rPr lang="en-US" dirty="0"/>
              <a:t>Strategies to manage your anger</a:t>
            </a:r>
            <a:r>
              <a:rPr lang="en-US" dirty="0">
                <a:solidFill>
                  <a:srgbClr val="000000"/>
                </a:solidFill>
                <a:ea typeface="Yu Gothic Light" panose="020B0300000000000000" pitchFamily="34" charset="-128"/>
              </a:rPr>
              <a:t> </a:t>
            </a:r>
            <a:r>
              <a:rPr lang="en-CA" dirty="0"/>
              <a:t>(page </a:t>
            </a:r>
            <a:r>
              <a:rPr lang="en-CA" dirty="0" smtClean="0"/>
              <a:t>35)</a:t>
            </a:r>
            <a:endParaRPr lang="en-CA" dirty="0"/>
          </a:p>
          <a:p>
            <a:pPr marL="176679" indent="-176679" defTabSz="942289">
              <a:buFont typeface="Arial" panose="020B0604020202020204" pitchFamily="34" charset="0"/>
              <a:buChar char="•"/>
              <a:defRPr/>
            </a:pPr>
            <a:r>
              <a:rPr lang="en-US" dirty="0"/>
              <a:t>Strategies to boost confidence </a:t>
            </a:r>
            <a:r>
              <a:rPr lang="en-CA" dirty="0"/>
              <a:t>(page </a:t>
            </a:r>
            <a:r>
              <a:rPr lang="en-CA" dirty="0" smtClean="0"/>
              <a:t>37)</a:t>
            </a:r>
            <a:endParaRPr lang="en-CA" dirty="0"/>
          </a:p>
          <a:p>
            <a:endParaRPr lang="en-CA" b="0" dirty="0"/>
          </a:p>
          <a:p>
            <a:pPr defTabSz="942289">
              <a:defRPr/>
            </a:pPr>
            <a:r>
              <a:rPr lang="en-CA" dirty="0">
                <a:solidFill>
                  <a:srgbClr val="000000"/>
                </a:solidFill>
                <a:ea typeface="Yu Gothic Light" panose="020B0300000000000000" pitchFamily="34" charset="-128"/>
              </a:rPr>
              <a:t>Say:</a:t>
            </a:r>
          </a:p>
          <a:p>
            <a:pPr defTabSz="942289">
              <a:defRPr/>
            </a:pPr>
            <a:r>
              <a:rPr lang="en-CA" dirty="0">
                <a:solidFill>
                  <a:srgbClr val="000000"/>
                </a:solidFill>
                <a:ea typeface="Yu Gothic Light" panose="020B0300000000000000" pitchFamily="34" charset="-128"/>
              </a:rPr>
              <a:t>- There are many strategies that can help you adapt more easily. You can choose the ones that work for you. Experts recommend you use different types of strategies. Why not try and see what happens! </a:t>
            </a:r>
          </a:p>
          <a:p>
            <a:endParaRPr lang="en-CA" b="0" dirty="0"/>
          </a:p>
          <a:p>
            <a:r>
              <a:rPr lang="en-CA" b="0" dirty="0"/>
              <a:t>Say: </a:t>
            </a:r>
          </a:p>
          <a:p>
            <a:pPr marL="176679" indent="-176679">
              <a:buFontTx/>
              <a:buChar char="-"/>
            </a:pPr>
            <a:r>
              <a:rPr lang="en-CA" b="0" dirty="0"/>
              <a:t>These are the strategies we will explore and practice in this section:</a:t>
            </a:r>
          </a:p>
          <a:p>
            <a:pPr marL="176679" indent="-176679">
              <a:buFont typeface="Arial" panose="020B0604020202020204" pitchFamily="34" charset="0"/>
              <a:buChar char="•"/>
            </a:pPr>
            <a:r>
              <a:rPr lang="en-CA" b="0" dirty="0"/>
              <a:t>Click to show the first set: </a:t>
            </a:r>
            <a:r>
              <a:rPr lang="en-US" dirty="0"/>
              <a:t>Strategies to prepare your child for daycare</a:t>
            </a:r>
            <a:r>
              <a:rPr lang="en-US" dirty="0">
                <a:solidFill>
                  <a:srgbClr val="000000"/>
                </a:solidFill>
                <a:ea typeface="Yu Gothic Light" panose="020B0300000000000000" pitchFamily="34" charset="-128"/>
              </a:rPr>
              <a:t> </a:t>
            </a:r>
            <a:endParaRPr lang="en-CA" b="0" dirty="0"/>
          </a:p>
          <a:p>
            <a:pPr marL="176679" indent="-176679">
              <a:buFont typeface="Arial" panose="020B0604020202020204" pitchFamily="34" charset="0"/>
              <a:buChar char="•"/>
            </a:pPr>
            <a:r>
              <a:rPr lang="en-CA" b="0" dirty="0"/>
              <a:t>Click to show the second set: </a:t>
            </a:r>
            <a:r>
              <a:rPr lang="en-US" dirty="0"/>
              <a:t>Strategies to manage your anger</a:t>
            </a:r>
            <a:r>
              <a:rPr lang="en-US" dirty="0">
                <a:solidFill>
                  <a:srgbClr val="000000"/>
                </a:solidFill>
                <a:ea typeface="Yu Gothic Light" panose="020B0300000000000000" pitchFamily="34" charset="-128"/>
              </a:rPr>
              <a:t> </a:t>
            </a:r>
            <a:endParaRPr lang="en-CA" b="0" dirty="0"/>
          </a:p>
          <a:p>
            <a:pPr marL="176679" indent="-176679">
              <a:buFont typeface="Arial" panose="020B0604020202020204" pitchFamily="34" charset="0"/>
              <a:buChar char="•"/>
            </a:pPr>
            <a:r>
              <a:rPr lang="en-CA" b="0" dirty="0"/>
              <a:t>Click to show the third set: </a:t>
            </a:r>
            <a:r>
              <a:rPr lang="en-US" dirty="0"/>
              <a:t>Strategies to boost confidence </a:t>
            </a:r>
          </a:p>
          <a:p>
            <a:endParaRPr lang="en-CA" b="0" dirty="0"/>
          </a:p>
        </p:txBody>
      </p:sp>
      <p:sp>
        <p:nvSpPr>
          <p:cNvPr id="4" name="Slide Number Placeholder 3"/>
          <p:cNvSpPr>
            <a:spLocks noGrp="1"/>
          </p:cNvSpPr>
          <p:nvPr>
            <p:ph type="sldNum" sz="quarter" idx="5"/>
          </p:nvPr>
        </p:nvSpPr>
        <p:spPr/>
        <p:txBody>
          <a:bodyPr/>
          <a:lstStyle/>
          <a:p>
            <a:fld id="{F7A1D258-4312-4579-B35D-5408F216C435}" type="slidenum">
              <a:rPr lang="en-US" smtClean="0"/>
              <a:t>42</a:t>
            </a:fld>
            <a:endParaRPr lang="en-US"/>
          </a:p>
        </p:txBody>
      </p:sp>
    </p:spTree>
    <p:extLst>
      <p:ext uri="{BB962C8B-B14F-4D97-AF65-F5344CB8AC3E}">
        <p14:creationId xmlns:p14="http://schemas.microsoft.com/office/powerpoint/2010/main" val="11716669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This slide has animations.</a:t>
            </a:r>
          </a:p>
          <a:p>
            <a:endParaRPr lang="en-CA" dirty="0"/>
          </a:p>
          <a:p>
            <a:r>
              <a:rPr lang="en-CA" dirty="0"/>
              <a:t>Workbook, page </a:t>
            </a:r>
            <a:r>
              <a:rPr lang="en-CA" dirty="0" smtClean="0"/>
              <a:t>33-34</a:t>
            </a:r>
            <a:endParaRPr lang="en-CA" dirty="0"/>
          </a:p>
          <a:p>
            <a:endParaRPr lang="en-CA" b="0" dirty="0"/>
          </a:p>
          <a:p>
            <a:r>
              <a:rPr lang="en-CA" b="0" dirty="0"/>
              <a:t>Ask different learners to read the strategies one by one. Click to show the strategies on the slide as they read them. </a:t>
            </a:r>
          </a:p>
          <a:p>
            <a:pPr defTabSz="942289">
              <a:defRPr/>
            </a:pPr>
            <a:r>
              <a:rPr lang="en-CA" b="0" dirty="0"/>
              <a:t>Alternatively, give the learners 3-5 minutes to read the strategies to themselves. </a:t>
            </a:r>
          </a:p>
          <a:p>
            <a:endParaRPr lang="en-CA" b="0" dirty="0"/>
          </a:p>
          <a:p>
            <a:r>
              <a:rPr lang="en-CA" b="0" dirty="0"/>
              <a:t>Ask</a:t>
            </a:r>
          </a:p>
          <a:p>
            <a:pPr marL="176679" indent="-176679">
              <a:buFontTx/>
              <a:buChar char="-"/>
            </a:pPr>
            <a:r>
              <a:rPr lang="en-CA" b="0" dirty="0"/>
              <a:t>Which strategy did you already know?</a:t>
            </a:r>
          </a:p>
          <a:p>
            <a:pPr marL="176679" indent="-176679">
              <a:buFontTx/>
              <a:buChar char="-"/>
            </a:pPr>
            <a:r>
              <a:rPr lang="en-CA" b="0" dirty="0"/>
              <a:t>Which strategy did you not know about?</a:t>
            </a:r>
          </a:p>
          <a:p>
            <a:pPr marL="176679" indent="-176679">
              <a:buFontTx/>
              <a:buChar char="-"/>
            </a:pPr>
            <a:r>
              <a:rPr lang="en-CA" b="0" dirty="0"/>
              <a:t>Which one will you start using?</a:t>
            </a:r>
          </a:p>
          <a:p>
            <a:pPr marL="176679" indent="-176679">
              <a:buFontTx/>
              <a:buChar char="-"/>
            </a:pPr>
            <a:endParaRPr lang="en-CA" b="0" dirty="0"/>
          </a:p>
          <a:p>
            <a:r>
              <a:rPr lang="en-CA" b="1" dirty="0"/>
              <a:t>Task </a:t>
            </a:r>
            <a:r>
              <a:rPr lang="en-CA" b="0" dirty="0"/>
              <a:t>(page </a:t>
            </a:r>
            <a:r>
              <a:rPr lang="en-CA" b="0" dirty="0" smtClean="0"/>
              <a:t>34)</a:t>
            </a:r>
            <a:endParaRPr lang="en-CA" b="0" dirty="0"/>
          </a:p>
          <a:p>
            <a:r>
              <a:rPr lang="en-CA" b="0" dirty="0"/>
              <a:t>Ask a learner to read the instructions for the task. </a:t>
            </a:r>
          </a:p>
          <a:p>
            <a:r>
              <a:rPr lang="en-CA" b="0" dirty="0"/>
              <a:t>Confirm everyone understood the instructions by asking them to repeat what they need to do. Allow them 3-5 minutes to do the task.</a:t>
            </a:r>
          </a:p>
          <a:p>
            <a:r>
              <a:rPr lang="en-CA" b="0" dirty="0"/>
              <a:t>When they have completed, ask them to share their answers as a class or in pairs. </a:t>
            </a:r>
          </a:p>
          <a:p>
            <a:pPr defTabSz="942289">
              <a:defRPr/>
            </a:pPr>
            <a:endParaRPr lang="en-CA" b="0" dirty="0"/>
          </a:p>
          <a:p>
            <a:endParaRPr lang="en-CA" dirty="0"/>
          </a:p>
          <a:p>
            <a:endParaRPr lang="en-CA" b="0" dirty="0"/>
          </a:p>
          <a:p>
            <a:endParaRPr lang="en-CA" b="0" dirty="0"/>
          </a:p>
        </p:txBody>
      </p:sp>
      <p:sp>
        <p:nvSpPr>
          <p:cNvPr id="4" name="Slide Number Placeholder 3"/>
          <p:cNvSpPr>
            <a:spLocks noGrp="1"/>
          </p:cNvSpPr>
          <p:nvPr>
            <p:ph type="sldNum" sz="quarter" idx="5"/>
          </p:nvPr>
        </p:nvSpPr>
        <p:spPr/>
        <p:txBody>
          <a:bodyPr/>
          <a:lstStyle/>
          <a:p>
            <a:fld id="{F7A1D258-4312-4579-B35D-5408F216C435}" type="slidenum">
              <a:rPr lang="en-US" smtClean="0"/>
              <a:t>43</a:t>
            </a:fld>
            <a:endParaRPr lang="en-US"/>
          </a:p>
        </p:txBody>
      </p:sp>
    </p:spTree>
    <p:extLst>
      <p:ext uri="{BB962C8B-B14F-4D97-AF65-F5344CB8AC3E}">
        <p14:creationId xmlns:p14="http://schemas.microsoft.com/office/powerpoint/2010/main" val="1020354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This slide has animation.</a:t>
            </a:r>
          </a:p>
          <a:p>
            <a:endParaRPr lang="en-CA" dirty="0"/>
          </a:p>
          <a:p>
            <a:r>
              <a:rPr lang="en-CA" dirty="0"/>
              <a:t>Workbook, pages </a:t>
            </a:r>
            <a:r>
              <a:rPr lang="en-CA" dirty="0" smtClean="0"/>
              <a:t>33 </a:t>
            </a:r>
            <a:r>
              <a:rPr lang="en-CA" dirty="0"/>
              <a:t>and </a:t>
            </a:r>
            <a:r>
              <a:rPr lang="en-CA" dirty="0" smtClean="0"/>
              <a:t>34</a:t>
            </a:r>
            <a:endParaRPr lang="en-CA" dirty="0"/>
          </a:p>
          <a:p>
            <a:endParaRPr lang="en-CA" b="0" dirty="0"/>
          </a:p>
          <a:p>
            <a:r>
              <a:rPr lang="en-CA" b="1" dirty="0"/>
              <a:t>Communication tip </a:t>
            </a:r>
            <a:r>
              <a:rPr lang="en-CA" b="0" dirty="0"/>
              <a:t>(page </a:t>
            </a:r>
            <a:r>
              <a:rPr lang="en-CA" b="0" dirty="0" smtClean="0"/>
              <a:t>33)</a:t>
            </a:r>
            <a:endParaRPr lang="en-CA" b="0" dirty="0"/>
          </a:p>
          <a:p>
            <a:r>
              <a:rPr lang="en-CA" b="0" dirty="0"/>
              <a:t>Remind the learners that one of the strategies on the previous slide was to make suggestions instead of arguing. </a:t>
            </a:r>
          </a:p>
          <a:p>
            <a:endParaRPr lang="en-CA" b="0" dirty="0"/>
          </a:p>
          <a:p>
            <a:r>
              <a:rPr lang="en-CA" b="0" dirty="0"/>
              <a:t>Ask</a:t>
            </a:r>
          </a:p>
          <a:p>
            <a:pPr marL="176679" indent="-176679">
              <a:buFontTx/>
              <a:buChar char="-"/>
            </a:pPr>
            <a:r>
              <a:rPr lang="en-CA" b="0" dirty="0"/>
              <a:t>How do you make suggestions? </a:t>
            </a:r>
          </a:p>
          <a:p>
            <a:pPr marL="176679" indent="-176679">
              <a:buFontTx/>
              <a:buChar char="-"/>
            </a:pPr>
            <a:endParaRPr lang="en-CA" b="0" dirty="0"/>
          </a:p>
          <a:p>
            <a:r>
              <a:rPr lang="en-CA" b="0" dirty="0"/>
              <a:t>Ask a learner to read out the communication tip or give them 3 minutes to read it to themselves. Follow up by asking learners to use the language structures shown in the communication tip and provide some more examples of suggestions</a:t>
            </a:r>
          </a:p>
          <a:p>
            <a:endParaRPr lang="en-CA" b="0" dirty="0"/>
          </a:p>
          <a:p>
            <a:pPr defTabSz="942289">
              <a:defRPr/>
            </a:pPr>
            <a:endParaRPr lang="en-CA" b="0" dirty="0"/>
          </a:p>
          <a:p>
            <a:endParaRPr lang="en-CA" b="0" dirty="0"/>
          </a:p>
          <a:p>
            <a:endParaRPr lang="en-CA" b="0" dirty="0"/>
          </a:p>
          <a:p>
            <a:endParaRPr lang="en-CA" b="0" dirty="0"/>
          </a:p>
          <a:p>
            <a:endParaRPr lang="en-CA" b="0" dirty="0"/>
          </a:p>
          <a:p>
            <a:endParaRPr lang="en-CA" b="0" dirty="0"/>
          </a:p>
        </p:txBody>
      </p:sp>
      <p:sp>
        <p:nvSpPr>
          <p:cNvPr id="4" name="Slide Number Placeholder 3"/>
          <p:cNvSpPr>
            <a:spLocks noGrp="1"/>
          </p:cNvSpPr>
          <p:nvPr>
            <p:ph type="sldNum" sz="quarter" idx="5"/>
          </p:nvPr>
        </p:nvSpPr>
        <p:spPr/>
        <p:txBody>
          <a:bodyPr/>
          <a:lstStyle/>
          <a:p>
            <a:fld id="{F7A1D258-4312-4579-B35D-5408F216C435}" type="slidenum">
              <a:rPr lang="en-US" smtClean="0"/>
              <a:t>44</a:t>
            </a:fld>
            <a:endParaRPr lang="en-US"/>
          </a:p>
        </p:txBody>
      </p:sp>
    </p:spTree>
    <p:extLst>
      <p:ext uri="{BB962C8B-B14F-4D97-AF65-F5344CB8AC3E}">
        <p14:creationId xmlns:p14="http://schemas.microsoft.com/office/powerpoint/2010/main" val="21906729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Workbook, page </a:t>
            </a:r>
            <a:r>
              <a:rPr lang="en-CA" dirty="0" smtClean="0"/>
              <a:t>35</a:t>
            </a:r>
            <a:endParaRPr lang="en-CA" dirty="0"/>
          </a:p>
          <a:p>
            <a:endParaRPr lang="en-CA" dirty="0"/>
          </a:p>
          <a:p>
            <a:r>
              <a:rPr lang="en-CA" dirty="0"/>
              <a:t>Read or ask a learner to read the text in the </a:t>
            </a:r>
            <a:r>
              <a:rPr lang="en-CA" dirty="0" smtClean="0"/>
              <a:t>pink </a:t>
            </a:r>
            <a:r>
              <a:rPr lang="en-CA" dirty="0"/>
              <a:t>box. </a:t>
            </a:r>
          </a:p>
          <a:p>
            <a:r>
              <a:rPr lang="en-CA" dirty="0"/>
              <a:t>Ask learners if they can identify with Jenny’s story.</a:t>
            </a:r>
          </a:p>
          <a:p>
            <a:r>
              <a:rPr lang="en-CA" dirty="0"/>
              <a:t>Ask a few learners to share how they handle their anger.</a:t>
            </a:r>
          </a:p>
          <a:p>
            <a:endParaRPr lang="en-CA" dirty="0"/>
          </a:p>
          <a:p>
            <a:r>
              <a:rPr lang="en-CA" dirty="0"/>
              <a:t>Tell the learners that the next set of strategies is about how to handle anger. They are borrowed from Canadian Mental Health Association. </a:t>
            </a:r>
          </a:p>
          <a:p>
            <a:endParaRPr lang="en-CA" dirty="0"/>
          </a:p>
          <a:p>
            <a:endParaRPr lang="en-CA" dirty="0"/>
          </a:p>
          <a:p>
            <a:endParaRPr lang="en-CA" dirty="0"/>
          </a:p>
          <a:p>
            <a:endParaRPr lang="en-CA" dirty="0"/>
          </a:p>
          <a:p>
            <a:endParaRPr lang="en-CA" b="0" dirty="0"/>
          </a:p>
          <a:p>
            <a:endParaRPr lang="en-CA" b="0" dirty="0"/>
          </a:p>
        </p:txBody>
      </p:sp>
      <p:sp>
        <p:nvSpPr>
          <p:cNvPr id="4" name="Slide Number Placeholder 3"/>
          <p:cNvSpPr>
            <a:spLocks noGrp="1"/>
          </p:cNvSpPr>
          <p:nvPr>
            <p:ph type="sldNum" sz="quarter" idx="5"/>
          </p:nvPr>
        </p:nvSpPr>
        <p:spPr/>
        <p:txBody>
          <a:bodyPr/>
          <a:lstStyle/>
          <a:p>
            <a:fld id="{F7A1D258-4312-4579-B35D-5408F216C435}" type="slidenum">
              <a:rPr lang="en-US" smtClean="0"/>
              <a:t>45</a:t>
            </a:fld>
            <a:endParaRPr lang="en-US"/>
          </a:p>
        </p:txBody>
      </p:sp>
    </p:spTree>
    <p:extLst>
      <p:ext uri="{BB962C8B-B14F-4D97-AF65-F5344CB8AC3E}">
        <p14:creationId xmlns:p14="http://schemas.microsoft.com/office/powerpoint/2010/main" val="378923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4"/>
            <a:ext cx="5681980" cy="3768040"/>
          </a:xfrm>
        </p:spPr>
        <p:txBody>
          <a:bodyPr/>
          <a:lstStyle/>
          <a:p>
            <a:r>
              <a:rPr lang="en-CA" dirty="0"/>
              <a:t>NOTE: This slide has animations.</a:t>
            </a:r>
          </a:p>
          <a:p>
            <a:endParaRPr lang="en-CA" dirty="0"/>
          </a:p>
          <a:p>
            <a:r>
              <a:rPr lang="en-CA" dirty="0"/>
              <a:t>Workbook, Pages </a:t>
            </a:r>
            <a:r>
              <a:rPr lang="en-CA" dirty="0" smtClean="0"/>
              <a:t>35 </a:t>
            </a:r>
            <a:r>
              <a:rPr lang="en-CA" dirty="0"/>
              <a:t>and </a:t>
            </a:r>
            <a:r>
              <a:rPr lang="en-CA" dirty="0" smtClean="0"/>
              <a:t>36</a:t>
            </a:r>
            <a:endParaRPr lang="en-CA" dirty="0"/>
          </a:p>
          <a:p>
            <a:endParaRPr lang="en-CA" dirty="0"/>
          </a:p>
          <a:p>
            <a:r>
              <a:rPr lang="en-CA" b="0" dirty="0"/>
              <a:t>Ask different learners to read the strategies one by one. Click to show the strategies on the slide as they read them. </a:t>
            </a:r>
          </a:p>
          <a:p>
            <a:pPr defTabSz="942289">
              <a:defRPr/>
            </a:pPr>
            <a:r>
              <a:rPr lang="en-CA" b="0" dirty="0"/>
              <a:t>Alternatively, give the learners 3-5 minutes to read the strategies to themselves. </a:t>
            </a:r>
          </a:p>
          <a:p>
            <a:endParaRPr lang="en-CA" dirty="0"/>
          </a:p>
          <a:p>
            <a:r>
              <a:rPr lang="en-CA" dirty="0"/>
              <a:t>Ask</a:t>
            </a:r>
          </a:p>
          <a:p>
            <a:pPr marL="176679" indent="-176679">
              <a:buFontTx/>
              <a:buChar char="-"/>
            </a:pPr>
            <a:r>
              <a:rPr lang="en-CA" dirty="0"/>
              <a:t>Which strategies did you already know?</a:t>
            </a:r>
          </a:p>
          <a:p>
            <a:pPr marL="176679" indent="-176679">
              <a:buFontTx/>
              <a:buChar char="-"/>
            </a:pPr>
            <a:r>
              <a:rPr lang="en-CA" dirty="0"/>
              <a:t>Which ones were new?</a:t>
            </a:r>
          </a:p>
          <a:p>
            <a:pPr marL="176679" indent="-176679">
              <a:buFontTx/>
              <a:buChar char="-"/>
            </a:pPr>
            <a:r>
              <a:rPr lang="en-CA" dirty="0"/>
              <a:t>Which ones will you start practising?  </a:t>
            </a:r>
            <a:endParaRPr lang="en-CA" b="1" dirty="0"/>
          </a:p>
          <a:p>
            <a:pPr marL="176679" indent="-176679">
              <a:buFontTx/>
              <a:buChar char="-"/>
            </a:pPr>
            <a:endParaRPr lang="en-CA" b="1" dirty="0"/>
          </a:p>
          <a:p>
            <a:r>
              <a:rPr lang="en-CA" b="1" dirty="0"/>
              <a:t>Reflect </a:t>
            </a:r>
          </a:p>
          <a:p>
            <a:r>
              <a:rPr lang="en-CA" b="0" dirty="0"/>
              <a:t>Allow the learners 5 minutes to reflect and write their answers/ideas. When they complete, ask them to share their answers in pairs or as a group.</a:t>
            </a:r>
            <a:endParaRPr lang="en-CA" dirty="0"/>
          </a:p>
          <a:p>
            <a:pPr defTabSz="942289">
              <a:defRPr/>
            </a:pPr>
            <a:endParaRPr lang="en-CA" dirty="0"/>
          </a:p>
          <a:p>
            <a:pPr defTabSz="942289">
              <a:defRPr/>
            </a:pPr>
            <a:r>
              <a:rPr lang="en-CA" dirty="0"/>
              <a:t>Ask volunteers to share. If there are no volunteers, encourage the learners to practise this and the other strategies when they feel angry.</a:t>
            </a:r>
          </a:p>
          <a:p>
            <a:pPr defTabSz="942289">
              <a:defRPr/>
            </a:pPr>
            <a:r>
              <a:rPr lang="en-CA" dirty="0"/>
              <a:t>Remind them that it takes consistent practice. </a:t>
            </a:r>
          </a:p>
          <a:p>
            <a:endParaRPr lang="en-CA" dirty="0"/>
          </a:p>
          <a:p>
            <a:endParaRPr lang="en-CA" dirty="0"/>
          </a:p>
        </p:txBody>
      </p:sp>
      <p:sp>
        <p:nvSpPr>
          <p:cNvPr id="4" name="Slide Number Placeholder 3"/>
          <p:cNvSpPr>
            <a:spLocks noGrp="1"/>
          </p:cNvSpPr>
          <p:nvPr>
            <p:ph type="sldNum" sz="quarter" idx="5"/>
          </p:nvPr>
        </p:nvSpPr>
        <p:spPr/>
        <p:txBody>
          <a:bodyPr/>
          <a:lstStyle/>
          <a:p>
            <a:fld id="{F7A1D258-4312-4579-B35D-5408F216C435}" type="slidenum">
              <a:rPr lang="en-US" smtClean="0"/>
              <a:t>46</a:t>
            </a:fld>
            <a:endParaRPr lang="en-US"/>
          </a:p>
        </p:txBody>
      </p:sp>
    </p:spTree>
    <p:extLst>
      <p:ext uri="{BB962C8B-B14F-4D97-AF65-F5344CB8AC3E}">
        <p14:creationId xmlns:p14="http://schemas.microsoft.com/office/powerpoint/2010/main" val="4602821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3"/>
            <a:ext cx="5681980" cy="4026985"/>
          </a:xfrm>
        </p:spPr>
        <p:txBody>
          <a:bodyPr/>
          <a:lstStyle/>
          <a:p>
            <a:r>
              <a:rPr lang="en-CA" b="0" dirty="0"/>
              <a:t>NOTE: This slide has animations.</a:t>
            </a:r>
          </a:p>
          <a:p>
            <a:endParaRPr lang="en-CA" b="0" dirty="0"/>
          </a:p>
          <a:p>
            <a:r>
              <a:rPr lang="en-CA" b="0" dirty="0"/>
              <a:t>Workbook, page </a:t>
            </a:r>
            <a:r>
              <a:rPr lang="en-CA" b="0" dirty="0" smtClean="0"/>
              <a:t>37 </a:t>
            </a:r>
            <a:r>
              <a:rPr lang="en-CA" b="0" dirty="0"/>
              <a:t>- </a:t>
            </a:r>
            <a:r>
              <a:rPr lang="en-CA" b="0" dirty="0" smtClean="0"/>
              <a:t>39</a:t>
            </a:r>
            <a:endParaRPr lang="en-CA" b="0" dirty="0"/>
          </a:p>
          <a:p>
            <a:endParaRPr lang="en-CA" b="0" dirty="0"/>
          </a:p>
          <a:p>
            <a:r>
              <a:rPr lang="en-CA" b="0" dirty="0"/>
              <a:t>Ask :</a:t>
            </a:r>
          </a:p>
          <a:p>
            <a:pPr marL="176679" indent="-176679">
              <a:buFontTx/>
              <a:buChar char="-"/>
            </a:pPr>
            <a:r>
              <a:rPr lang="en-CA" b="0" dirty="0"/>
              <a:t>What do you do to boost your confidence? </a:t>
            </a:r>
          </a:p>
          <a:p>
            <a:pPr marL="176679" indent="-176679">
              <a:buFontTx/>
              <a:buChar char="-"/>
            </a:pPr>
            <a:endParaRPr lang="en-CA" b="0" dirty="0"/>
          </a:p>
          <a:p>
            <a:r>
              <a:rPr lang="en-CA" b="0" dirty="0"/>
              <a:t>After some learners have shared, click to show the first strategy.</a:t>
            </a:r>
          </a:p>
          <a:p>
            <a:r>
              <a:rPr lang="en-CA" b="0" dirty="0"/>
              <a:t>Ask the learners if they know what “transferable skills” are:</a:t>
            </a:r>
          </a:p>
          <a:p>
            <a:pPr marL="176679" indent="-176679">
              <a:buFontTx/>
              <a:buChar char="-"/>
            </a:pPr>
            <a:r>
              <a:rPr lang="en-CA" b="0" dirty="0"/>
              <a:t>What are transferable skills? </a:t>
            </a:r>
          </a:p>
          <a:p>
            <a:pPr marL="176679" indent="-176679">
              <a:buFontTx/>
              <a:buChar char="-"/>
            </a:pPr>
            <a:r>
              <a:rPr lang="en-CA" b="0" dirty="0"/>
              <a:t>Why do we call them “transferable?”</a:t>
            </a:r>
          </a:p>
          <a:p>
            <a:pPr marL="176679" indent="-176679">
              <a:buFontTx/>
              <a:buChar char="-"/>
            </a:pPr>
            <a:r>
              <a:rPr lang="en-CA" b="0" dirty="0"/>
              <a:t>Where can you learn them? </a:t>
            </a:r>
          </a:p>
          <a:p>
            <a:r>
              <a:rPr lang="en-CA" b="0" dirty="0"/>
              <a:t>Click to show the explanation for the transferable skills.</a:t>
            </a:r>
          </a:p>
          <a:p>
            <a:endParaRPr lang="en-CA" b="0" dirty="0"/>
          </a:p>
          <a:p>
            <a:r>
              <a:rPr lang="en-CA" b="0" dirty="0"/>
              <a:t>Ask</a:t>
            </a:r>
          </a:p>
          <a:p>
            <a:pPr marL="176679" indent="-176679">
              <a:buFontTx/>
              <a:buChar char="-"/>
            </a:pPr>
            <a:r>
              <a:rPr lang="en-CA" b="0" dirty="0"/>
              <a:t>How can transferable skills help you at interviews and in your future job?</a:t>
            </a:r>
          </a:p>
          <a:p>
            <a:r>
              <a:rPr lang="en-CA" b="0" dirty="0"/>
              <a:t>Click to show the answer.</a:t>
            </a:r>
          </a:p>
          <a:p>
            <a:endParaRPr lang="en-CA" b="0" dirty="0"/>
          </a:p>
          <a:p>
            <a:r>
              <a:rPr lang="en-CA" b="0" dirty="0"/>
              <a:t>Click to show the second strategy</a:t>
            </a:r>
          </a:p>
          <a:p>
            <a:r>
              <a:rPr lang="en-CA" b="0" dirty="0"/>
              <a:t>Ask the learners to read the strategies from the workbook (page 38) out loud or give them 3-5 minutes to read them to themselves. </a:t>
            </a:r>
          </a:p>
          <a:p>
            <a:endParaRPr lang="en-CA" b="0" dirty="0"/>
          </a:p>
          <a:p>
            <a:r>
              <a:rPr lang="en-CA" b="1" dirty="0"/>
              <a:t>Task 1 </a:t>
            </a:r>
            <a:r>
              <a:rPr lang="en-CA" b="0" dirty="0"/>
              <a:t>(page </a:t>
            </a:r>
            <a:r>
              <a:rPr lang="en-CA" b="0" dirty="0" smtClean="0"/>
              <a:t>38)</a:t>
            </a:r>
            <a:endParaRPr lang="en-CA" b="0" dirty="0"/>
          </a:p>
          <a:p>
            <a:pPr defTabSz="942289">
              <a:defRPr/>
            </a:pPr>
            <a:r>
              <a:rPr lang="en-CA" b="0" dirty="0"/>
              <a:t>Tell the learners that they will be completing a task about their skills.</a:t>
            </a:r>
          </a:p>
          <a:p>
            <a:r>
              <a:rPr lang="en-CA" b="0" dirty="0"/>
              <a:t>Ask a learner to read out the instructions. Then ask what they need to do to confirm everybody has understood the instructions. </a:t>
            </a:r>
          </a:p>
          <a:p>
            <a:pPr defTabSz="942289">
              <a:defRPr/>
            </a:pPr>
            <a:r>
              <a:rPr lang="en-CA" b="0" dirty="0"/>
              <a:t>If necessary, explain what lists are, how they can help us and what types of lists there can be.</a:t>
            </a:r>
          </a:p>
          <a:p>
            <a:r>
              <a:rPr lang="en-CA" b="0" dirty="0"/>
              <a:t>Allow them 5-7 minutes to write down their skills.</a:t>
            </a:r>
          </a:p>
          <a:p>
            <a:r>
              <a:rPr lang="en-CA" b="0" dirty="0"/>
              <a:t>Ask the learners to share their answers in pairs, in small groups or as a class. </a:t>
            </a:r>
          </a:p>
          <a:p>
            <a:endParaRPr lang="en-CA" b="0" dirty="0"/>
          </a:p>
          <a:p>
            <a:endParaRPr lang="en-CA" b="0" dirty="0"/>
          </a:p>
          <a:p>
            <a:r>
              <a:rPr lang="en-CA" b="1" dirty="0"/>
              <a:t>Task 2 </a:t>
            </a:r>
            <a:r>
              <a:rPr lang="en-CA" b="0" dirty="0"/>
              <a:t>(page </a:t>
            </a:r>
            <a:r>
              <a:rPr lang="en-CA" dirty="0" smtClean="0"/>
              <a:t>39</a:t>
            </a:r>
            <a:r>
              <a:rPr lang="en-CA" b="0" dirty="0" smtClean="0"/>
              <a:t>)</a:t>
            </a:r>
            <a:endParaRPr lang="en-CA" b="1" dirty="0"/>
          </a:p>
          <a:p>
            <a:r>
              <a:rPr lang="en-CA" b="0" dirty="0"/>
              <a:t>Ask a learner to read out the instructions. Then ask what they need to do to confirm everybody has understood the instructions. Allow them 5-7 minutes to write down their skills.</a:t>
            </a:r>
          </a:p>
          <a:p>
            <a:r>
              <a:rPr lang="en-CA" b="0" dirty="0"/>
              <a:t>Ask the learners to share their answers in pairs, in small groups or as a class. </a:t>
            </a:r>
          </a:p>
          <a:p>
            <a:endParaRPr lang="en-CA" b="0" dirty="0"/>
          </a:p>
          <a:p>
            <a:endParaRPr lang="en-CA" b="0" dirty="0"/>
          </a:p>
          <a:p>
            <a:pPr marL="176679" indent="-176679">
              <a:buFontTx/>
              <a:buChar char="-"/>
            </a:pPr>
            <a:endParaRPr lang="en-CA" dirty="0"/>
          </a:p>
          <a:p>
            <a:endParaRPr lang="en-CA" dirty="0"/>
          </a:p>
          <a:p>
            <a:pPr marL="176679" indent="-176679">
              <a:buFontTx/>
              <a:buChar char="-"/>
            </a:pPr>
            <a:endParaRPr lang="en-CA" b="0" dirty="0"/>
          </a:p>
          <a:p>
            <a:endParaRPr lang="en-CA" b="0" dirty="0"/>
          </a:p>
        </p:txBody>
      </p:sp>
      <p:sp>
        <p:nvSpPr>
          <p:cNvPr id="4" name="Slide Number Placeholder 3"/>
          <p:cNvSpPr>
            <a:spLocks noGrp="1"/>
          </p:cNvSpPr>
          <p:nvPr>
            <p:ph type="sldNum" sz="quarter" idx="5"/>
          </p:nvPr>
        </p:nvSpPr>
        <p:spPr/>
        <p:txBody>
          <a:bodyPr/>
          <a:lstStyle/>
          <a:p>
            <a:fld id="{F7A1D258-4312-4579-B35D-5408F216C435}" type="slidenum">
              <a:rPr lang="en-US" smtClean="0"/>
              <a:t>47</a:t>
            </a:fld>
            <a:endParaRPr lang="en-US"/>
          </a:p>
        </p:txBody>
      </p:sp>
    </p:spTree>
    <p:extLst>
      <p:ext uri="{BB962C8B-B14F-4D97-AF65-F5344CB8AC3E}">
        <p14:creationId xmlns:p14="http://schemas.microsoft.com/office/powerpoint/2010/main" val="13258475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NOTE: This slide has animations.</a:t>
            </a:r>
          </a:p>
          <a:p>
            <a:endParaRPr lang="en-CA" b="0" dirty="0"/>
          </a:p>
          <a:p>
            <a:r>
              <a:rPr lang="en-CA" b="0" dirty="0"/>
              <a:t>Workbook, page </a:t>
            </a:r>
            <a:r>
              <a:rPr lang="en-CA" b="0" dirty="0" smtClean="0"/>
              <a:t>40</a:t>
            </a:r>
            <a:endParaRPr lang="en-CA" b="0" dirty="0"/>
          </a:p>
          <a:p>
            <a:endParaRPr lang="en-CA" b="0" dirty="0"/>
          </a:p>
          <a:p>
            <a:pPr defTabSz="942289">
              <a:defRPr/>
            </a:pPr>
            <a:r>
              <a:rPr lang="en-CA" dirty="0"/>
              <a:t>Ask:</a:t>
            </a:r>
          </a:p>
          <a:p>
            <a:pPr marL="176679" indent="-176679" defTabSz="942289">
              <a:buFontTx/>
              <a:buChar char="-"/>
              <a:defRPr/>
            </a:pPr>
            <a:r>
              <a:rPr lang="en-CA" dirty="0"/>
              <a:t>Do you use calendars? </a:t>
            </a:r>
          </a:p>
          <a:p>
            <a:pPr marL="176679" indent="-176679" defTabSz="942289">
              <a:buFontTx/>
              <a:buChar char="-"/>
              <a:defRPr/>
            </a:pPr>
            <a:r>
              <a:rPr lang="en-CA" dirty="0"/>
              <a:t>What are calendars used for?</a:t>
            </a:r>
          </a:p>
          <a:p>
            <a:pPr defTabSz="942289">
              <a:defRPr/>
            </a:pPr>
            <a:r>
              <a:rPr lang="en-CA" dirty="0"/>
              <a:t>Let learners share their answers.</a:t>
            </a:r>
          </a:p>
          <a:p>
            <a:pPr defTabSz="942289">
              <a:defRPr/>
            </a:pPr>
            <a:r>
              <a:rPr lang="en-CA" dirty="0"/>
              <a:t>Click to show the first sentence on the slide. </a:t>
            </a:r>
          </a:p>
          <a:p>
            <a:pPr defTabSz="942289">
              <a:defRPr/>
            </a:pPr>
            <a:endParaRPr lang="en-CA" dirty="0"/>
          </a:p>
          <a:p>
            <a:pPr defTabSz="942289">
              <a:defRPr/>
            </a:pPr>
            <a:r>
              <a:rPr lang="en-CA" dirty="0"/>
              <a:t>Ask:</a:t>
            </a:r>
          </a:p>
          <a:p>
            <a:pPr marL="176679" indent="-176679" defTabSz="942289">
              <a:buFontTx/>
              <a:buChar char="-"/>
              <a:defRPr/>
            </a:pPr>
            <a:r>
              <a:rPr lang="en-CA" dirty="0"/>
              <a:t>Why do you use calendars? </a:t>
            </a:r>
          </a:p>
          <a:p>
            <a:pPr defTabSz="942289">
              <a:defRPr/>
            </a:pPr>
            <a:r>
              <a:rPr lang="en-CA" dirty="0"/>
              <a:t>Let learners share their answers.</a:t>
            </a:r>
          </a:p>
          <a:p>
            <a:pPr defTabSz="942289">
              <a:defRPr/>
            </a:pPr>
            <a:r>
              <a:rPr lang="en-CA" dirty="0"/>
              <a:t>Click to show the rest of the information on the slide. </a:t>
            </a:r>
          </a:p>
          <a:p>
            <a:pPr defTabSz="942289">
              <a:defRPr/>
            </a:pPr>
            <a:endParaRPr lang="en-CA" dirty="0"/>
          </a:p>
          <a:p>
            <a:endParaRPr lang="en-CA" b="0" dirty="0"/>
          </a:p>
          <a:p>
            <a:endParaRPr lang="en-CA" b="0" dirty="0"/>
          </a:p>
          <a:p>
            <a:pPr marL="176679" indent="-176679">
              <a:buFontTx/>
              <a:buChar char="-"/>
            </a:pPr>
            <a:endParaRPr lang="en-CA" dirty="0"/>
          </a:p>
          <a:p>
            <a:endParaRPr lang="en-CA" dirty="0"/>
          </a:p>
          <a:p>
            <a:pPr marL="176679" indent="-176679">
              <a:buFontTx/>
              <a:buChar char="-"/>
            </a:pPr>
            <a:endParaRPr lang="en-CA" b="0" dirty="0"/>
          </a:p>
          <a:p>
            <a:endParaRPr lang="en-CA" b="0" dirty="0"/>
          </a:p>
        </p:txBody>
      </p:sp>
      <p:sp>
        <p:nvSpPr>
          <p:cNvPr id="4" name="Slide Number Placeholder 3"/>
          <p:cNvSpPr>
            <a:spLocks noGrp="1"/>
          </p:cNvSpPr>
          <p:nvPr>
            <p:ph type="sldNum" sz="quarter" idx="5"/>
          </p:nvPr>
        </p:nvSpPr>
        <p:spPr/>
        <p:txBody>
          <a:bodyPr/>
          <a:lstStyle/>
          <a:p>
            <a:fld id="{F7A1D258-4312-4579-B35D-5408F216C435}" type="slidenum">
              <a:rPr lang="en-US" smtClean="0"/>
              <a:t>48</a:t>
            </a:fld>
            <a:endParaRPr lang="en-US"/>
          </a:p>
        </p:txBody>
      </p:sp>
    </p:spTree>
    <p:extLst>
      <p:ext uri="{BB962C8B-B14F-4D97-AF65-F5344CB8AC3E}">
        <p14:creationId xmlns:p14="http://schemas.microsoft.com/office/powerpoint/2010/main" val="41789948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1173163"/>
            <a:ext cx="5632450" cy="3168650"/>
          </a:xfrm>
        </p:spPr>
      </p:sp>
      <p:sp>
        <p:nvSpPr>
          <p:cNvPr id="3" name="Notes Placeholder 2"/>
          <p:cNvSpPr>
            <a:spLocks noGrp="1"/>
          </p:cNvSpPr>
          <p:nvPr>
            <p:ph type="body" idx="1"/>
          </p:nvPr>
        </p:nvSpPr>
        <p:spPr/>
        <p:txBody>
          <a:bodyPr/>
          <a:lstStyle/>
          <a:p>
            <a:r>
              <a:rPr lang="en-CA" b="0" dirty="0"/>
              <a:t>Workbook, page </a:t>
            </a:r>
            <a:r>
              <a:rPr lang="en-CA" b="0" dirty="0" smtClean="0"/>
              <a:t>40</a:t>
            </a:r>
            <a:endParaRPr lang="en-CA" b="0" dirty="0"/>
          </a:p>
          <a:p>
            <a:endParaRPr lang="en-CA" b="0" dirty="0"/>
          </a:p>
          <a:p>
            <a:pPr defTabSz="942289">
              <a:defRPr/>
            </a:pPr>
            <a:r>
              <a:rPr lang="en-CA" dirty="0"/>
              <a:t>Discuss the parts of calendar with the participants. </a:t>
            </a:r>
          </a:p>
          <a:p>
            <a:pPr defTabSz="942289">
              <a:defRPr/>
            </a:pPr>
            <a:endParaRPr lang="en-CA" dirty="0"/>
          </a:p>
          <a:p>
            <a:endParaRPr lang="en-CA" b="0" dirty="0"/>
          </a:p>
          <a:p>
            <a:endParaRPr lang="en-CA" b="0" dirty="0"/>
          </a:p>
          <a:p>
            <a:pPr marL="176679" indent="-176679">
              <a:buFontTx/>
              <a:buChar char="-"/>
            </a:pPr>
            <a:endParaRPr lang="en-CA" dirty="0"/>
          </a:p>
          <a:p>
            <a:endParaRPr lang="en-CA" dirty="0"/>
          </a:p>
          <a:p>
            <a:pPr marL="176679" indent="-176679">
              <a:buFontTx/>
              <a:buChar char="-"/>
            </a:pPr>
            <a:endParaRPr lang="en-CA" b="0" dirty="0"/>
          </a:p>
          <a:p>
            <a:endParaRPr lang="en-CA" b="0" dirty="0"/>
          </a:p>
        </p:txBody>
      </p:sp>
      <p:sp>
        <p:nvSpPr>
          <p:cNvPr id="4" name="Slide Number Placeholder 3"/>
          <p:cNvSpPr>
            <a:spLocks noGrp="1"/>
          </p:cNvSpPr>
          <p:nvPr>
            <p:ph type="sldNum" sz="quarter" idx="5"/>
          </p:nvPr>
        </p:nvSpPr>
        <p:spPr/>
        <p:txBody>
          <a:bodyPr/>
          <a:lstStyle/>
          <a:p>
            <a:fld id="{F7A1D258-4312-4579-B35D-5408F216C435}" type="slidenum">
              <a:rPr lang="en-US" smtClean="0"/>
              <a:t>49</a:t>
            </a:fld>
            <a:endParaRPr lang="en-US"/>
          </a:p>
        </p:txBody>
      </p:sp>
    </p:spTree>
    <p:extLst>
      <p:ext uri="{BB962C8B-B14F-4D97-AF65-F5344CB8AC3E}">
        <p14:creationId xmlns:p14="http://schemas.microsoft.com/office/powerpoint/2010/main" val="431603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Workbook, page 2</a:t>
            </a:r>
          </a:p>
          <a:p>
            <a:endParaRPr lang="en-US"/>
          </a:p>
          <a:p>
            <a:pPr defTabSz="942289">
              <a:defRPr/>
            </a:pPr>
            <a:r>
              <a:rPr lang="en-US"/>
              <a:t>NOTE: This slide has animations.</a:t>
            </a:r>
          </a:p>
          <a:p>
            <a:endParaRPr lang="en-US"/>
          </a:p>
          <a:p>
            <a:r>
              <a:rPr lang="en-US"/>
              <a:t>Let the class know what they will be learning.</a:t>
            </a:r>
          </a:p>
        </p:txBody>
      </p:sp>
      <p:sp>
        <p:nvSpPr>
          <p:cNvPr id="4" name="Slide Number Placeholder 3"/>
          <p:cNvSpPr>
            <a:spLocks noGrp="1"/>
          </p:cNvSpPr>
          <p:nvPr>
            <p:ph type="sldNum" sz="quarter" idx="5"/>
          </p:nvPr>
        </p:nvSpPr>
        <p:spPr/>
        <p:txBody>
          <a:bodyPr/>
          <a:lstStyle/>
          <a:p>
            <a:fld id="{F7A1D258-4312-4579-B35D-5408F216C435}" type="slidenum">
              <a:rPr lang="en-US" smtClean="0"/>
              <a:t>5</a:t>
            </a:fld>
            <a:endParaRPr lang="en-US"/>
          </a:p>
        </p:txBody>
      </p:sp>
    </p:spTree>
    <p:extLst>
      <p:ext uri="{BB962C8B-B14F-4D97-AF65-F5344CB8AC3E}">
        <p14:creationId xmlns:p14="http://schemas.microsoft.com/office/powerpoint/2010/main" val="41338694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4"/>
            <a:ext cx="5681980" cy="4399218"/>
          </a:xfrm>
        </p:spPr>
        <p:txBody>
          <a:bodyPr/>
          <a:lstStyle/>
          <a:p>
            <a:r>
              <a:rPr lang="en-CA" b="0" dirty="0"/>
              <a:t>+NOTE: This slide has animations.</a:t>
            </a:r>
          </a:p>
          <a:p>
            <a:endParaRPr lang="en-CA" b="0" dirty="0"/>
          </a:p>
          <a:p>
            <a:pPr defTabSz="942289">
              <a:defRPr/>
            </a:pPr>
            <a:r>
              <a:rPr lang="en-CA" b="0" dirty="0"/>
              <a:t>Workbook, pages </a:t>
            </a:r>
            <a:r>
              <a:rPr lang="en-CA" b="0" dirty="0" smtClean="0"/>
              <a:t>41 </a:t>
            </a:r>
            <a:r>
              <a:rPr lang="en-CA" b="0" dirty="0"/>
              <a:t>and </a:t>
            </a:r>
            <a:r>
              <a:rPr lang="en-CA" b="0" dirty="0" smtClean="0"/>
              <a:t>42</a:t>
            </a:r>
            <a:endParaRPr lang="en-CA" b="0" dirty="0"/>
          </a:p>
          <a:p>
            <a:endParaRPr lang="en-CA" b="0" dirty="0"/>
          </a:p>
          <a:p>
            <a:pPr defTabSz="942289">
              <a:defRPr/>
            </a:pPr>
            <a:r>
              <a:rPr lang="en-CA" dirty="0"/>
              <a:t>Let the learners know they should be looking at the Training Calendar on page 42.</a:t>
            </a:r>
          </a:p>
          <a:p>
            <a:pPr defTabSz="942289">
              <a:defRPr/>
            </a:pPr>
            <a:endParaRPr lang="en-CA" dirty="0"/>
          </a:p>
          <a:p>
            <a:pPr marL="176679" indent="-176679" defTabSz="942289">
              <a:buFont typeface="Arial" panose="020B0604020202020204" pitchFamily="34" charset="0"/>
              <a:buChar char="•"/>
              <a:defRPr/>
            </a:pPr>
            <a:r>
              <a:rPr lang="en-CA" dirty="0"/>
              <a:t>Ask a learner to read the first step. Ask the class to find the name of the training in the calendar. Pick Lift Truck Theory training for this practice.</a:t>
            </a:r>
          </a:p>
          <a:p>
            <a:pPr marL="176679" indent="-176679" defTabSz="942289">
              <a:buFont typeface="Arial" panose="020B0604020202020204" pitchFamily="34" charset="0"/>
              <a:buChar char="•"/>
              <a:defRPr/>
            </a:pPr>
            <a:r>
              <a:rPr lang="en-CA" dirty="0"/>
              <a:t>Ask another learner to read the second step. Ask the class to find the day of the month. </a:t>
            </a:r>
          </a:p>
          <a:p>
            <a:pPr marL="176679" indent="-176679" defTabSz="942289">
              <a:buFont typeface="Arial" panose="020B0604020202020204" pitchFamily="34" charset="0"/>
              <a:buChar char="•"/>
              <a:defRPr/>
            </a:pPr>
            <a:r>
              <a:rPr lang="en-CA" dirty="0"/>
              <a:t>Ask a third learner to read the third step. Ask everyone to move their finger up and follow straight up to find the day of the week. </a:t>
            </a:r>
          </a:p>
          <a:p>
            <a:endParaRPr lang="en-CA" b="0" dirty="0"/>
          </a:p>
          <a:p>
            <a:r>
              <a:rPr lang="en-CA" b="1" dirty="0"/>
              <a:t>Task 1 </a:t>
            </a:r>
            <a:r>
              <a:rPr lang="en-CA" b="0" dirty="0"/>
              <a:t>(page </a:t>
            </a:r>
            <a:r>
              <a:rPr lang="en-CA" b="0" dirty="0" smtClean="0"/>
              <a:t>42)</a:t>
            </a:r>
            <a:endParaRPr lang="en-CA" b="0" dirty="0"/>
          </a:p>
          <a:p>
            <a:r>
              <a:rPr lang="en-CA" dirty="0"/>
              <a:t>Tell learners they need to use Training Calendar on page </a:t>
            </a:r>
            <a:r>
              <a:rPr lang="en-CA" dirty="0" smtClean="0"/>
              <a:t>41 </a:t>
            </a:r>
            <a:r>
              <a:rPr lang="en-CA" dirty="0"/>
              <a:t>to find information and answer the questions in task 1 on page </a:t>
            </a:r>
            <a:r>
              <a:rPr lang="en-CA" dirty="0" smtClean="0"/>
              <a:t>42.</a:t>
            </a:r>
            <a:endParaRPr lang="en-CA" dirty="0"/>
          </a:p>
          <a:p>
            <a:r>
              <a:rPr lang="en-CA" dirty="0"/>
              <a:t>Ask a learner to read the instructions for task 1. Ask learners to repeat what they need to do, to check everyone understood the instructions.</a:t>
            </a:r>
          </a:p>
          <a:p>
            <a:r>
              <a:rPr lang="en-CA" dirty="0"/>
              <a:t>Allow the learners 3-5 minutes to do the task on their own.</a:t>
            </a:r>
          </a:p>
          <a:p>
            <a:r>
              <a:rPr lang="en-CA" dirty="0"/>
              <a:t>Once done, check the answers with the whole class and go over the steps learners used to find the answers.</a:t>
            </a:r>
          </a:p>
          <a:p>
            <a:endParaRPr lang="en-CA" dirty="0"/>
          </a:p>
          <a:p>
            <a:pPr marL="176679" indent="-176679">
              <a:buFontTx/>
              <a:buChar char="-"/>
            </a:pPr>
            <a:endParaRPr lang="en-CA" b="0" dirty="0"/>
          </a:p>
          <a:p>
            <a:endParaRPr lang="en-CA" b="0" dirty="0"/>
          </a:p>
        </p:txBody>
      </p:sp>
      <p:sp>
        <p:nvSpPr>
          <p:cNvPr id="4" name="Slide Number Placeholder 3"/>
          <p:cNvSpPr>
            <a:spLocks noGrp="1"/>
          </p:cNvSpPr>
          <p:nvPr>
            <p:ph type="sldNum" sz="quarter" idx="5"/>
          </p:nvPr>
        </p:nvSpPr>
        <p:spPr/>
        <p:txBody>
          <a:bodyPr/>
          <a:lstStyle/>
          <a:p>
            <a:fld id="{F7A1D258-4312-4579-B35D-5408F216C435}" type="slidenum">
              <a:rPr lang="en-US" smtClean="0"/>
              <a:t>50</a:t>
            </a:fld>
            <a:endParaRPr lang="en-US"/>
          </a:p>
        </p:txBody>
      </p:sp>
    </p:spTree>
    <p:extLst>
      <p:ext uri="{BB962C8B-B14F-4D97-AF65-F5344CB8AC3E}">
        <p14:creationId xmlns:p14="http://schemas.microsoft.com/office/powerpoint/2010/main" val="27488288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NOTE: This slide has animations.</a:t>
            </a:r>
          </a:p>
          <a:p>
            <a:r>
              <a:rPr lang="en-CA" b="0" dirty="0"/>
              <a:t>Workbook, </a:t>
            </a:r>
            <a:r>
              <a:rPr lang="en-CA" b="0" dirty="0" smtClean="0"/>
              <a:t>page 43</a:t>
            </a:r>
          </a:p>
          <a:p>
            <a:endParaRPr lang="en-CA" b="0" dirty="0"/>
          </a:p>
          <a:p>
            <a:pPr defTabSz="942289">
              <a:defRPr/>
            </a:pPr>
            <a:r>
              <a:rPr lang="en-CA" dirty="0"/>
              <a:t>Let the learners know they should be looking at Jenny’s calendar on page </a:t>
            </a:r>
            <a:r>
              <a:rPr lang="en-CA" dirty="0" smtClean="0"/>
              <a:t>43.</a:t>
            </a:r>
            <a:endParaRPr lang="en-CA" dirty="0"/>
          </a:p>
          <a:p>
            <a:pPr defTabSz="942289">
              <a:defRPr/>
            </a:pPr>
            <a:r>
              <a:rPr lang="en-CA" dirty="0"/>
              <a:t>Ask a learner to read the first step. Ask the class to look for the number and to find the day of the month. You can pick any day for this example.</a:t>
            </a:r>
          </a:p>
          <a:p>
            <a:pPr defTabSz="942289">
              <a:defRPr/>
            </a:pPr>
            <a:r>
              <a:rPr lang="en-CA" dirty="0"/>
              <a:t>Ask another learner to read the second step. Ask the class to write the name of the training. Use any training name.</a:t>
            </a:r>
          </a:p>
          <a:p>
            <a:pPr defTabSz="942289">
              <a:defRPr/>
            </a:pPr>
            <a:r>
              <a:rPr lang="en-CA" dirty="0"/>
              <a:t>Ask a third learner to read the third step. Ask everyone to write the time of the training. Pick any time for this example.</a:t>
            </a:r>
            <a:endParaRPr lang="en-CA" b="0" dirty="0"/>
          </a:p>
          <a:p>
            <a:endParaRPr lang="en-CA" b="1" dirty="0"/>
          </a:p>
          <a:p>
            <a:r>
              <a:rPr lang="en-CA" b="1" dirty="0"/>
              <a:t>Task 2 </a:t>
            </a:r>
            <a:r>
              <a:rPr lang="en-CA" b="0" dirty="0"/>
              <a:t>(page </a:t>
            </a:r>
            <a:r>
              <a:rPr lang="en-CA" b="0" dirty="0" smtClean="0"/>
              <a:t>43)</a:t>
            </a:r>
            <a:endParaRPr lang="en-CA" b="0" dirty="0"/>
          </a:p>
          <a:p>
            <a:r>
              <a:rPr lang="en-CA" dirty="0"/>
              <a:t>Tell learners they need to use Training Calendar on page </a:t>
            </a:r>
            <a:r>
              <a:rPr lang="en-CA" dirty="0" smtClean="0"/>
              <a:t>43 </a:t>
            </a:r>
            <a:r>
              <a:rPr lang="en-CA" dirty="0"/>
              <a:t>and Jenny’s Calendar on page 44 to find information and to answer the questions in task 2 on page </a:t>
            </a:r>
            <a:r>
              <a:rPr lang="en-CA" dirty="0" smtClean="0"/>
              <a:t>43.</a:t>
            </a:r>
            <a:endParaRPr lang="en-CA" dirty="0"/>
          </a:p>
          <a:p>
            <a:pPr defTabSz="942289">
              <a:defRPr/>
            </a:pPr>
            <a:r>
              <a:rPr lang="en-CA" dirty="0"/>
              <a:t>Ask a learner to read the instructions for task 1. Ask learners to repeat what they need to do, to check everyone understood the instructions.</a:t>
            </a:r>
          </a:p>
          <a:p>
            <a:r>
              <a:rPr lang="en-CA" dirty="0"/>
              <a:t>Allow the learners 3-5 minutes to complete the task.</a:t>
            </a:r>
          </a:p>
          <a:p>
            <a:r>
              <a:rPr lang="en-CA" dirty="0"/>
              <a:t>Once done, check the answers with the whole class and go over the steps learners used to mark the calendar.</a:t>
            </a:r>
          </a:p>
          <a:p>
            <a:endParaRPr lang="en-CA" dirty="0"/>
          </a:p>
          <a:p>
            <a:pPr marL="176679" indent="-176679">
              <a:buFontTx/>
              <a:buChar char="-"/>
            </a:pPr>
            <a:endParaRPr lang="en-CA" b="0" dirty="0"/>
          </a:p>
          <a:p>
            <a:endParaRPr lang="en-CA" b="0" dirty="0"/>
          </a:p>
        </p:txBody>
      </p:sp>
      <p:sp>
        <p:nvSpPr>
          <p:cNvPr id="4" name="Slide Number Placeholder 3"/>
          <p:cNvSpPr>
            <a:spLocks noGrp="1"/>
          </p:cNvSpPr>
          <p:nvPr>
            <p:ph type="sldNum" sz="quarter" idx="5"/>
          </p:nvPr>
        </p:nvSpPr>
        <p:spPr/>
        <p:txBody>
          <a:bodyPr/>
          <a:lstStyle/>
          <a:p>
            <a:fld id="{F7A1D258-4312-4579-B35D-5408F216C435}" type="slidenum">
              <a:rPr lang="en-US" smtClean="0"/>
              <a:t>51</a:t>
            </a:fld>
            <a:endParaRPr lang="en-US"/>
          </a:p>
        </p:txBody>
      </p:sp>
    </p:spTree>
    <p:extLst>
      <p:ext uri="{BB962C8B-B14F-4D97-AF65-F5344CB8AC3E}">
        <p14:creationId xmlns:p14="http://schemas.microsoft.com/office/powerpoint/2010/main" val="34299338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Workbook, page </a:t>
            </a:r>
            <a:r>
              <a:rPr lang="en-CA" dirty="0" smtClean="0"/>
              <a:t>44</a:t>
            </a:r>
            <a:endParaRPr lang="en-CA" dirty="0"/>
          </a:p>
          <a:p>
            <a:endParaRPr lang="en-CA" dirty="0"/>
          </a:p>
          <a:p>
            <a:r>
              <a:rPr lang="en-CA" dirty="0"/>
              <a:t>Allow the learners 7-10 minutes to complete the quiz. </a:t>
            </a:r>
          </a:p>
          <a:p>
            <a:endParaRPr lang="en-CA" dirty="0"/>
          </a:p>
          <a:p>
            <a:r>
              <a:rPr lang="en-CA" dirty="0"/>
              <a:t>Encourage them to practice the strategies and tips that they have learned in this unit. </a:t>
            </a:r>
          </a:p>
          <a:p>
            <a:endParaRPr lang="en-CA" dirty="0"/>
          </a:p>
          <a:p>
            <a:r>
              <a:rPr lang="en-CA" dirty="0"/>
              <a:t>As the learners are completing the quiz, you can go around and check the answers with them one-on-one. If the learner chooses an answer that indicates that they are not applying the strategies discussed in the unit, you can ask follow up or probing questions to identify needs for coaching or other wraparound supports. </a:t>
            </a:r>
          </a:p>
          <a:p>
            <a:endParaRPr lang="en-CA" dirty="0"/>
          </a:p>
          <a:p>
            <a:endParaRPr lang="en-CA" dirty="0"/>
          </a:p>
        </p:txBody>
      </p:sp>
      <p:sp>
        <p:nvSpPr>
          <p:cNvPr id="4" name="Slide Number Placeholder 3"/>
          <p:cNvSpPr>
            <a:spLocks noGrp="1"/>
          </p:cNvSpPr>
          <p:nvPr>
            <p:ph type="sldNum" sz="quarter" idx="5"/>
          </p:nvPr>
        </p:nvSpPr>
        <p:spPr/>
        <p:txBody>
          <a:bodyPr/>
          <a:lstStyle/>
          <a:p>
            <a:fld id="{F7A1D258-4312-4579-B35D-5408F216C435}" type="slidenum">
              <a:rPr lang="en-US" smtClean="0"/>
              <a:t>52</a:t>
            </a:fld>
            <a:endParaRPr lang="en-US"/>
          </a:p>
        </p:txBody>
      </p:sp>
    </p:spTree>
    <p:extLst>
      <p:ext uri="{BB962C8B-B14F-4D97-AF65-F5344CB8AC3E}">
        <p14:creationId xmlns:p14="http://schemas.microsoft.com/office/powerpoint/2010/main" val="19510868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NOTE: This slide has animations.</a:t>
            </a:r>
          </a:p>
          <a:p>
            <a:endParaRPr lang="en-CA" b="0" dirty="0"/>
          </a:p>
          <a:p>
            <a:r>
              <a:rPr lang="en-CA" b="0" dirty="0"/>
              <a:t>NOTE: If you have already done this activity as a part of Elaine’s story, use it now as an additional practice and allow learners more autonomy to see if they can complete the activity on their own.</a:t>
            </a:r>
          </a:p>
          <a:p>
            <a:endParaRPr lang="en-CA" b="0" dirty="0"/>
          </a:p>
          <a:p>
            <a:r>
              <a:rPr lang="en-CA" b="0" dirty="0"/>
              <a:t>Workbook, page </a:t>
            </a:r>
            <a:r>
              <a:rPr lang="en-CA" b="0" dirty="0" smtClean="0"/>
              <a:t>45</a:t>
            </a:r>
            <a:endParaRPr lang="en-CA" b="0" dirty="0"/>
          </a:p>
          <a:p>
            <a:endParaRPr lang="en-CA" b="0" dirty="0"/>
          </a:p>
          <a:p>
            <a:r>
              <a:rPr lang="en-CA" b="1" dirty="0"/>
              <a:t>Task 1 </a:t>
            </a:r>
            <a:endParaRPr lang="en-CA" b="0" dirty="0"/>
          </a:p>
          <a:p>
            <a:r>
              <a:rPr lang="en-CA" b="0" dirty="0"/>
              <a:t>Ask a learner to read the instructions for the task. Then a</a:t>
            </a:r>
            <a:r>
              <a:rPr lang="en-CA" dirty="0"/>
              <a:t>sk the learners what they need to do, to check if they understood the instructions. Allow them 5 minutes to complete the task. </a:t>
            </a:r>
            <a:endParaRPr lang="en-CA" b="0" dirty="0"/>
          </a:p>
          <a:p>
            <a:r>
              <a:rPr lang="en-CA" b="0" dirty="0"/>
              <a:t>Ask the learners to share their answers as a class </a:t>
            </a:r>
            <a:r>
              <a:rPr lang="en-CA" b="0" dirty="0" smtClean="0"/>
              <a:t>or in </a:t>
            </a:r>
            <a:r>
              <a:rPr lang="en-CA" b="0" dirty="0"/>
              <a:t>pairs. </a:t>
            </a:r>
          </a:p>
          <a:p>
            <a:endParaRPr lang="en-CA" b="0" dirty="0"/>
          </a:p>
          <a:p>
            <a:r>
              <a:rPr lang="en-CA" b="1" dirty="0"/>
              <a:t>Task 2 </a:t>
            </a:r>
            <a:endParaRPr lang="en-CA" b="0" dirty="0"/>
          </a:p>
          <a:p>
            <a:r>
              <a:rPr lang="en-CA" b="0" dirty="0"/>
              <a:t>Ask a learner to read the instructions for the task. Then a</a:t>
            </a:r>
            <a:r>
              <a:rPr lang="en-CA" dirty="0"/>
              <a:t>sk the learners what they need to do, to check if they understood the instructions. Allow them 3-5 minutes to complete the task. </a:t>
            </a:r>
            <a:endParaRPr lang="en-CA" b="0" dirty="0"/>
          </a:p>
          <a:p>
            <a:r>
              <a:rPr lang="en-CA" b="0" dirty="0"/>
              <a:t>Ask the learners to share their answers as a class </a:t>
            </a:r>
            <a:r>
              <a:rPr lang="en-CA" b="0" dirty="0" smtClean="0"/>
              <a:t>or in </a:t>
            </a:r>
            <a:r>
              <a:rPr lang="en-CA" b="0" dirty="0"/>
              <a:t>pairs. </a:t>
            </a:r>
          </a:p>
          <a:p>
            <a:endParaRPr lang="en-CA" b="1" dirty="0"/>
          </a:p>
          <a:p>
            <a:endParaRPr lang="en-CA" b="1" dirty="0"/>
          </a:p>
        </p:txBody>
      </p:sp>
      <p:sp>
        <p:nvSpPr>
          <p:cNvPr id="4" name="Slide Number Placeholder 3"/>
          <p:cNvSpPr>
            <a:spLocks noGrp="1"/>
          </p:cNvSpPr>
          <p:nvPr>
            <p:ph type="sldNum" sz="quarter" idx="5"/>
          </p:nvPr>
        </p:nvSpPr>
        <p:spPr/>
        <p:txBody>
          <a:bodyPr/>
          <a:lstStyle/>
          <a:p>
            <a:fld id="{F7A1D258-4312-4579-B35D-5408F216C435}" type="slidenum">
              <a:rPr lang="en-US" smtClean="0"/>
              <a:t>53</a:t>
            </a:fld>
            <a:endParaRPr lang="en-US"/>
          </a:p>
        </p:txBody>
      </p:sp>
    </p:spTree>
    <p:extLst>
      <p:ext uri="{BB962C8B-B14F-4D97-AF65-F5344CB8AC3E}">
        <p14:creationId xmlns:p14="http://schemas.microsoft.com/office/powerpoint/2010/main" val="30085329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3"/>
            <a:ext cx="5681980" cy="4043169"/>
          </a:xfrm>
        </p:spPr>
        <p:txBody>
          <a:bodyPr/>
          <a:lstStyle/>
          <a:p>
            <a:pPr defTabSz="942289">
              <a:defRPr/>
            </a:pPr>
            <a:r>
              <a:rPr lang="en-CA" b="0" dirty="0"/>
              <a:t>NOTE: This slide has animation.</a:t>
            </a:r>
          </a:p>
          <a:p>
            <a:pPr defTabSz="942289">
              <a:defRPr/>
            </a:pPr>
            <a:endParaRPr lang="en-CA" b="0" dirty="0"/>
          </a:p>
          <a:p>
            <a:pPr defTabSz="942289">
              <a:defRPr/>
            </a:pPr>
            <a:r>
              <a:rPr lang="en-CA" b="0" dirty="0"/>
              <a:t>NOTE: If you have already done this activity as a part of Elaine’s story, use it now as an additional practice and allow learners more autonomy to see if they can complete the activity on their own.</a:t>
            </a:r>
          </a:p>
          <a:p>
            <a:endParaRPr lang="en-CA" b="0" dirty="0"/>
          </a:p>
          <a:p>
            <a:r>
              <a:rPr lang="en-CA" b="0" dirty="0"/>
              <a:t>Workbook, page </a:t>
            </a:r>
            <a:r>
              <a:rPr lang="en-CA" b="0" dirty="0" smtClean="0"/>
              <a:t>46</a:t>
            </a:r>
            <a:endParaRPr lang="en-CA" b="0" dirty="0"/>
          </a:p>
          <a:p>
            <a:pPr marL="176679" indent="-176679">
              <a:buFont typeface="Arial" panose="020B0604020202020204" pitchFamily="34" charset="0"/>
              <a:buChar char="•"/>
            </a:pPr>
            <a:r>
              <a:rPr lang="en-CA" b="0" dirty="0"/>
              <a:t>Action plan template can be found in the appendix on page </a:t>
            </a:r>
            <a:r>
              <a:rPr lang="en-CA" b="0" dirty="0" smtClean="0"/>
              <a:t>56.</a:t>
            </a:r>
            <a:endParaRPr lang="en-CA" b="0" dirty="0"/>
          </a:p>
          <a:p>
            <a:endParaRPr lang="en-CA" b="0" dirty="0"/>
          </a:p>
          <a:p>
            <a:r>
              <a:rPr lang="en-CA" b="0" dirty="0"/>
              <a:t>Tell the learners where they can find the Action plan. </a:t>
            </a:r>
          </a:p>
          <a:p>
            <a:r>
              <a:rPr lang="en-CA" b="0" dirty="0"/>
              <a:t>Discuss the sections in the Action plan with the learners. Talk about what kind of information would go in each cell/row.</a:t>
            </a:r>
          </a:p>
          <a:p>
            <a:endParaRPr lang="en-CA" b="0" dirty="0"/>
          </a:p>
          <a:p>
            <a:r>
              <a:rPr lang="en-CA" b="0" dirty="0"/>
              <a:t>If the learners have struggled using tables before, ask them questions like:</a:t>
            </a:r>
          </a:p>
          <a:p>
            <a:pPr marL="176679" indent="-176679">
              <a:buFontTx/>
              <a:buChar char="-"/>
            </a:pPr>
            <a:r>
              <a:rPr lang="en-CA" b="0" dirty="0"/>
              <a:t>How many columns does the Action plan have? </a:t>
            </a:r>
          </a:p>
          <a:p>
            <a:pPr marL="176679" indent="-176679">
              <a:buFontTx/>
              <a:buChar char="-"/>
            </a:pPr>
            <a:r>
              <a:rPr lang="en-CA" b="0" dirty="0"/>
              <a:t>What are the subheadings? </a:t>
            </a:r>
          </a:p>
          <a:p>
            <a:pPr marL="176679" indent="-176679">
              <a:buFontTx/>
              <a:buChar char="-"/>
            </a:pPr>
            <a:r>
              <a:rPr lang="en-CA" b="0" dirty="0"/>
              <a:t>How is the information in the same column connected? What should they write in each column?</a:t>
            </a:r>
          </a:p>
          <a:p>
            <a:pPr marL="176679" indent="-176679">
              <a:buFontTx/>
              <a:buChar char="-"/>
            </a:pPr>
            <a:r>
              <a:rPr lang="en-CA" b="0" dirty="0"/>
              <a:t>How is the information in the same row connected? What should they write in rows/cells</a:t>
            </a:r>
          </a:p>
          <a:p>
            <a:r>
              <a:rPr lang="en-CA" b="0" dirty="0"/>
              <a:t>Use the picture of the Action Plan on this slide to point to key areas.</a:t>
            </a:r>
          </a:p>
          <a:p>
            <a:pPr marL="176679" indent="-176679">
              <a:buFontTx/>
              <a:buChar char="-"/>
            </a:pPr>
            <a:endParaRPr lang="en-CA" b="0" dirty="0"/>
          </a:p>
          <a:p>
            <a:r>
              <a:rPr lang="en-CA" b="1" dirty="0"/>
              <a:t>Task 3 </a:t>
            </a:r>
            <a:r>
              <a:rPr lang="en-CA" b="0" dirty="0"/>
              <a:t>You can facilitate Task 3 in two ways depending on the dynamics of the group: </a:t>
            </a:r>
          </a:p>
          <a:p>
            <a:endParaRPr lang="en-CA" b="0" dirty="0"/>
          </a:p>
          <a:p>
            <a:r>
              <a:rPr lang="en-CA" b="1" dirty="0"/>
              <a:t>1. If the participants need a lot of guidance, have them complete the steps one by one. Allow them 3-5 minutes to do each step. Follow up after each one.</a:t>
            </a:r>
          </a:p>
          <a:p>
            <a:pPr marL="176679" indent="-176679" defTabSz="942289">
              <a:buFont typeface="Arial" panose="020B0604020202020204" pitchFamily="34" charset="0"/>
              <a:buChar char="•"/>
              <a:defRPr/>
            </a:pPr>
            <a:r>
              <a:rPr lang="en-US" b="0" i="0" dirty="0">
                <a:effectLst/>
              </a:rPr>
              <a:t>Write the areas where you need to make changes.</a:t>
            </a:r>
            <a:endParaRPr lang="en-CA" dirty="0"/>
          </a:p>
          <a:p>
            <a:pPr marL="176679" indent="-176679">
              <a:buFont typeface="Arial" panose="020B0604020202020204" pitchFamily="34" charset="0"/>
              <a:buChar char="•"/>
            </a:pPr>
            <a:r>
              <a:rPr lang="en-US" b="0" i="0" dirty="0">
                <a:effectLst/>
              </a:rPr>
              <a:t>Write specific actions that can help you make those changes. </a:t>
            </a:r>
          </a:p>
          <a:p>
            <a:pPr marL="176679" indent="-176679">
              <a:buFont typeface="Arial" panose="020B0604020202020204" pitchFamily="34" charset="0"/>
              <a:buChar char="•"/>
            </a:pPr>
            <a:r>
              <a:rPr lang="en-US" b="0" i="0" dirty="0">
                <a:effectLst/>
              </a:rPr>
              <a:t>Write why you want to make the changes.</a:t>
            </a:r>
          </a:p>
          <a:p>
            <a:pPr marL="176679" indent="-176679">
              <a:buFont typeface="Arial" panose="020B0604020202020204" pitchFamily="34" charset="0"/>
              <a:buChar char="•"/>
            </a:pPr>
            <a:r>
              <a:rPr lang="en-US" b="0" i="0" dirty="0">
                <a:effectLst/>
              </a:rPr>
              <a:t>Write one or more strategies that you already practise for each action. </a:t>
            </a:r>
          </a:p>
          <a:p>
            <a:pPr marL="176679" indent="-176679">
              <a:buFont typeface="Arial" panose="020B0604020202020204" pitchFamily="34" charset="0"/>
              <a:buChar char="•"/>
            </a:pPr>
            <a:r>
              <a:rPr lang="en-US" b="0" i="0" dirty="0">
                <a:effectLst/>
              </a:rPr>
              <a:t>Write one or more strategies that you will start to practise. </a:t>
            </a:r>
          </a:p>
          <a:p>
            <a:pPr marL="176679" indent="-176679">
              <a:buFont typeface="Arial" panose="020B0604020202020204" pitchFamily="34" charset="0"/>
              <a:buChar char="•"/>
            </a:pPr>
            <a:r>
              <a:rPr lang="en-US" b="0" i="0" dirty="0">
                <a:effectLst/>
              </a:rPr>
              <a:t>Set a start date for your action plan.</a:t>
            </a:r>
            <a:endParaRPr lang="en-CA" b="0" dirty="0"/>
          </a:p>
          <a:p>
            <a:endParaRPr lang="en-CA" b="1" dirty="0"/>
          </a:p>
          <a:p>
            <a:r>
              <a:rPr lang="en-CA" b="1" dirty="0"/>
              <a:t>2. If the participants don’t need much guidance, discuss the instructions for all steps in Task 3, and allow them 25-30 minutes to complete the tasks. </a:t>
            </a:r>
          </a:p>
          <a:p>
            <a:r>
              <a:rPr lang="en-CA" b="0" dirty="0"/>
              <a:t>Ask them to check each other’s answers as they complete the tasks, encourage each other on their efforts. </a:t>
            </a:r>
          </a:p>
          <a:p>
            <a:endParaRPr lang="en-CA" b="0" dirty="0"/>
          </a:p>
          <a:p>
            <a:endParaRPr lang="en-CA" b="0" dirty="0"/>
          </a:p>
          <a:p>
            <a:endParaRPr lang="en-CA" b="0" dirty="0"/>
          </a:p>
        </p:txBody>
      </p:sp>
      <p:sp>
        <p:nvSpPr>
          <p:cNvPr id="4" name="Slide Number Placeholder 3"/>
          <p:cNvSpPr>
            <a:spLocks noGrp="1"/>
          </p:cNvSpPr>
          <p:nvPr>
            <p:ph type="sldNum" sz="quarter" idx="5"/>
          </p:nvPr>
        </p:nvSpPr>
        <p:spPr/>
        <p:txBody>
          <a:bodyPr/>
          <a:lstStyle/>
          <a:p>
            <a:fld id="{F7A1D258-4312-4579-B35D-5408F216C435}" type="slidenum">
              <a:rPr lang="en-US" smtClean="0"/>
              <a:t>54</a:t>
            </a:fld>
            <a:endParaRPr lang="en-US"/>
          </a:p>
        </p:txBody>
      </p:sp>
    </p:spTree>
    <p:extLst>
      <p:ext uri="{BB962C8B-B14F-4D97-AF65-F5344CB8AC3E}">
        <p14:creationId xmlns:p14="http://schemas.microsoft.com/office/powerpoint/2010/main" val="12957163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Workbook, page </a:t>
            </a:r>
            <a:r>
              <a:rPr lang="en-CA" b="0" dirty="0" smtClean="0"/>
              <a:t>46</a:t>
            </a:r>
            <a:endParaRPr lang="en-CA" b="0" dirty="0"/>
          </a:p>
          <a:p>
            <a:endParaRPr lang="en-CA" b="0" dirty="0"/>
          </a:p>
          <a:p>
            <a:r>
              <a:rPr lang="en-CA" b="0" dirty="0"/>
              <a:t>Praise the learners for making (if they are doing this for the first time) or for enhancing and adding to their Action plan (if they did this already as a part of Elaine’s story)</a:t>
            </a:r>
          </a:p>
          <a:p>
            <a:endParaRPr lang="en-CA" b="0" dirty="0"/>
          </a:p>
          <a:p>
            <a:r>
              <a:rPr lang="en-CA" b="0" dirty="0"/>
              <a:t>Ask:</a:t>
            </a:r>
          </a:p>
          <a:p>
            <a:pPr marL="176679" indent="-176679">
              <a:buFontTx/>
              <a:buChar char="-"/>
            </a:pPr>
            <a:r>
              <a:rPr lang="en-CA" b="0" dirty="0"/>
              <a:t>How often are you going to check if you are following the plan?</a:t>
            </a:r>
          </a:p>
          <a:p>
            <a:pPr marL="176679" indent="-176679">
              <a:buFontTx/>
              <a:buChar char="-"/>
            </a:pPr>
            <a:r>
              <a:rPr lang="en-CA" b="0" dirty="0"/>
              <a:t>Who can you share this with to hold yourself accountable?</a:t>
            </a:r>
          </a:p>
          <a:p>
            <a:pPr marL="176679" indent="-176679">
              <a:buFontTx/>
              <a:buChar char="-"/>
            </a:pPr>
            <a:endParaRPr lang="en-CA" b="0" dirty="0"/>
          </a:p>
          <a:p>
            <a:r>
              <a:rPr lang="en-CA" b="0" dirty="0"/>
              <a:t>Encourage them to share their Action plan with their Employment counsellor, coach or other program staff working with them. They can check back with them to see if they are making progress or if they need to make any changes.</a:t>
            </a:r>
          </a:p>
          <a:p>
            <a:endParaRPr lang="en-CA" b="0" dirty="0"/>
          </a:p>
          <a:p>
            <a:endParaRPr lang="en-CA" b="0" dirty="0"/>
          </a:p>
          <a:p>
            <a:endParaRPr lang="en-CA" b="0" dirty="0"/>
          </a:p>
          <a:p>
            <a:endParaRPr lang="en-CA" b="0" dirty="0"/>
          </a:p>
          <a:p>
            <a:endParaRPr lang="en-CA" b="0" dirty="0"/>
          </a:p>
          <a:p>
            <a:endParaRPr lang="en-CA" b="0" dirty="0"/>
          </a:p>
          <a:p>
            <a:endParaRPr lang="en-CA" b="0" dirty="0"/>
          </a:p>
        </p:txBody>
      </p:sp>
      <p:sp>
        <p:nvSpPr>
          <p:cNvPr id="4" name="Slide Number Placeholder 3"/>
          <p:cNvSpPr>
            <a:spLocks noGrp="1"/>
          </p:cNvSpPr>
          <p:nvPr>
            <p:ph type="sldNum" sz="quarter" idx="5"/>
          </p:nvPr>
        </p:nvSpPr>
        <p:spPr/>
        <p:txBody>
          <a:bodyPr/>
          <a:lstStyle/>
          <a:p>
            <a:fld id="{F7A1D258-4312-4579-B35D-5408F216C435}" type="slidenum">
              <a:rPr lang="en-US" smtClean="0"/>
              <a:t>55</a:t>
            </a:fld>
            <a:endParaRPr lang="en-US"/>
          </a:p>
        </p:txBody>
      </p:sp>
    </p:spTree>
    <p:extLst>
      <p:ext uri="{BB962C8B-B14F-4D97-AF65-F5344CB8AC3E}">
        <p14:creationId xmlns:p14="http://schemas.microsoft.com/office/powerpoint/2010/main" val="17667308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This slide has animations.</a:t>
            </a:r>
          </a:p>
          <a:p>
            <a:endParaRPr lang="en-CA" dirty="0"/>
          </a:p>
          <a:p>
            <a:r>
              <a:rPr lang="en-CA" dirty="0"/>
              <a:t>Workbook, page </a:t>
            </a:r>
            <a:r>
              <a:rPr lang="en-CA" dirty="0" smtClean="0"/>
              <a:t>47</a:t>
            </a:r>
            <a:endParaRPr lang="en-CA" dirty="0"/>
          </a:p>
          <a:p>
            <a:endParaRPr lang="en-CA" dirty="0"/>
          </a:p>
          <a:p>
            <a:r>
              <a:rPr lang="en-CA" dirty="0"/>
              <a:t>Say:</a:t>
            </a:r>
          </a:p>
          <a:p>
            <a:r>
              <a:rPr lang="en-CA" dirty="0"/>
              <a:t>- </a:t>
            </a:r>
            <a:r>
              <a:rPr lang="en-US" b="0" i="0" dirty="0">
                <a:effectLst/>
              </a:rPr>
              <a:t>Your journey to adaptability does not end here. We are all on that journey all the time.</a:t>
            </a:r>
            <a:endParaRPr lang="en-CA" dirty="0"/>
          </a:p>
          <a:p>
            <a:endParaRPr lang="en-CA" dirty="0"/>
          </a:p>
          <a:p>
            <a:r>
              <a:rPr lang="en-CA" dirty="0"/>
              <a:t>Ask learners if they can think of possible next steps on their journey in addition to the steps they identified in their Action plan.</a:t>
            </a:r>
          </a:p>
          <a:p>
            <a:r>
              <a:rPr lang="en-US" dirty="0"/>
              <a:t>Click to show the answer</a:t>
            </a:r>
          </a:p>
          <a:p>
            <a:r>
              <a:rPr lang="en-US" dirty="0"/>
              <a:t>Ask learners to share if they can think of someone who is their role-model</a:t>
            </a:r>
          </a:p>
          <a:p>
            <a:endParaRPr lang="en-US" dirty="0"/>
          </a:p>
        </p:txBody>
      </p:sp>
      <p:sp>
        <p:nvSpPr>
          <p:cNvPr id="4" name="Slide Number Placeholder 3"/>
          <p:cNvSpPr>
            <a:spLocks noGrp="1"/>
          </p:cNvSpPr>
          <p:nvPr>
            <p:ph type="sldNum" sz="quarter" idx="5"/>
          </p:nvPr>
        </p:nvSpPr>
        <p:spPr/>
        <p:txBody>
          <a:bodyPr/>
          <a:lstStyle/>
          <a:p>
            <a:fld id="{F7A1D258-4312-4579-B35D-5408F216C435}" type="slidenum">
              <a:rPr lang="en-US" smtClean="0"/>
              <a:t>56</a:t>
            </a:fld>
            <a:endParaRPr lang="en-US"/>
          </a:p>
        </p:txBody>
      </p:sp>
    </p:spTree>
    <p:extLst>
      <p:ext uri="{BB962C8B-B14F-4D97-AF65-F5344CB8AC3E}">
        <p14:creationId xmlns:p14="http://schemas.microsoft.com/office/powerpoint/2010/main" val="9262151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This slide has animations.</a:t>
            </a:r>
          </a:p>
          <a:p>
            <a:endParaRPr lang="en-CA" dirty="0"/>
          </a:p>
          <a:p>
            <a:r>
              <a:rPr lang="en-CA" dirty="0"/>
              <a:t>Workbook, pages </a:t>
            </a:r>
            <a:r>
              <a:rPr lang="en-CA" dirty="0" smtClean="0"/>
              <a:t>47-50</a:t>
            </a:r>
            <a:endParaRPr lang="en-CA" dirty="0"/>
          </a:p>
          <a:p>
            <a:endParaRPr lang="en-CA" dirty="0"/>
          </a:p>
          <a:p>
            <a:r>
              <a:rPr lang="en-CA" dirty="0"/>
              <a:t>Ask to elicit prior knowledge:</a:t>
            </a:r>
          </a:p>
          <a:p>
            <a:pPr marL="176679" indent="-176679">
              <a:buFontTx/>
              <a:buChar char="-"/>
            </a:pPr>
            <a:r>
              <a:rPr lang="en-CA" dirty="0"/>
              <a:t>What is a good question? Why it is important to ask good questions?</a:t>
            </a:r>
          </a:p>
          <a:p>
            <a:pPr marL="176679" indent="-176679">
              <a:buFontTx/>
              <a:buChar char="-"/>
            </a:pPr>
            <a:r>
              <a:rPr lang="en-CA" dirty="0"/>
              <a:t>Do you know what “open-ended” questions are? </a:t>
            </a:r>
          </a:p>
          <a:p>
            <a:endParaRPr lang="en-CA" dirty="0"/>
          </a:p>
          <a:p>
            <a:r>
              <a:rPr lang="en-CA" dirty="0"/>
              <a:t>Ask learners to read the communication tip on page 48. You can ask for a volunteer to read it to the whole class or give time to learners to read it to themselves.</a:t>
            </a:r>
          </a:p>
          <a:p>
            <a:endParaRPr lang="en-US" dirty="0"/>
          </a:p>
          <a:p>
            <a:r>
              <a:rPr lang="en-US" b="1" dirty="0"/>
              <a:t>Task 1</a:t>
            </a:r>
            <a:r>
              <a:rPr lang="en-US" dirty="0"/>
              <a:t> (page </a:t>
            </a:r>
            <a:r>
              <a:rPr lang="en-US" dirty="0" smtClean="0"/>
              <a:t>48)</a:t>
            </a:r>
            <a:endParaRPr lang="en-US" dirty="0"/>
          </a:p>
          <a:p>
            <a:r>
              <a:rPr lang="en-US" dirty="0"/>
              <a:t>Ask learners to decide which questions are open-ended.</a:t>
            </a:r>
          </a:p>
          <a:p>
            <a:r>
              <a:rPr lang="en-US" dirty="0"/>
              <a:t>Check the answers with the whole class.</a:t>
            </a:r>
          </a:p>
          <a:p>
            <a:endParaRPr lang="en-US" dirty="0"/>
          </a:p>
          <a:p>
            <a:r>
              <a:rPr lang="en-US" b="1" dirty="0"/>
              <a:t>Task 2</a:t>
            </a:r>
            <a:r>
              <a:rPr lang="en-US" dirty="0"/>
              <a:t> (page </a:t>
            </a:r>
            <a:r>
              <a:rPr lang="en-US" dirty="0" smtClean="0"/>
              <a:t>49)</a:t>
            </a:r>
            <a:endParaRPr lang="en-US" dirty="0"/>
          </a:p>
          <a:p>
            <a:r>
              <a:rPr lang="en-US" dirty="0"/>
              <a:t>Ask someone to read the instructions for this task. Ask the class to repeat what they need to do, to check if everyone has understood the instructions. </a:t>
            </a:r>
          </a:p>
          <a:p>
            <a:r>
              <a:rPr lang="en-US" dirty="0"/>
              <a:t>Allow the learners 7-10 minutes to think of the questions and write them down. While they are doing this, you can go around the class and work with learners one-on-one.</a:t>
            </a:r>
          </a:p>
        </p:txBody>
      </p:sp>
      <p:sp>
        <p:nvSpPr>
          <p:cNvPr id="4" name="Slide Number Placeholder 3"/>
          <p:cNvSpPr>
            <a:spLocks noGrp="1"/>
          </p:cNvSpPr>
          <p:nvPr>
            <p:ph type="sldNum" sz="quarter" idx="5"/>
          </p:nvPr>
        </p:nvSpPr>
        <p:spPr/>
        <p:txBody>
          <a:bodyPr/>
          <a:lstStyle/>
          <a:p>
            <a:fld id="{F7A1D258-4312-4579-B35D-5408F216C435}" type="slidenum">
              <a:rPr lang="en-US" smtClean="0"/>
              <a:t>57</a:t>
            </a:fld>
            <a:endParaRPr lang="en-US"/>
          </a:p>
        </p:txBody>
      </p:sp>
    </p:spTree>
    <p:extLst>
      <p:ext uri="{BB962C8B-B14F-4D97-AF65-F5344CB8AC3E}">
        <p14:creationId xmlns:p14="http://schemas.microsoft.com/office/powerpoint/2010/main" val="23953297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4"/>
            <a:ext cx="5681980" cy="4399218"/>
          </a:xfrm>
        </p:spPr>
        <p:txBody>
          <a:bodyPr/>
          <a:lstStyle/>
          <a:p>
            <a:r>
              <a:rPr lang="en-CA" dirty="0"/>
              <a:t>NOTE: This slide has animations.</a:t>
            </a:r>
          </a:p>
          <a:p>
            <a:endParaRPr lang="en-CA" dirty="0"/>
          </a:p>
          <a:p>
            <a:r>
              <a:rPr lang="en-CA" dirty="0"/>
              <a:t>Workbook, pages </a:t>
            </a:r>
            <a:r>
              <a:rPr lang="en-CA" dirty="0" smtClean="0"/>
              <a:t>50-51</a:t>
            </a:r>
            <a:endParaRPr lang="en-CA" dirty="0"/>
          </a:p>
          <a:p>
            <a:endParaRPr lang="en-CA" dirty="0"/>
          </a:p>
          <a:p>
            <a:r>
              <a:rPr lang="en-CA" dirty="0"/>
              <a:t>Say:</a:t>
            </a:r>
          </a:p>
          <a:p>
            <a:r>
              <a:rPr lang="en-US" b="0" i="0" dirty="0">
                <a:effectLst/>
              </a:rPr>
              <a:t>- Adapting is an important skill in the workplace. That’s why at job interviews, employers may ask how you adapted in the past.</a:t>
            </a:r>
          </a:p>
          <a:p>
            <a:endParaRPr lang="en-US" b="0" i="0" dirty="0">
              <a:effectLst/>
            </a:endParaRPr>
          </a:p>
          <a:p>
            <a:r>
              <a:rPr lang="en-US" b="0" i="0" dirty="0">
                <a:effectLst/>
              </a:rPr>
              <a:t>Ask:</a:t>
            </a:r>
          </a:p>
          <a:p>
            <a:pPr marL="176679" indent="-176679">
              <a:buFontTx/>
              <a:buChar char="-"/>
            </a:pPr>
            <a:r>
              <a:rPr lang="en-US" b="0" i="0" dirty="0">
                <a:effectLst/>
              </a:rPr>
              <a:t>How will you know (recognize) they are asking you about adaptability?</a:t>
            </a:r>
          </a:p>
          <a:p>
            <a:r>
              <a:rPr lang="en-US" b="0" i="0" dirty="0">
                <a:effectLst/>
              </a:rPr>
              <a:t>Let learners share some of their ideas before you ask them to read the answers in the workbook on page </a:t>
            </a:r>
            <a:r>
              <a:rPr lang="en-US" b="0" i="0" dirty="0" smtClean="0">
                <a:effectLst/>
              </a:rPr>
              <a:t>50.</a:t>
            </a:r>
            <a:endParaRPr lang="en-US" b="0" i="0" dirty="0">
              <a:effectLst/>
            </a:endParaRPr>
          </a:p>
          <a:p>
            <a:endParaRPr lang="en-US" b="0" i="0" dirty="0">
              <a:effectLst/>
            </a:endParaRPr>
          </a:p>
          <a:p>
            <a:r>
              <a:rPr lang="en-US" b="0" i="0" dirty="0">
                <a:effectLst/>
              </a:rPr>
              <a:t>Say: </a:t>
            </a:r>
          </a:p>
          <a:p>
            <a:pPr marL="176679" indent="-176679">
              <a:buFontTx/>
              <a:buChar char="-"/>
            </a:pPr>
            <a:r>
              <a:rPr lang="en-US" b="0" i="0" dirty="0">
                <a:effectLst/>
              </a:rPr>
              <a:t>Sharing stories from a cultural activity, your volunteering experience, your school or a previous job is a very good way to show your interviewers how adaptable you are. Let’s complete task 1 on page </a:t>
            </a:r>
            <a:r>
              <a:rPr lang="en-US" b="0" i="0" dirty="0" smtClean="0">
                <a:effectLst/>
              </a:rPr>
              <a:t>50 </a:t>
            </a:r>
            <a:r>
              <a:rPr lang="en-US" b="0" i="0" dirty="0">
                <a:effectLst/>
              </a:rPr>
              <a:t>to practise how to prepare good stores.</a:t>
            </a:r>
          </a:p>
          <a:p>
            <a:endParaRPr lang="en-US" b="0" i="0" dirty="0">
              <a:effectLst/>
            </a:endParaRPr>
          </a:p>
          <a:p>
            <a:r>
              <a:rPr lang="en-US" b="1" i="0" dirty="0">
                <a:effectLst/>
              </a:rPr>
              <a:t>Task 1 </a:t>
            </a:r>
            <a:r>
              <a:rPr lang="en-US" b="0" i="0" dirty="0">
                <a:effectLst/>
              </a:rPr>
              <a:t>(pages </a:t>
            </a:r>
            <a:r>
              <a:rPr lang="en-US" b="0" i="0" dirty="0" smtClean="0">
                <a:effectLst/>
              </a:rPr>
              <a:t>50-51)</a:t>
            </a:r>
            <a:endParaRPr lang="en-US" b="0" i="0" dirty="0">
              <a:effectLst/>
            </a:endParaRPr>
          </a:p>
          <a:p>
            <a:r>
              <a:rPr lang="en-US" b="0" i="0" dirty="0">
                <a:effectLst/>
              </a:rPr>
              <a:t>Read each step and the example one by one.</a:t>
            </a:r>
          </a:p>
          <a:p>
            <a:r>
              <a:rPr lang="en-US" b="0" i="0" dirty="0">
                <a:effectLst/>
              </a:rPr>
              <a:t>After each step, ask the class if anyone has their own example to share.</a:t>
            </a:r>
          </a:p>
          <a:p>
            <a:r>
              <a:rPr lang="en-US" b="0" i="0" dirty="0">
                <a:effectLst/>
              </a:rPr>
              <a:t>Allow the learners 3-4 minutes to think of an example and to write it down in the workbook.</a:t>
            </a:r>
          </a:p>
          <a:p>
            <a:endParaRPr lang="en-US" b="0" i="0" dirty="0" smtClean="0">
              <a:effectLst/>
            </a:endParaRPr>
          </a:p>
          <a:p>
            <a:r>
              <a:rPr lang="en-US" b="0" i="0" dirty="0" smtClean="0">
                <a:effectLst/>
              </a:rPr>
              <a:t>After </a:t>
            </a:r>
            <a:r>
              <a:rPr lang="en-US" b="0" i="0" dirty="0">
                <a:effectLst/>
              </a:rPr>
              <a:t>all steps and examples have been done, ask learners to share their stories in small groups. You can walk around, listen to them sharing and provide feedback if/when necessary</a:t>
            </a:r>
          </a:p>
          <a:p>
            <a:endParaRPr lang="en-US" b="0" i="0" dirty="0">
              <a:effectLst/>
            </a:endParaRPr>
          </a:p>
          <a:p>
            <a:r>
              <a:rPr lang="en-US" b="1" i="0" dirty="0">
                <a:effectLst/>
              </a:rPr>
              <a:t>Task 2 </a:t>
            </a:r>
            <a:r>
              <a:rPr lang="en-US" b="0" i="0" dirty="0">
                <a:effectLst/>
              </a:rPr>
              <a:t>(page </a:t>
            </a:r>
            <a:r>
              <a:rPr lang="en-US" b="0" i="0" dirty="0" smtClean="0">
                <a:effectLst/>
              </a:rPr>
              <a:t>51)</a:t>
            </a:r>
            <a:endParaRPr lang="en-US" b="0" i="0" dirty="0">
              <a:effectLst/>
            </a:endParaRPr>
          </a:p>
          <a:p>
            <a:r>
              <a:rPr lang="en-CA" dirty="0"/>
              <a:t>Encourage the learners to keep writing down their stories in a notebook.</a:t>
            </a:r>
          </a:p>
          <a:p>
            <a:endParaRPr lang="en-CA" dirty="0"/>
          </a:p>
          <a:p>
            <a:endParaRPr lang="en-US" dirty="0"/>
          </a:p>
        </p:txBody>
      </p:sp>
      <p:sp>
        <p:nvSpPr>
          <p:cNvPr id="4" name="Slide Number Placeholder 3"/>
          <p:cNvSpPr>
            <a:spLocks noGrp="1"/>
          </p:cNvSpPr>
          <p:nvPr>
            <p:ph type="sldNum" sz="quarter" idx="5"/>
          </p:nvPr>
        </p:nvSpPr>
        <p:spPr/>
        <p:txBody>
          <a:bodyPr/>
          <a:lstStyle/>
          <a:p>
            <a:fld id="{F7A1D258-4312-4579-B35D-5408F216C435}" type="slidenum">
              <a:rPr lang="en-US" smtClean="0"/>
              <a:t>58</a:t>
            </a:fld>
            <a:endParaRPr lang="en-US"/>
          </a:p>
        </p:txBody>
      </p:sp>
    </p:spTree>
    <p:extLst>
      <p:ext uri="{BB962C8B-B14F-4D97-AF65-F5344CB8AC3E}">
        <p14:creationId xmlns:p14="http://schemas.microsoft.com/office/powerpoint/2010/main" val="857219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If you used this self-evaluation at the beginning of the unit, learners can repeat it now to reflect on their skills and see if there was any improvement by comparing their answers from the first self-evaluation to this one.</a:t>
            </a:r>
          </a:p>
          <a:p>
            <a:endParaRPr lang="en-US" dirty="0"/>
          </a:p>
          <a:p>
            <a:r>
              <a:rPr lang="en-US" dirty="0"/>
              <a:t>Remind the learners what self-evaluation is and its purpose.</a:t>
            </a:r>
          </a:p>
          <a:p>
            <a:r>
              <a:rPr lang="en-US" dirty="0"/>
              <a:t>Review the layout of the table and provide examples to the learners on how to complete self-evaluation</a:t>
            </a:r>
          </a:p>
          <a:p>
            <a:endParaRPr lang="en-US" dirty="0"/>
          </a:p>
          <a:p>
            <a:r>
              <a:rPr lang="en-US" dirty="0"/>
              <a:t>Depending on which story the learners completed, they may repeat Self-evaluation 1 or Self-evaluation 2 or both. </a:t>
            </a:r>
          </a:p>
          <a:p>
            <a:endParaRPr lang="en-US" dirty="0"/>
          </a:p>
          <a:p>
            <a:r>
              <a:rPr lang="en-US" dirty="0"/>
              <a:t>Give them time (5-7 minutes) to complete Self-evaluation 1 (page </a:t>
            </a:r>
            <a:r>
              <a:rPr lang="en-US" dirty="0" smtClean="0"/>
              <a:t>52) </a:t>
            </a:r>
            <a:r>
              <a:rPr lang="en-US" dirty="0"/>
              <a:t>and Self-evaluation 2 (page </a:t>
            </a:r>
            <a:r>
              <a:rPr lang="en-US" dirty="0" smtClean="0"/>
              <a:t>52). </a:t>
            </a:r>
            <a:r>
              <a:rPr lang="en-US" dirty="0"/>
              <a:t>Show them how to compare answers to the Self-evaluation 1 </a:t>
            </a:r>
            <a:r>
              <a:rPr lang="en-US" dirty="0" smtClean="0"/>
              <a:t>and/or </a:t>
            </a:r>
            <a:r>
              <a:rPr lang="en-US" dirty="0"/>
              <a:t>Self-evaluation 2 (page </a:t>
            </a:r>
            <a:r>
              <a:rPr lang="en-US" dirty="0" smtClean="0"/>
              <a:t>4) </a:t>
            </a:r>
            <a:r>
              <a:rPr lang="en-US" dirty="0"/>
              <a:t>they have done before.</a:t>
            </a:r>
          </a:p>
        </p:txBody>
      </p:sp>
      <p:sp>
        <p:nvSpPr>
          <p:cNvPr id="4" name="Slide Number Placeholder 3"/>
          <p:cNvSpPr>
            <a:spLocks noGrp="1"/>
          </p:cNvSpPr>
          <p:nvPr>
            <p:ph type="sldNum" sz="quarter" idx="5"/>
          </p:nvPr>
        </p:nvSpPr>
        <p:spPr/>
        <p:txBody>
          <a:bodyPr/>
          <a:lstStyle/>
          <a:p>
            <a:fld id="{F7A1D258-4312-4579-B35D-5408F216C435}" type="slidenum">
              <a:rPr lang="en-US" smtClean="0"/>
              <a:t>59</a:t>
            </a:fld>
            <a:endParaRPr lang="en-US"/>
          </a:p>
        </p:txBody>
      </p:sp>
    </p:spTree>
    <p:extLst>
      <p:ext uri="{BB962C8B-B14F-4D97-AF65-F5344CB8AC3E}">
        <p14:creationId xmlns:p14="http://schemas.microsoft.com/office/powerpoint/2010/main" val="3097593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Workbook, page 3</a:t>
            </a:r>
          </a:p>
          <a:p>
            <a:endParaRPr lang="en-US" dirty="0"/>
          </a:p>
          <a:p>
            <a:r>
              <a:rPr lang="en-US" dirty="0"/>
              <a:t>Ask learners to find examples and explanations in the workbook.</a:t>
            </a:r>
          </a:p>
          <a:p>
            <a:r>
              <a:rPr lang="en-US" dirty="0"/>
              <a:t>Ask if anyone wants to volunteer to read first example out loud.</a:t>
            </a:r>
          </a:p>
          <a:p>
            <a:r>
              <a:rPr lang="en-US" dirty="0"/>
              <a:t>Ask learners to explain how they can show adaptability in the first situation. They can use the examples in the workbook, or they can share their own ideas.</a:t>
            </a:r>
          </a:p>
          <a:p>
            <a:endParaRPr lang="en-US" dirty="0"/>
          </a:p>
          <a:p>
            <a:r>
              <a:rPr lang="en-US" dirty="0"/>
              <a:t>Repeat the same steps for each example.</a:t>
            </a:r>
          </a:p>
          <a:p>
            <a:endParaRPr lang="en-US" dirty="0"/>
          </a:p>
          <a:p>
            <a:r>
              <a:rPr lang="en-US" dirty="0"/>
              <a:t>Activity time: 7-10 minutes</a:t>
            </a:r>
          </a:p>
        </p:txBody>
      </p:sp>
      <p:sp>
        <p:nvSpPr>
          <p:cNvPr id="4" name="Slide Number Placeholder 3"/>
          <p:cNvSpPr>
            <a:spLocks noGrp="1"/>
          </p:cNvSpPr>
          <p:nvPr>
            <p:ph type="sldNum" sz="quarter" idx="5"/>
          </p:nvPr>
        </p:nvSpPr>
        <p:spPr/>
        <p:txBody>
          <a:bodyPr/>
          <a:lstStyle/>
          <a:p>
            <a:fld id="{F7A1D258-4312-4579-B35D-5408F216C435}" type="slidenum">
              <a:rPr lang="en-US" smtClean="0"/>
              <a:t>6</a:t>
            </a:fld>
            <a:endParaRPr lang="en-US"/>
          </a:p>
        </p:txBody>
      </p:sp>
    </p:spTree>
    <p:extLst>
      <p:ext uri="{BB962C8B-B14F-4D97-AF65-F5344CB8AC3E}">
        <p14:creationId xmlns:p14="http://schemas.microsoft.com/office/powerpoint/2010/main" val="4271892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guide, page 3 – scoring information</a:t>
            </a:r>
          </a:p>
          <a:p>
            <a:r>
              <a:rPr lang="en-US" dirty="0" smtClean="0"/>
              <a:t>Instructor guide, page 2 – how to use self-evaluations</a:t>
            </a:r>
          </a:p>
          <a:p>
            <a:endParaRPr lang="en-US" dirty="0"/>
          </a:p>
          <a:p>
            <a:r>
              <a:rPr lang="en-US" dirty="0" smtClean="0"/>
              <a:t>Workbook</a:t>
            </a:r>
            <a:r>
              <a:rPr lang="en-US" dirty="0"/>
              <a:t>, page 4 – Self-evaluation activity for participants</a:t>
            </a:r>
          </a:p>
          <a:p>
            <a:endParaRPr lang="en-US" dirty="0"/>
          </a:p>
          <a:p>
            <a:r>
              <a:rPr lang="en-US" dirty="0"/>
              <a:t>Explain to the learners what self-evaluation is and its purpose.</a:t>
            </a:r>
          </a:p>
          <a:p>
            <a:r>
              <a:rPr lang="en-US" dirty="0"/>
              <a:t>Explain the layout of the table and provide example to the learners on how to complete self-evaluation.</a:t>
            </a:r>
          </a:p>
          <a:p>
            <a:r>
              <a:rPr lang="en-US" dirty="0"/>
              <a:t>Allow them 5-7 minutes to complete Self-evaluation 1 </a:t>
            </a:r>
            <a:r>
              <a:rPr lang="en-US" dirty="0" smtClean="0"/>
              <a:t>and </a:t>
            </a:r>
            <a:r>
              <a:rPr lang="en-US" dirty="0"/>
              <a:t>Self-evaluation 2 (page </a:t>
            </a:r>
            <a:r>
              <a:rPr lang="en-US" dirty="0" smtClean="0"/>
              <a:t>4).</a:t>
            </a:r>
            <a:endParaRPr lang="en-US" dirty="0"/>
          </a:p>
        </p:txBody>
      </p:sp>
      <p:sp>
        <p:nvSpPr>
          <p:cNvPr id="4" name="Slide Number Placeholder 3"/>
          <p:cNvSpPr>
            <a:spLocks noGrp="1"/>
          </p:cNvSpPr>
          <p:nvPr>
            <p:ph type="sldNum" sz="quarter" idx="5"/>
          </p:nvPr>
        </p:nvSpPr>
        <p:spPr/>
        <p:txBody>
          <a:bodyPr/>
          <a:lstStyle/>
          <a:p>
            <a:fld id="{F7A1D258-4312-4579-B35D-5408F216C435}" type="slidenum">
              <a:rPr lang="en-US" smtClean="0"/>
              <a:t>7</a:t>
            </a:fld>
            <a:endParaRPr lang="en-US"/>
          </a:p>
        </p:txBody>
      </p:sp>
    </p:spTree>
    <p:extLst>
      <p:ext uri="{BB962C8B-B14F-4D97-AF65-F5344CB8AC3E}">
        <p14:creationId xmlns:p14="http://schemas.microsoft.com/office/powerpoint/2010/main" val="800416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CA" dirty="0">
                <a:solidFill>
                  <a:srgbClr val="000000"/>
                </a:solidFill>
                <a:ea typeface="Times New Roman" panose="02020603050405020304" pitchFamily="18" charset="0"/>
              </a:rPr>
              <a:t>Instructor guide, page </a:t>
            </a:r>
            <a:r>
              <a:rPr lang="en-CA" dirty="0" smtClean="0">
                <a:solidFill>
                  <a:srgbClr val="000000"/>
                </a:solidFill>
                <a:ea typeface="Times New Roman" panose="02020603050405020304" pitchFamily="18" charset="0"/>
              </a:rPr>
              <a:t>4 </a:t>
            </a:r>
            <a:r>
              <a:rPr lang="en-CA" dirty="0">
                <a:solidFill>
                  <a:srgbClr val="000000"/>
                </a:solidFill>
                <a:ea typeface="Times New Roman" panose="02020603050405020304" pitchFamily="18" charset="0"/>
              </a:rPr>
              <a:t>– Stories</a:t>
            </a:r>
          </a:p>
          <a:p>
            <a:pPr defTabSz="942289">
              <a:defRPr/>
            </a:pPr>
            <a:r>
              <a:rPr lang="en-CA" dirty="0">
                <a:solidFill>
                  <a:srgbClr val="000000"/>
                </a:solidFill>
                <a:ea typeface="Times New Roman" panose="02020603050405020304" pitchFamily="18" charset="0"/>
              </a:rPr>
              <a:t>Instructor guide, page </a:t>
            </a:r>
            <a:r>
              <a:rPr lang="en-CA" dirty="0" smtClean="0">
                <a:solidFill>
                  <a:srgbClr val="000000"/>
                </a:solidFill>
                <a:ea typeface="Times New Roman" panose="02020603050405020304" pitchFamily="18" charset="0"/>
              </a:rPr>
              <a:t>5 – </a:t>
            </a:r>
            <a:r>
              <a:rPr lang="en-CA" dirty="0">
                <a:solidFill>
                  <a:srgbClr val="000000"/>
                </a:solidFill>
                <a:ea typeface="Times New Roman" panose="02020603050405020304" pitchFamily="18" charset="0"/>
              </a:rPr>
              <a:t>How to use the stories</a:t>
            </a:r>
          </a:p>
          <a:p>
            <a:pPr defTabSz="942289">
              <a:defRPr/>
            </a:pPr>
            <a:r>
              <a:rPr lang="en-CA" dirty="0">
                <a:solidFill>
                  <a:srgbClr val="000000"/>
                </a:solidFill>
                <a:ea typeface="Times New Roman" panose="02020603050405020304" pitchFamily="18" charset="0"/>
              </a:rPr>
              <a:t>Instructor guide, page </a:t>
            </a:r>
            <a:r>
              <a:rPr lang="en-CA" dirty="0" smtClean="0">
                <a:solidFill>
                  <a:srgbClr val="000000"/>
                </a:solidFill>
                <a:ea typeface="Times New Roman" panose="02020603050405020304" pitchFamily="18" charset="0"/>
              </a:rPr>
              <a:t>5 </a:t>
            </a:r>
            <a:r>
              <a:rPr lang="en-CA" dirty="0">
                <a:solidFill>
                  <a:srgbClr val="000000"/>
                </a:solidFill>
                <a:ea typeface="Times New Roman" panose="02020603050405020304" pitchFamily="18" charset="0"/>
              </a:rPr>
              <a:t>– How to determine the learner’s needs</a:t>
            </a:r>
          </a:p>
          <a:p>
            <a:pPr defTabSz="942289">
              <a:defRPr/>
            </a:pPr>
            <a:endParaRPr lang="en-CA" dirty="0">
              <a:solidFill>
                <a:srgbClr val="000000"/>
              </a:solidFill>
              <a:ea typeface="Times New Roman" panose="02020603050405020304" pitchFamily="18" charset="0"/>
            </a:endParaRPr>
          </a:p>
          <a:p>
            <a:pPr defTabSz="942289">
              <a:defRPr/>
            </a:pPr>
            <a:r>
              <a:rPr lang="en-CA" dirty="0">
                <a:solidFill>
                  <a:srgbClr val="000000"/>
                </a:solidFill>
                <a:ea typeface="Times New Roman" panose="02020603050405020304" pitchFamily="18" charset="0"/>
              </a:rPr>
              <a:t>Workbook, page </a:t>
            </a:r>
            <a:r>
              <a:rPr lang="en-CA" dirty="0" smtClean="0">
                <a:solidFill>
                  <a:srgbClr val="000000"/>
                </a:solidFill>
                <a:ea typeface="Times New Roman" panose="02020603050405020304" pitchFamily="18" charset="0"/>
              </a:rPr>
              <a:t>5 </a:t>
            </a:r>
            <a:r>
              <a:rPr lang="en-CA" dirty="0">
                <a:solidFill>
                  <a:srgbClr val="000000"/>
                </a:solidFill>
                <a:ea typeface="Times New Roman" panose="02020603050405020304" pitchFamily="18" charset="0"/>
              </a:rPr>
              <a:t>– Elaine’s story</a:t>
            </a:r>
          </a:p>
          <a:p>
            <a:pPr defTabSz="942289">
              <a:defRPr/>
            </a:pPr>
            <a:r>
              <a:rPr lang="en-CA" dirty="0">
                <a:solidFill>
                  <a:srgbClr val="000000"/>
                </a:solidFill>
                <a:ea typeface="Times New Roman" panose="02020603050405020304" pitchFamily="18" charset="0"/>
              </a:rPr>
              <a:t>Workbook, page </a:t>
            </a:r>
            <a:r>
              <a:rPr lang="en-CA" dirty="0" smtClean="0">
                <a:solidFill>
                  <a:srgbClr val="000000"/>
                </a:solidFill>
                <a:ea typeface="Times New Roman" panose="02020603050405020304" pitchFamily="18" charset="0"/>
              </a:rPr>
              <a:t>26 </a:t>
            </a:r>
            <a:r>
              <a:rPr lang="en-CA" dirty="0">
                <a:solidFill>
                  <a:srgbClr val="000000"/>
                </a:solidFill>
                <a:ea typeface="Times New Roman" panose="02020603050405020304" pitchFamily="18" charset="0"/>
              </a:rPr>
              <a:t>– Jenny’s story</a:t>
            </a:r>
          </a:p>
          <a:p>
            <a:pPr defTabSz="942289">
              <a:defRPr/>
            </a:pPr>
            <a:endParaRPr lang="en-CA" dirty="0">
              <a:solidFill>
                <a:srgbClr val="000000"/>
              </a:solidFill>
              <a:ea typeface="Times New Roman" panose="02020603050405020304" pitchFamily="18" charset="0"/>
            </a:endParaRPr>
          </a:p>
          <a:p>
            <a:pPr defTabSz="942289">
              <a:defRPr/>
            </a:pPr>
            <a:r>
              <a:rPr lang="en-US" dirty="0"/>
              <a:t>Let the learners know that in this unit, </a:t>
            </a:r>
            <a:r>
              <a:rPr lang="en-CA" dirty="0">
                <a:solidFill>
                  <a:srgbClr val="000000"/>
                </a:solidFill>
              </a:rPr>
              <a:t>they</a:t>
            </a:r>
            <a:r>
              <a:rPr lang="en-CA" dirty="0">
                <a:solidFill>
                  <a:srgbClr val="000000"/>
                </a:solidFill>
                <a:ea typeface="Times New Roman" panose="02020603050405020304" pitchFamily="18" charset="0"/>
              </a:rPr>
              <a:t> will read about Elaine and/or Jenny. Elaine and Jenny are looking for a job. In the past, they have both struggled with making changes to the way they do things. They need strategies and tips to do it effectively. </a:t>
            </a:r>
          </a:p>
          <a:p>
            <a:pPr defTabSz="942289">
              <a:defRPr/>
            </a:pPr>
            <a:endParaRPr lang="en-CA" sz="1900" dirty="0">
              <a:solidFill>
                <a:srgbClr val="000000"/>
              </a:solidFill>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7A1D258-4312-4579-B35D-5408F216C435}" type="slidenum">
              <a:rPr lang="en-US" smtClean="0"/>
              <a:t>8</a:t>
            </a:fld>
            <a:endParaRPr lang="en-US"/>
          </a:p>
        </p:txBody>
      </p:sp>
    </p:spTree>
    <p:extLst>
      <p:ext uri="{BB962C8B-B14F-4D97-AF65-F5344CB8AC3E}">
        <p14:creationId xmlns:p14="http://schemas.microsoft.com/office/powerpoint/2010/main" val="198154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4"/>
            <a:ext cx="5681980" cy="4666256"/>
          </a:xfrm>
        </p:spPr>
        <p:txBody>
          <a:bodyPr/>
          <a:lstStyle/>
          <a:p>
            <a:pPr defTabSz="942289">
              <a:defRPr/>
            </a:pPr>
            <a:r>
              <a:rPr lang="en-CA" dirty="0">
                <a:solidFill>
                  <a:srgbClr val="000000"/>
                </a:solidFill>
                <a:latin typeface="Calibri" panose="020F0502020204030204" pitchFamily="34" charset="0"/>
                <a:ea typeface="Times New Roman" panose="02020603050405020304" pitchFamily="18" charset="0"/>
              </a:rPr>
              <a:t>Workbook, page 6 – Elaine’s story</a:t>
            </a:r>
          </a:p>
          <a:p>
            <a:pPr defTabSz="942289">
              <a:defRPr/>
            </a:pPr>
            <a:endParaRPr lang="en-CA" dirty="0">
              <a:solidFill>
                <a:srgbClr val="000000"/>
              </a:solidFill>
              <a:latin typeface="Calibri" panose="020F0502020204030204" pitchFamily="34" charset="0"/>
              <a:ea typeface="Times New Roman" panose="02020603050405020304" pitchFamily="18" charset="0"/>
            </a:endParaRPr>
          </a:p>
          <a:p>
            <a:pPr defTabSz="942289">
              <a:defRPr/>
            </a:pPr>
            <a:r>
              <a:rPr lang="en-CA" dirty="0">
                <a:solidFill>
                  <a:srgbClr val="000000"/>
                </a:solidFill>
                <a:latin typeface="Calibri" panose="020F0502020204030204" pitchFamily="34" charset="0"/>
                <a:ea typeface="Times New Roman" panose="02020603050405020304" pitchFamily="18" charset="0"/>
              </a:rPr>
              <a:t>Allow learners 3-5 minutes to read  Elaine’s story on their own.</a:t>
            </a:r>
          </a:p>
          <a:p>
            <a:pPr defTabSz="942289">
              <a:defRPr/>
            </a:pPr>
            <a:r>
              <a:rPr lang="en-CA" dirty="0">
                <a:solidFill>
                  <a:srgbClr val="000000"/>
                </a:solidFill>
                <a:latin typeface="Calibri" panose="020F0502020204030204" pitchFamily="34" charset="0"/>
                <a:ea typeface="Times New Roman" panose="02020603050405020304" pitchFamily="18" charset="0"/>
              </a:rPr>
              <a:t>Note: If some of the participants are struggling with reading, you can offer to read the story out loud or ask for </a:t>
            </a:r>
            <a:r>
              <a:rPr lang="en-CA" dirty="0" smtClean="0">
                <a:solidFill>
                  <a:srgbClr val="000000"/>
                </a:solidFill>
                <a:latin typeface="Calibri" panose="020F0502020204030204" pitchFamily="34" charset="0"/>
                <a:ea typeface="Times New Roman" panose="02020603050405020304" pitchFamily="18" charset="0"/>
              </a:rPr>
              <a:t>someone </a:t>
            </a:r>
            <a:r>
              <a:rPr lang="en-CA" dirty="0">
                <a:solidFill>
                  <a:srgbClr val="000000"/>
                </a:solidFill>
                <a:latin typeface="Calibri" panose="020F0502020204030204" pitchFamily="34" charset="0"/>
                <a:ea typeface="Times New Roman" panose="02020603050405020304" pitchFamily="18" charset="0"/>
              </a:rPr>
              <a:t>to volunteer to read to the class (or group).</a:t>
            </a:r>
          </a:p>
          <a:p>
            <a:pPr defTabSz="942289">
              <a:defRPr/>
            </a:pPr>
            <a:endParaRPr lang="en-CA" dirty="0">
              <a:solidFill>
                <a:srgbClr val="000000"/>
              </a:solidFill>
              <a:latin typeface="Calibri" panose="020F0502020204030204" pitchFamily="34" charset="0"/>
              <a:ea typeface="Times New Roman" panose="02020603050405020304" pitchFamily="18" charset="0"/>
            </a:endParaRPr>
          </a:p>
          <a:p>
            <a:pPr defTabSz="942289">
              <a:defRPr/>
            </a:pPr>
            <a:r>
              <a:rPr lang="en-CA" dirty="0">
                <a:solidFill>
                  <a:srgbClr val="000000"/>
                </a:solidFill>
                <a:latin typeface="Calibri" panose="020F0502020204030204" pitchFamily="34" charset="0"/>
                <a:ea typeface="Times New Roman" panose="02020603050405020304" pitchFamily="18" charset="0"/>
              </a:rPr>
              <a:t>Go over key points and vocabulary from the scenario to make sure everyone understood the story</a:t>
            </a:r>
            <a:r>
              <a:rPr lang="en-CA" dirty="0" smtClean="0">
                <a:solidFill>
                  <a:srgbClr val="000000"/>
                </a:solidFill>
                <a:latin typeface="Calibri" panose="020F0502020204030204" pitchFamily="34" charset="0"/>
                <a:ea typeface="Times New Roman" panose="02020603050405020304" pitchFamily="18" charset="0"/>
              </a:rPr>
              <a:t>. These </a:t>
            </a:r>
            <a:r>
              <a:rPr lang="en-CA" dirty="0">
                <a:solidFill>
                  <a:srgbClr val="000000"/>
                </a:solidFill>
                <a:latin typeface="Calibri" panose="020F0502020204030204" pitchFamily="34" charset="0"/>
                <a:ea typeface="Times New Roman" panose="02020603050405020304" pitchFamily="18" charset="0"/>
              </a:rPr>
              <a:t>are some of the questions you can ask:</a:t>
            </a:r>
          </a:p>
          <a:p>
            <a:pPr marL="765610" lvl="1" indent="-294465" defTabSz="942289">
              <a:buFont typeface="Arial" panose="020B0604020202020204" pitchFamily="34" charset="0"/>
              <a:buChar char="•"/>
              <a:defRPr/>
            </a:pPr>
            <a:r>
              <a:rPr lang="en-CA" dirty="0">
                <a:solidFill>
                  <a:srgbClr val="000000"/>
                </a:solidFill>
                <a:latin typeface="Calibri" panose="020F0502020204030204" pitchFamily="34" charset="0"/>
                <a:ea typeface="Times New Roman" panose="02020603050405020304" pitchFamily="18" charset="0"/>
              </a:rPr>
              <a:t>Who is this story about?</a:t>
            </a:r>
          </a:p>
          <a:p>
            <a:pPr marL="765610" lvl="1" indent="-294465" defTabSz="942289">
              <a:buFont typeface="Arial" panose="020B0604020202020204" pitchFamily="34" charset="0"/>
              <a:buChar char="•"/>
              <a:defRPr/>
            </a:pPr>
            <a:r>
              <a:rPr lang="en-CA" dirty="0">
                <a:solidFill>
                  <a:srgbClr val="000000"/>
                </a:solidFill>
                <a:latin typeface="Calibri" panose="020F0502020204030204" pitchFamily="34" charset="0"/>
                <a:ea typeface="Times New Roman" panose="02020603050405020304" pitchFamily="18" charset="0"/>
              </a:rPr>
              <a:t>What does Elaine’s routine look like now? / What does Elaine usually do during the day?</a:t>
            </a:r>
          </a:p>
          <a:p>
            <a:pPr marL="765610" lvl="1" indent="-294465" defTabSz="942289">
              <a:buFont typeface="Arial" panose="020B0604020202020204" pitchFamily="34" charset="0"/>
              <a:buChar char="•"/>
              <a:defRPr/>
            </a:pPr>
            <a:r>
              <a:rPr lang="en-CA" dirty="0">
                <a:solidFill>
                  <a:srgbClr val="000000"/>
                </a:solidFill>
                <a:latin typeface="Calibri" panose="020F0502020204030204" pitchFamily="34" charset="0"/>
                <a:ea typeface="Times New Roman" panose="02020603050405020304" pitchFamily="18" charset="0"/>
              </a:rPr>
              <a:t>What time does Elaine get up every day?</a:t>
            </a:r>
          </a:p>
          <a:p>
            <a:pPr marL="765610" lvl="1" indent="-294465" defTabSz="942289">
              <a:buFont typeface="Arial" panose="020B0604020202020204" pitchFamily="34" charset="0"/>
              <a:buChar char="•"/>
              <a:defRPr/>
            </a:pPr>
            <a:r>
              <a:rPr lang="en-CA" dirty="0">
                <a:solidFill>
                  <a:srgbClr val="000000"/>
                </a:solidFill>
                <a:latin typeface="Calibri" panose="020F0502020204030204" pitchFamily="34" charset="0"/>
                <a:ea typeface="Times New Roman" panose="02020603050405020304" pitchFamily="18" charset="0"/>
              </a:rPr>
              <a:t>How many meals does Elaine usually have?</a:t>
            </a:r>
          </a:p>
          <a:p>
            <a:pPr marL="765610" lvl="1" indent="-294465" defTabSz="942289">
              <a:buFont typeface="Arial" panose="020B0604020202020204" pitchFamily="34" charset="0"/>
              <a:buChar char="•"/>
              <a:defRPr/>
            </a:pPr>
            <a:r>
              <a:rPr lang="en-CA" dirty="0">
                <a:solidFill>
                  <a:srgbClr val="000000"/>
                </a:solidFill>
                <a:latin typeface="Calibri" panose="020F0502020204030204" pitchFamily="34" charset="0"/>
                <a:ea typeface="Times New Roman" panose="02020603050405020304" pitchFamily="18" charset="0"/>
              </a:rPr>
              <a:t>Does Elaine have a job? / Is Elaine looking for work?</a:t>
            </a:r>
          </a:p>
          <a:p>
            <a:pPr marL="765610" lvl="1" indent="-294465" defTabSz="942289">
              <a:buFont typeface="Arial" panose="020B0604020202020204" pitchFamily="34" charset="0"/>
              <a:buChar char="•"/>
              <a:defRPr/>
            </a:pPr>
            <a:r>
              <a:rPr lang="en-CA" dirty="0">
                <a:solidFill>
                  <a:srgbClr val="000000"/>
                </a:solidFill>
                <a:latin typeface="Calibri" panose="020F0502020204030204" pitchFamily="34" charset="0"/>
                <a:ea typeface="Times New Roman" panose="02020603050405020304" pitchFamily="18" charset="0"/>
              </a:rPr>
              <a:t>What are some challenges Elaine faced when she was in a training program?</a:t>
            </a:r>
          </a:p>
          <a:p>
            <a:pPr defTabSz="942289">
              <a:defRPr/>
            </a:pPr>
            <a:endParaRPr lang="en-CA" dirty="0">
              <a:solidFill>
                <a:srgbClr val="000000"/>
              </a:solidFill>
              <a:latin typeface="Calibri" panose="020F0502020204030204" pitchFamily="34" charset="0"/>
              <a:ea typeface="Times New Roman" panose="02020603050405020304" pitchFamily="18" charset="0"/>
            </a:endParaRPr>
          </a:p>
          <a:p>
            <a:pPr defTabSz="942289">
              <a:defRPr/>
            </a:pPr>
            <a:r>
              <a:rPr lang="en-CA" dirty="0">
                <a:solidFill>
                  <a:srgbClr val="000000"/>
                </a:solidFill>
                <a:latin typeface="Calibri" panose="020F0502020204030204" pitchFamily="34" charset="0"/>
                <a:ea typeface="Times New Roman" panose="02020603050405020304" pitchFamily="18" charset="0"/>
              </a:rPr>
              <a:t>Vocabulary: </a:t>
            </a:r>
            <a:r>
              <a:rPr lang="en-CA" dirty="0" smtClean="0">
                <a:solidFill>
                  <a:srgbClr val="000000"/>
                </a:solidFill>
                <a:latin typeface="Calibri" panose="020F0502020204030204" pitchFamily="34" charset="0"/>
                <a:ea typeface="Times New Roman" panose="02020603050405020304" pitchFamily="18" charset="0"/>
              </a:rPr>
              <a:t>Routine </a:t>
            </a:r>
            <a:r>
              <a:rPr lang="en-CA" dirty="0">
                <a:solidFill>
                  <a:srgbClr val="000000"/>
                </a:solidFill>
                <a:latin typeface="Calibri" panose="020F0502020204030204" pitchFamily="34" charset="0"/>
                <a:ea typeface="Times New Roman" panose="02020603050405020304" pitchFamily="18" charset="0"/>
              </a:rPr>
              <a:t>= the activities that we do every day </a:t>
            </a:r>
          </a:p>
          <a:p>
            <a:pPr defTabSz="942289">
              <a:defRPr/>
            </a:pPr>
            <a:endParaRPr lang="en-CA" dirty="0">
              <a:solidFill>
                <a:srgbClr val="000000"/>
              </a:solidFill>
              <a:latin typeface="Calibri" panose="020F0502020204030204" pitchFamily="34" charset="0"/>
              <a:ea typeface="Times New Roman" panose="02020603050405020304" pitchFamily="18" charset="0"/>
            </a:endParaRPr>
          </a:p>
          <a:p>
            <a:pPr defTabSz="942289">
              <a:defRPr/>
            </a:pPr>
            <a:r>
              <a:rPr lang="en-CA" dirty="0">
                <a:solidFill>
                  <a:srgbClr val="000000"/>
                </a:solidFill>
                <a:latin typeface="Calibri" panose="020F0502020204030204" pitchFamily="34" charset="0"/>
                <a:ea typeface="Times New Roman" panose="02020603050405020304" pitchFamily="18" charset="0"/>
              </a:rPr>
              <a:t>Other potentially confusing words</a:t>
            </a:r>
            <a:r>
              <a:rPr lang="en-CA" dirty="0" smtClean="0">
                <a:solidFill>
                  <a:srgbClr val="000000"/>
                </a:solidFill>
                <a:latin typeface="Calibri" panose="020F0502020204030204" pitchFamily="34" charset="0"/>
                <a:ea typeface="Times New Roman" panose="02020603050405020304" pitchFamily="18" charset="0"/>
              </a:rPr>
              <a:t>: Valuable, Requirements, Discouraged</a:t>
            </a:r>
            <a:endParaRPr lang="en-CA" dirty="0">
              <a:solidFill>
                <a:srgbClr val="000000"/>
              </a:solidFill>
              <a:latin typeface="Calibri" panose="020F0502020204030204" pitchFamily="34" charset="0"/>
              <a:ea typeface="Times New Roman" panose="02020603050405020304" pitchFamily="18" charset="0"/>
            </a:endParaRPr>
          </a:p>
          <a:p>
            <a:pPr defTabSz="942289">
              <a:defRPr/>
            </a:pPr>
            <a:endParaRPr lang="en-CA" dirty="0">
              <a:solidFill>
                <a:srgbClr val="000000"/>
              </a:solidFill>
              <a:latin typeface="Calibri" panose="020F0502020204030204" pitchFamily="34" charset="0"/>
              <a:ea typeface="Times New Roman" panose="02020603050405020304" pitchFamily="18" charset="0"/>
            </a:endParaRPr>
          </a:p>
          <a:p>
            <a:pPr defTabSz="942289">
              <a:defRPr/>
            </a:pPr>
            <a:r>
              <a:rPr lang="en-CA" dirty="0">
                <a:solidFill>
                  <a:srgbClr val="000000"/>
                </a:solidFill>
                <a:latin typeface="Calibri" panose="020F0502020204030204" pitchFamily="34" charset="0"/>
                <a:ea typeface="Times New Roman" panose="02020603050405020304" pitchFamily="18" charset="0"/>
              </a:rPr>
              <a:t>Check with the learners if there are any other words they found confusing or they did not understand. Discuss/explain them as a class. </a:t>
            </a:r>
          </a:p>
          <a:p>
            <a:pPr defTabSz="942289">
              <a:defRPr/>
            </a:pPr>
            <a:endParaRPr lang="en-CA" dirty="0">
              <a:solidFill>
                <a:srgbClr val="000000"/>
              </a:solidFill>
              <a:latin typeface="Calibri" panose="020F0502020204030204" pitchFamily="34" charset="0"/>
              <a:ea typeface="Times New Roman" panose="02020603050405020304" pitchFamily="18" charset="0"/>
            </a:endParaRPr>
          </a:p>
          <a:p>
            <a:pPr defTabSz="942289">
              <a:defRPr/>
            </a:pPr>
            <a:r>
              <a:rPr lang="en-CA" dirty="0">
                <a:solidFill>
                  <a:srgbClr val="000000"/>
                </a:solidFill>
                <a:latin typeface="Calibri" panose="020F0502020204030204" pitchFamily="34" charset="0"/>
                <a:ea typeface="Times New Roman" panose="02020603050405020304" pitchFamily="18" charset="0"/>
              </a:rPr>
              <a:t>Activity time (for vocabulary and questions): 5 minutes</a:t>
            </a:r>
          </a:p>
          <a:p>
            <a:pPr defTabSz="942289">
              <a:defRPr/>
            </a:pPr>
            <a:endParaRPr lang="en-CA" sz="1900" dirty="0">
              <a:solidFill>
                <a:srgbClr val="000000"/>
              </a:solidFill>
              <a:latin typeface="Calibri" panose="020F0502020204030204" pitchFamily="34" charset="0"/>
              <a:ea typeface="Times New Roman" panose="02020603050405020304" pitchFamily="18" charset="0"/>
            </a:endParaRPr>
          </a:p>
          <a:p>
            <a:pPr defTabSz="942289">
              <a:defRPr/>
            </a:pPr>
            <a:endParaRPr lang="en-US" sz="1900" dirty="0">
              <a:solidFill>
                <a:srgbClr val="000000"/>
              </a:solidFill>
              <a:latin typeface="Calibri" panose="020F050202020403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A1D258-4312-4579-B35D-5408F216C435}" type="slidenum">
              <a:rPr lang="en-US" smtClean="0"/>
              <a:t>9</a:t>
            </a:fld>
            <a:endParaRPr lang="en-US"/>
          </a:p>
        </p:txBody>
      </p:sp>
    </p:spTree>
    <p:extLst>
      <p:ext uri="{BB962C8B-B14F-4D97-AF65-F5344CB8AC3E}">
        <p14:creationId xmlns:p14="http://schemas.microsoft.com/office/powerpoint/2010/main" val="617615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6FA75-B08B-88F2-99DC-509E864525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99C8B9-7DDB-1F6C-4307-24D7D8C721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178822-9218-8A02-A5E9-9ECD40C54F52}"/>
              </a:ext>
            </a:extLst>
          </p:cNvPr>
          <p:cNvSpPr>
            <a:spLocks noGrp="1"/>
          </p:cNvSpPr>
          <p:nvPr>
            <p:ph type="dt" sz="half" idx="10"/>
          </p:nvPr>
        </p:nvSpPr>
        <p:spPr/>
        <p:txBody>
          <a:bodyPr/>
          <a:lstStyle/>
          <a:p>
            <a:fld id="{AA6AE4BE-8FCC-4D5D-B1D1-44937FCD753D}" type="datetimeFigureOut">
              <a:rPr lang="en-US" smtClean="0"/>
              <a:t>4/25/2024</a:t>
            </a:fld>
            <a:endParaRPr lang="en-US"/>
          </a:p>
        </p:txBody>
      </p:sp>
      <p:sp>
        <p:nvSpPr>
          <p:cNvPr id="5" name="Footer Placeholder 4">
            <a:extLst>
              <a:ext uri="{FF2B5EF4-FFF2-40B4-BE49-F238E27FC236}">
                <a16:creationId xmlns:a16="http://schemas.microsoft.com/office/drawing/2014/main" id="{3976E839-F015-858B-178F-92043C24E2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A92E29-5815-172D-B77A-8BBDBA96A785}"/>
              </a:ext>
            </a:extLst>
          </p:cNvPr>
          <p:cNvSpPr>
            <a:spLocks noGrp="1"/>
          </p:cNvSpPr>
          <p:nvPr>
            <p:ph type="sldNum" sz="quarter" idx="12"/>
          </p:nvPr>
        </p:nvSpPr>
        <p:spPr/>
        <p:txBody>
          <a:bodyPr/>
          <a:lstStyle/>
          <a:p>
            <a:fld id="{1BD04145-8951-41B0-83BD-CA66B384EA63}" type="slidenum">
              <a:rPr lang="en-US" smtClean="0"/>
              <a:t>‹#›</a:t>
            </a:fld>
            <a:endParaRPr lang="en-US"/>
          </a:p>
        </p:txBody>
      </p:sp>
    </p:spTree>
    <p:extLst>
      <p:ext uri="{BB962C8B-B14F-4D97-AF65-F5344CB8AC3E}">
        <p14:creationId xmlns:p14="http://schemas.microsoft.com/office/powerpoint/2010/main" val="2542200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8CBF8-B20E-72AF-5035-5C8C50C623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24849C-A892-3E45-4C59-349D9A1490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FBFE5-050A-694D-149C-1416639A2FD7}"/>
              </a:ext>
            </a:extLst>
          </p:cNvPr>
          <p:cNvSpPr>
            <a:spLocks noGrp="1"/>
          </p:cNvSpPr>
          <p:nvPr>
            <p:ph type="dt" sz="half" idx="10"/>
          </p:nvPr>
        </p:nvSpPr>
        <p:spPr/>
        <p:txBody>
          <a:bodyPr/>
          <a:lstStyle/>
          <a:p>
            <a:fld id="{AA6AE4BE-8FCC-4D5D-B1D1-44937FCD753D}" type="datetimeFigureOut">
              <a:rPr lang="en-US" smtClean="0"/>
              <a:t>4/25/2024</a:t>
            </a:fld>
            <a:endParaRPr lang="en-US"/>
          </a:p>
        </p:txBody>
      </p:sp>
      <p:sp>
        <p:nvSpPr>
          <p:cNvPr id="5" name="Footer Placeholder 4">
            <a:extLst>
              <a:ext uri="{FF2B5EF4-FFF2-40B4-BE49-F238E27FC236}">
                <a16:creationId xmlns:a16="http://schemas.microsoft.com/office/drawing/2014/main" id="{1AEE5255-2D7E-975D-7DFD-8E26E9581E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C085E1-9327-30A6-A4BE-E75E8BFEC419}"/>
              </a:ext>
            </a:extLst>
          </p:cNvPr>
          <p:cNvSpPr>
            <a:spLocks noGrp="1"/>
          </p:cNvSpPr>
          <p:nvPr>
            <p:ph type="sldNum" sz="quarter" idx="12"/>
          </p:nvPr>
        </p:nvSpPr>
        <p:spPr/>
        <p:txBody>
          <a:bodyPr/>
          <a:lstStyle/>
          <a:p>
            <a:fld id="{1BD04145-8951-41B0-83BD-CA66B384EA63}" type="slidenum">
              <a:rPr lang="en-US" smtClean="0"/>
              <a:t>‹#›</a:t>
            </a:fld>
            <a:endParaRPr lang="en-US"/>
          </a:p>
        </p:txBody>
      </p:sp>
    </p:spTree>
    <p:extLst>
      <p:ext uri="{BB962C8B-B14F-4D97-AF65-F5344CB8AC3E}">
        <p14:creationId xmlns:p14="http://schemas.microsoft.com/office/powerpoint/2010/main" val="400562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6CDBFB-39EB-1861-EC43-D504C2D781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B5E3C0-E453-BA90-1024-4CE2218095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BFFB04-2BC5-640E-AAF6-C2AF1957A6E8}"/>
              </a:ext>
            </a:extLst>
          </p:cNvPr>
          <p:cNvSpPr>
            <a:spLocks noGrp="1"/>
          </p:cNvSpPr>
          <p:nvPr>
            <p:ph type="dt" sz="half" idx="10"/>
          </p:nvPr>
        </p:nvSpPr>
        <p:spPr/>
        <p:txBody>
          <a:bodyPr/>
          <a:lstStyle/>
          <a:p>
            <a:fld id="{AA6AE4BE-8FCC-4D5D-B1D1-44937FCD753D}" type="datetimeFigureOut">
              <a:rPr lang="en-US" smtClean="0"/>
              <a:t>4/25/2024</a:t>
            </a:fld>
            <a:endParaRPr lang="en-US"/>
          </a:p>
        </p:txBody>
      </p:sp>
      <p:sp>
        <p:nvSpPr>
          <p:cNvPr id="5" name="Footer Placeholder 4">
            <a:extLst>
              <a:ext uri="{FF2B5EF4-FFF2-40B4-BE49-F238E27FC236}">
                <a16:creationId xmlns:a16="http://schemas.microsoft.com/office/drawing/2014/main" id="{4F14EA29-B456-3984-038B-E9767275E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C3914-A047-8322-6695-34870E52D464}"/>
              </a:ext>
            </a:extLst>
          </p:cNvPr>
          <p:cNvSpPr>
            <a:spLocks noGrp="1"/>
          </p:cNvSpPr>
          <p:nvPr>
            <p:ph type="sldNum" sz="quarter" idx="12"/>
          </p:nvPr>
        </p:nvSpPr>
        <p:spPr/>
        <p:txBody>
          <a:bodyPr/>
          <a:lstStyle/>
          <a:p>
            <a:fld id="{1BD04145-8951-41B0-83BD-CA66B384EA63}" type="slidenum">
              <a:rPr lang="en-US" smtClean="0"/>
              <a:t>‹#›</a:t>
            </a:fld>
            <a:endParaRPr lang="en-US"/>
          </a:p>
        </p:txBody>
      </p:sp>
    </p:spTree>
    <p:extLst>
      <p:ext uri="{BB962C8B-B14F-4D97-AF65-F5344CB8AC3E}">
        <p14:creationId xmlns:p14="http://schemas.microsoft.com/office/powerpoint/2010/main" val="310643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B5399-65AE-7B94-130F-F94F6748ED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5B16D7-DAF1-D0E3-BB40-0F945FE96C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D58957-EC88-766D-0AF9-13C9BDE69393}"/>
              </a:ext>
            </a:extLst>
          </p:cNvPr>
          <p:cNvSpPr>
            <a:spLocks noGrp="1"/>
          </p:cNvSpPr>
          <p:nvPr>
            <p:ph type="dt" sz="half" idx="10"/>
          </p:nvPr>
        </p:nvSpPr>
        <p:spPr/>
        <p:txBody>
          <a:bodyPr/>
          <a:lstStyle/>
          <a:p>
            <a:fld id="{AA6AE4BE-8FCC-4D5D-B1D1-44937FCD753D}" type="datetimeFigureOut">
              <a:rPr lang="en-US" smtClean="0"/>
              <a:t>4/25/2024</a:t>
            </a:fld>
            <a:endParaRPr lang="en-US"/>
          </a:p>
        </p:txBody>
      </p:sp>
      <p:sp>
        <p:nvSpPr>
          <p:cNvPr id="5" name="Footer Placeholder 4">
            <a:extLst>
              <a:ext uri="{FF2B5EF4-FFF2-40B4-BE49-F238E27FC236}">
                <a16:creationId xmlns:a16="http://schemas.microsoft.com/office/drawing/2014/main" id="{D6B3BBA2-0333-E0FE-3D34-E6342D6C5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92324-8A80-DEF9-D51C-743137499466}"/>
              </a:ext>
            </a:extLst>
          </p:cNvPr>
          <p:cNvSpPr>
            <a:spLocks noGrp="1"/>
          </p:cNvSpPr>
          <p:nvPr>
            <p:ph type="sldNum" sz="quarter" idx="12"/>
          </p:nvPr>
        </p:nvSpPr>
        <p:spPr/>
        <p:txBody>
          <a:bodyPr/>
          <a:lstStyle/>
          <a:p>
            <a:fld id="{1BD04145-8951-41B0-83BD-CA66B384EA63}" type="slidenum">
              <a:rPr lang="en-US" smtClean="0"/>
              <a:t>‹#›</a:t>
            </a:fld>
            <a:endParaRPr lang="en-US"/>
          </a:p>
        </p:txBody>
      </p:sp>
    </p:spTree>
    <p:extLst>
      <p:ext uri="{BB962C8B-B14F-4D97-AF65-F5344CB8AC3E}">
        <p14:creationId xmlns:p14="http://schemas.microsoft.com/office/powerpoint/2010/main" val="3385503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83E71-37A6-98A7-345C-6EB1841ACF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2EF837-8304-08E1-4AA9-A07AEBD0B7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34BAD0-0E34-D488-5E17-FDEF8DEBBB86}"/>
              </a:ext>
            </a:extLst>
          </p:cNvPr>
          <p:cNvSpPr>
            <a:spLocks noGrp="1"/>
          </p:cNvSpPr>
          <p:nvPr>
            <p:ph type="dt" sz="half" idx="10"/>
          </p:nvPr>
        </p:nvSpPr>
        <p:spPr/>
        <p:txBody>
          <a:bodyPr/>
          <a:lstStyle/>
          <a:p>
            <a:fld id="{AA6AE4BE-8FCC-4D5D-B1D1-44937FCD753D}" type="datetimeFigureOut">
              <a:rPr lang="en-US" smtClean="0"/>
              <a:t>4/25/2024</a:t>
            </a:fld>
            <a:endParaRPr lang="en-US"/>
          </a:p>
        </p:txBody>
      </p:sp>
      <p:sp>
        <p:nvSpPr>
          <p:cNvPr id="5" name="Footer Placeholder 4">
            <a:extLst>
              <a:ext uri="{FF2B5EF4-FFF2-40B4-BE49-F238E27FC236}">
                <a16:creationId xmlns:a16="http://schemas.microsoft.com/office/drawing/2014/main" id="{20FFEE4B-E35E-ADE2-8A9D-C3816A3C27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7E3E55-2D23-F3A7-563B-208EE21503A3}"/>
              </a:ext>
            </a:extLst>
          </p:cNvPr>
          <p:cNvSpPr>
            <a:spLocks noGrp="1"/>
          </p:cNvSpPr>
          <p:nvPr>
            <p:ph type="sldNum" sz="quarter" idx="12"/>
          </p:nvPr>
        </p:nvSpPr>
        <p:spPr/>
        <p:txBody>
          <a:bodyPr/>
          <a:lstStyle/>
          <a:p>
            <a:fld id="{1BD04145-8951-41B0-83BD-CA66B384EA63}" type="slidenum">
              <a:rPr lang="en-US" smtClean="0"/>
              <a:t>‹#›</a:t>
            </a:fld>
            <a:endParaRPr lang="en-US"/>
          </a:p>
        </p:txBody>
      </p:sp>
    </p:spTree>
    <p:extLst>
      <p:ext uri="{BB962C8B-B14F-4D97-AF65-F5344CB8AC3E}">
        <p14:creationId xmlns:p14="http://schemas.microsoft.com/office/powerpoint/2010/main" val="3805413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3C22-606E-F14C-6DF1-F0EFC5368B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FACA18-2656-C3F4-95C2-6EEF6281F3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89977B-3434-DE8B-4A5E-33DA8E8CC3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CB15A9-B944-0E58-7778-678B61A8318F}"/>
              </a:ext>
            </a:extLst>
          </p:cNvPr>
          <p:cNvSpPr>
            <a:spLocks noGrp="1"/>
          </p:cNvSpPr>
          <p:nvPr>
            <p:ph type="dt" sz="half" idx="10"/>
          </p:nvPr>
        </p:nvSpPr>
        <p:spPr/>
        <p:txBody>
          <a:bodyPr/>
          <a:lstStyle/>
          <a:p>
            <a:fld id="{AA6AE4BE-8FCC-4D5D-B1D1-44937FCD753D}" type="datetimeFigureOut">
              <a:rPr lang="en-US" smtClean="0"/>
              <a:t>4/25/2024</a:t>
            </a:fld>
            <a:endParaRPr lang="en-US"/>
          </a:p>
        </p:txBody>
      </p:sp>
      <p:sp>
        <p:nvSpPr>
          <p:cNvPr id="6" name="Footer Placeholder 5">
            <a:extLst>
              <a:ext uri="{FF2B5EF4-FFF2-40B4-BE49-F238E27FC236}">
                <a16:creationId xmlns:a16="http://schemas.microsoft.com/office/drawing/2014/main" id="{1F63649F-2D89-2BED-99D3-598895C3DC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C12C0E-79A4-FBE4-7C5D-D170F570FF59}"/>
              </a:ext>
            </a:extLst>
          </p:cNvPr>
          <p:cNvSpPr>
            <a:spLocks noGrp="1"/>
          </p:cNvSpPr>
          <p:nvPr>
            <p:ph type="sldNum" sz="quarter" idx="12"/>
          </p:nvPr>
        </p:nvSpPr>
        <p:spPr/>
        <p:txBody>
          <a:bodyPr/>
          <a:lstStyle/>
          <a:p>
            <a:fld id="{1BD04145-8951-41B0-83BD-CA66B384EA63}" type="slidenum">
              <a:rPr lang="en-US" smtClean="0"/>
              <a:t>‹#›</a:t>
            </a:fld>
            <a:endParaRPr lang="en-US"/>
          </a:p>
        </p:txBody>
      </p:sp>
    </p:spTree>
    <p:extLst>
      <p:ext uri="{BB962C8B-B14F-4D97-AF65-F5344CB8AC3E}">
        <p14:creationId xmlns:p14="http://schemas.microsoft.com/office/powerpoint/2010/main" val="659781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52004-3A16-D773-8E3C-E8D1CDA8F0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AC76A2-9B3D-BDBD-A2AD-7920D98208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CBB1F2-0806-5C88-D0A9-F3B155FAED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C7ADC6-3920-8796-18EE-433FD9384B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81D4A9-06EF-C191-BE07-292D818556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DF2CCA-C9E5-5068-F588-DFF9B8D9EF20}"/>
              </a:ext>
            </a:extLst>
          </p:cNvPr>
          <p:cNvSpPr>
            <a:spLocks noGrp="1"/>
          </p:cNvSpPr>
          <p:nvPr>
            <p:ph type="dt" sz="half" idx="10"/>
          </p:nvPr>
        </p:nvSpPr>
        <p:spPr/>
        <p:txBody>
          <a:bodyPr/>
          <a:lstStyle/>
          <a:p>
            <a:fld id="{AA6AE4BE-8FCC-4D5D-B1D1-44937FCD753D}" type="datetimeFigureOut">
              <a:rPr lang="en-US" smtClean="0"/>
              <a:t>4/25/2024</a:t>
            </a:fld>
            <a:endParaRPr lang="en-US"/>
          </a:p>
        </p:txBody>
      </p:sp>
      <p:sp>
        <p:nvSpPr>
          <p:cNvPr id="8" name="Footer Placeholder 7">
            <a:extLst>
              <a:ext uri="{FF2B5EF4-FFF2-40B4-BE49-F238E27FC236}">
                <a16:creationId xmlns:a16="http://schemas.microsoft.com/office/drawing/2014/main" id="{BAD0CAD2-E7EC-0372-6FAB-4CB4EB93D0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7F7D5-BA0C-6582-0853-E95C87F87A8E}"/>
              </a:ext>
            </a:extLst>
          </p:cNvPr>
          <p:cNvSpPr>
            <a:spLocks noGrp="1"/>
          </p:cNvSpPr>
          <p:nvPr>
            <p:ph type="sldNum" sz="quarter" idx="12"/>
          </p:nvPr>
        </p:nvSpPr>
        <p:spPr/>
        <p:txBody>
          <a:bodyPr/>
          <a:lstStyle/>
          <a:p>
            <a:fld id="{1BD04145-8951-41B0-83BD-CA66B384EA63}" type="slidenum">
              <a:rPr lang="en-US" smtClean="0"/>
              <a:t>‹#›</a:t>
            </a:fld>
            <a:endParaRPr lang="en-US"/>
          </a:p>
        </p:txBody>
      </p:sp>
    </p:spTree>
    <p:extLst>
      <p:ext uri="{BB962C8B-B14F-4D97-AF65-F5344CB8AC3E}">
        <p14:creationId xmlns:p14="http://schemas.microsoft.com/office/powerpoint/2010/main" val="1126407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9D35E-392F-271A-8BE6-4304E2DC57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689609-DE78-04E1-EE0E-A96EB67CBCB2}"/>
              </a:ext>
            </a:extLst>
          </p:cNvPr>
          <p:cNvSpPr>
            <a:spLocks noGrp="1"/>
          </p:cNvSpPr>
          <p:nvPr>
            <p:ph type="dt" sz="half" idx="10"/>
          </p:nvPr>
        </p:nvSpPr>
        <p:spPr/>
        <p:txBody>
          <a:bodyPr/>
          <a:lstStyle/>
          <a:p>
            <a:fld id="{AA6AE4BE-8FCC-4D5D-B1D1-44937FCD753D}" type="datetimeFigureOut">
              <a:rPr lang="en-US" smtClean="0"/>
              <a:t>4/25/2024</a:t>
            </a:fld>
            <a:endParaRPr lang="en-US"/>
          </a:p>
        </p:txBody>
      </p:sp>
      <p:sp>
        <p:nvSpPr>
          <p:cNvPr id="4" name="Footer Placeholder 3">
            <a:extLst>
              <a:ext uri="{FF2B5EF4-FFF2-40B4-BE49-F238E27FC236}">
                <a16:creationId xmlns:a16="http://schemas.microsoft.com/office/drawing/2014/main" id="{698B0E2D-BF1B-EAA2-9F52-9A749947C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7454BA-A719-30F9-D006-81A9E04454DE}"/>
              </a:ext>
            </a:extLst>
          </p:cNvPr>
          <p:cNvSpPr>
            <a:spLocks noGrp="1"/>
          </p:cNvSpPr>
          <p:nvPr>
            <p:ph type="sldNum" sz="quarter" idx="12"/>
          </p:nvPr>
        </p:nvSpPr>
        <p:spPr/>
        <p:txBody>
          <a:bodyPr/>
          <a:lstStyle/>
          <a:p>
            <a:fld id="{1BD04145-8951-41B0-83BD-CA66B384EA63}" type="slidenum">
              <a:rPr lang="en-US" smtClean="0"/>
              <a:t>‹#›</a:t>
            </a:fld>
            <a:endParaRPr lang="en-US"/>
          </a:p>
        </p:txBody>
      </p:sp>
    </p:spTree>
    <p:extLst>
      <p:ext uri="{BB962C8B-B14F-4D97-AF65-F5344CB8AC3E}">
        <p14:creationId xmlns:p14="http://schemas.microsoft.com/office/powerpoint/2010/main" val="1107863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3037DC-1041-73E9-0443-1B8DE717031D}"/>
              </a:ext>
            </a:extLst>
          </p:cNvPr>
          <p:cNvSpPr>
            <a:spLocks noGrp="1"/>
          </p:cNvSpPr>
          <p:nvPr>
            <p:ph type="dt" sz="half" idx="10"/>
          </p:nvPr>
        </p:nvSpPr>
        <p:spPr/>
        <p:txBody>
          <a:bodyPr/>
          <a:lstStyle/>
          <a:p>
            <a:fld id="{AA6AE4BE-8FCC-4D5D-B1D1-44937FCD753D}" type="datetimeFigureOut">
              <a:rPr lang="en-US" smtClean="0"/>
              <a:t>4/25/2024</a:t>
            </a:fld>
            <a:endParaRPr lang="en-US"/>
          </a:p>
        </p:txBody>
      </p:sp>
      <p:sp>
        <p:nvSpPr>
          <p:cNvPr id="3" name="Footer Placeholder 2">
            <a:extLst>
              <a:ext uri="{FF2B5EF4-FFF2-40B4-BE49-F238E27FC236}">
                <a16:creationId xmlns:a16="http://schemas.microsoft.com/office/drawing/2014/main" id="{2385E54C-A75F-5E4D-8D3C-3DCCB6B6DB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13E045-8297-238A-B5FC-1DD474A9126E}"/>
              </a:ext>
            </a:extLst>
          </p:cNvPr>
          <p:cNvSpPr>
            <a:spLocks noGrp="1"/>
          </p:cNvSpPr>
          <p:nvPr>
            <p:ph type="sldNum" sz="quarter" idx="12"/>
          </p:nvPr>
        </p:nvSpPr>
        <p:spPr/>
        <p:txBody>
          <a:bodyPr/>
          <a:lstStyle/>
          <a:p>
            <a:fld id="{1BD04145-8951-41B0-83BD-CA66B384EA63}" type="slidenum">
              <a:rPr lang="en-US" smtClean="0"/>
              <a:t>‹#›</a:t>
            </a:fld>
            <a:endParaRPr lang="en-US"/>
          </a:p>
        </p:txBody>
      </p:sp>
    </p:spTree>
    <p:extLst>
      <p:ext uri="{BB962C8B-B14F-4D97-AF65-F5344CB8AC3E}">
        <p14:creationId xmlns:p14="http://schemas.microsoft.com/office/powerpoint/2010/main" val="4089331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4310B-D8B6-05B5-90BA-F9D446955E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292788-F541-B815-4759-1C7F057A92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4F8627-2596-FAA3-D86F-E702973D7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68CBE9-2AE1-BCCB-3ECC-7C9DFC5B74E1}"/>
              </a:ext>
            </a:extLst>
          </p:cNvPr>
          <p:cNvSpPr>
            <a:spLocks noGrp="1"/>
          </p:cNvSpPr>
          <p:nvPr>
            <p:ph type="dt" sz="half" idx="10"/>
          </p:nvPr>
        </p:nvSpPr>
        <p:spPr/>
        <p:txBody>
          <a:bodyPr/>
          <a:lstStyle/>
          <a:p>
            <a:fld id="{AA6AE4BE-8FCC-4D5D-B1D1-44937FCD753D}" type="datetimeFigureOut">
              <a:rPr lang="en-US" smtClean="0"/>
              <a:t>4/25/2024</a:t>
            </a:fld>
            <a:endParaRPr lang="en-US"/>
          </a:p>
        </p:txBody>
      </p:sp>
      <p:sp>
        <p:nvSpPr>
          <p:cNvPr id="6" name="Footer Placeholder 5">
            <a:extLst>
              <a:ext uri="{FF2B5EF4-FFF2-40B4-BE49-F238E27FC236}">
                <a16:creationId xmlns:a16="http://schemas.microsoft.com/office/drawing/2014/main" id="{8D9B06B0-7830-1242-A463-A57349D8D8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32635A-0F39-2791-2164-56D6500CE560}"/>
              </a:ext>
            </a:extLst>
          </p:cNvPr>
          <p:cNvSpPr>
            <a:spLocks noGrp="1"/>
          </p:cNvSpPr>
          <p:nvPr>
            <p:ph type="sldNum" sz="quarter" idx="12"/>
          </p:nvPr>
        </p:nvSpPr>
        <p:spPr/>
        <p:txBody>
          <a:bodyPr/>
          <a:lstStyle/>
          <a:p>
            <a:fld id="{1BD04145-8951-41B0-83BD-CA66B384EA63}" type="slidenum">
              <a:rPr lang="en-US" smtClean="0"/>
              <a:t>‹#›</a:t>
            </a:fld>
            <a:endParaRPr lang="en-US"/>
          </a:p>
        </p:txBody>
      </p:sp>
    </p:spTree>
    <p:extLst>
      <p:ext uri="{BB962C8B-B14F-4D97-AF65-F5344CB8AC3E}">
        <p14:creationId xmlns:p14="http://schemas.microsoft.com/office/powerpoint/2010/main" val="250415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EA84E-A741-8BA0-012A-B38848BE21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4C00CC-02B2-E5F0-52B2-41DB24B69E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696D45-63D3-FF05-A72A-85961BD01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BB4FA6-9222-921D-7A5A-DEEC693CBF08}"/>
              </a:ext>
            </a:extLst>
          </p:cNvPr>
          <p:cNvSpPr>
            <a:spLocks noGrp="1"/>
          </p:cNvSpPr>
          <p:nvPr>
            <p:ph type="dt" sz="half" idx="10"/>
          </p:nvPr>
        </p:nvSpPr>
        <p:spPr/>
        <p:txBody>
          <a:bodyPr/>
          <a:lstStyle/>
          <a:p>
            <a:fld id="{AA6AE4BE-8FCC-4D5D-B1D1-44937FCD753D}" type="datetimeFigureOut">
              <a:rPr lang="en-US" smtClean="0"/>
              <a:t>4/25/2024</a:t>
            </a:fld>
            <a:endParaRPr lang="en-US"/>
          </a:p>
        </p:txBody>
      </p:sp>
      <p:sp>
        <p:nvSpPr>
          <p:cNvPr id="6" name="Footer Placeholder 5">
            <a:extLst>
              <a:ext uri="{FF2B5EF4-FFF2-40B4-BE49-F238E27FC236}">
                <a16:creationId xmlns:a16="http://schemas.microsoft.com/office/drawing/2014/main" id="{F972307F-7EC2-D803-B4D3-782DF26A2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084D99-939D-4313-AB95-4EB0E9056DB4}"/>
              </a:ext>
            </a:extLst>
          </p:cNvPr>
          <p:cNvSpPr>
            <a:spLocks noGrp="1"/>
          </p:cNvSpPr>
          <p:nvPr>
            <p:ph type="sldNum" sz="quarter" idx="12"/>
          </p:nvPr>
        </p:nvSpPr>
        <p:spPr/>
        <p:txBody>
          <a:bodyPr/>
          <a:lstStyle/>
          <a:p>
            <a:fld id="{1BD04145-8951-41B0-83BD-CA66B384EA63}" type="slidenum">
              <a:rPr lang="en-US" smtClean="0"/>
              <a:t>‹#›</a:t>
            </a:fld>
            <a:endParaRPr lang="en-US"/>
          </a:p>
        </p:txBody>
      </p:sp>
    </p:spTree>
    <p:extLst>
      <p:ext uri="{BB962C8B-B14F-4D97-AF65-F5344CB8AC3E}">
        <p14:creationId xmlns:p14="http://schemas.microsoft.com/office/powerpoint/2010/main" val="537256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6A8076-2821-3CFD-783B-088D4C6E43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28F65E-FF16-5B17-80B9-398E36F747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4E270E-5322-5E8A-CF7C-F50AB1A4FC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AE4BE-8FCC-4D5D-B1D1-44937FCD753D}" type="datetimeFigureOut">
              <a:rPr lang="en-US" smtClean="0"/>
              <a:t>4/25/2024</a:t>
            </a:fld>
            <a:endParaRPr lang="en-US"/>
          </a:p>
        </p:txBody>
      </p:sp>
      <p:sp>
        <p:nvSpPr>
          <p:cNvPr id="5" name="Footer Placeholder 4">
            <a:extLst>
              <a:ext uri="{FF2B5EF4-FFF2-40B4-BE49-F238E27FC236}">
                <a16:creationId xmlns:a16="http://schemas.microsoft.com/office/drawing/2014/main" id="{852B1977-5A98-7AA4-691E-A3BAA82ED6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FA48CF-9941-8AEA-9D0D-86F72C9076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D04145-8951-41B0-83BD-CA66B384EA63}" type="slidenum">
              <a:rPr lang="en-US" smtClean="0"/>
              <a:t>‹#›</a:t>
            </a:fld>
            <a:endParaRPr lang="en-US"/>
          </a:p>
        </p:txBody>
      </p:sp>
    </p:spTree>
    <p:extLst>
      <p:ext uri="{BB962C8B-B14F-4D97-AF65-F5344CB8AC3E}">
        <p14:creationId xmlns:p14="http://schemas.microsoft.com/office/powerpoint/2010/main" val="2227148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microsoft.com/office/2018/10/relationships/comments" Target="../comments/modernComment_100_15A3FBDA.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0E_8F2C93E5.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11_449F5B30.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12_9473AE53.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14_778E64E3.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15_ABC21487.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117_B6E2D10C.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18_5E9D9AEA.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19_F0F88727.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microsoft.com/office/2018/10/relationships/comments" Target="../comments/modernComment_11D_4B16264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11F_F2425835.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microsoft.com/office/2018/10/relationships/comments" Target="../comments/modernComment_125_BC583C8C.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microsoft.com/office/2018/10/relationships/comments" Target="../comments/modernComment_12D_426972CD.xml"/><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microsoft.com/office/2018/10/relationships/comments" Target="../comments/modernComment_131_4D91110E.xm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hemeOverride" Target="../theme/themeOverride1.xml"/><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microsoft.com/office/2018/10/relationships/comments" Target="../comments/modernComment_13B_8DEF98A9.xml"/><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microsoft.com/office/2018/10/relationships/comments" Target="../comments/modernComment_13C_10D50E91.xm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microsoft.com/office/2018/10/relationships/comments" Target="../comments/modernComment_13D_363C3EF5.xml"/></Relationships>
</file>

<file path=ppt/slides/_rels/slide55.xml.rels><?xml version="1.0" encoding="UTF-8" standalone="yes"?>
<Relationships xmlns="http://schemas.openxmlformats.org/package/2006/relationships"><Relationship Id="rId3" Type="http://schemas.microsoft.com/office/2018/10/relationships/comments" Target="../comments/modernComment_13E_199DB8AB.xml"/><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microsoft.com/office/2018/10/relationships/comments" Target="../comments/modernComment_13F_B53C6C05.xml"/><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microsoft.com/office/2018/10/relationships/comments" Target="../comments/modernComment_140_6292001E.xml"/></Relationships>
</file>

<file path=ppt/slides/_rels/slide58.xml.rels><?xml version="1.0" encoding="UTF-8" standalone="yes"?>
<Relationships xmlns="http://schemas.openxmlformats.org/package/2006/relationships"><Relationship Id="rId3" Type="http://schemas.microsoft.com/office/2018/10/relationships/comments" Target="../comments/modernComment_141_83CE7BD0.xml"/><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microsoft.com/office/2018/10/relationships/comments" Target="../comments/modernComment_142_6240DE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18/10/relationships/comments" Target="../comments/modernComment_109_5E3155A.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B1479F-C07C-01FB-96A0-C3F841F521FE}"/>
              </a:ext>
            </a:extLst>
          </p:cNvPr>
          <p:cNvSpPr/>
          <p:nvPr/>
        </p:nvSpPr>
        <p:spPr>
          <a:xfrm>
            <a:off x="0" y="0"/>
            <a:ext cx="12192000" cy="1249135"/>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Fading-Concentric-Circle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2671" y="1589521"/>
            <a:ext cx="4895758" cy="4895758"/>
          </a:xfrm>
          <a:prstGeom prst="rect">
            <a:avLst/>
          </a:prstGeom>
        </p:spPr>
      </p:pic>
      <p:sp>
        <p:nvSpPr>
          <p:cNvPr id="6" name="TextBox 5"/>
          <p:cNvSpPr txBox="1"/>
          <p:nvPr/>
        </p:nvSpPr>
        <p:spPr>
          <a:xfrm>
            <a:off x="368425" y="698904"/>
            <a:ext cx="6175764" cy="366499"/>
          </a:xfrm>
          <a:prstGeom prst="rect">
            <a:avLst/>
          </a:prstGeom>
          <a:noFill/>
        </p:spPr>
        <p:txBody>
          <a:bodyPr wrap="square" rtlCol="0">
            <a:spAutoFit/>
          </a:bodyPr>
          <a:lstStyle/>
          <a:p>
            <a:r>
              <a:rPr lang="en-US" dirty="0"/>
              <a:t>﻿</a:t>
            </a:r>
            <a:r>
              <a:rPr lang="en-US" dirty="0">
                <a:solidFill>
                  <a:schemeClr val="bg1"/>
                </a:solidFill>
              </a:rPr>
              <a:t>SKILLS FOR SUCCESS: </a:t>
            </a:r>
            <a:r>
              <a:rPr lang="en-US" dirty="0" smtClean="0">
                <a:solidFill>
                  <a:schemeClr val="bg1"/>
                </a:solidFill>
              </a:rPr>
              <a:t>Adaptability</a:t>
            </a:r>
            <a:endParaRPr lang="en-US" dirty="0">
              <a:solidFill>
                <a:schemeClr val="bg1"/>
              </a:solidFill>
            </a:endParaRPr>
          </a:p>
        </p:txBody>
      </p:sp>
      <p:pic>
        <p:nvPicPr>
          <p:cNvPr id="7" name="Picture 6" descr="Adaptability-Unit1-titl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694" y="1440426"/>
            <a:ext cx="5941749" cy="1440424"/>
          </a:xfrm>
          <a:prstGeom prst="rect">
            <a:avLst/>
          </a:prstGeom>
        </p:spPr>
      </p:pic>
      <p:pic>
        <p:nvPicPr>
          <p:cNvPr id="9" name="Picture 8" descr="Logos.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925" y="5919815"/>
            <a:ext cx="6553200" cy="609600"/>
          </a:xfrm>
          <a:prstGeom prst="rect">
            <a:avLst/>
          </a:prstGeom>
        </p:spPr>
      </p:pic>
    </p:spTree>
    <p:custDataLst>
      <p:tags r:id="rId1"/>
    </p:custDataLst>
    <p:extLst>
      <p:ext uri="{BB962C8B-B14F-4D97-AF65-F5344CB8AC3E}">
        <p14:creationId xmlns:p14="http://schemas.microsoft.com/office/powerpoint/2010/main" val="363068378"/>
      </p:ext>
    </p:extLst>
  </p:cSld>
  <p:clrMapOvr>
    <a:masterClrMapping/>
  </p:clrMapOvr>
  <p:extLst mod="1">
    <p:ext uri="{6950BFC3-D8DA-4A85-94F7-54DA5524770B}">
      <p188:commentRel xmlns="" xmlns:p188="http://schemas.microsoft.com/office/powerpoint/2018/8/main" r:id="rId7"/>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5F68D4A-7DCB-65F2-DD47-1C11F752FDC8}"/>
              </a:ext>
            </a:extLst>
          </p:cNvPr>
          <p:cNvSpPr txBox="1"/>
          <p:nvPr/>
        </p:nvSpPr>
        <p:spPr>
          <a:xfrm>
            <a:off x="1063625" y="1159087"/>
            <a:ext cx="10304659" cy="707886"/>
          </a:xfrm>
          <a:prstGeom prst="rect">
            <a:avLst/>
          </a:prstGeom>
          <a:noFill/>
        </p:spPr>
        <p:txBody>
          <a:bodyPr wrap="square">
            <a:spAutoFit/>
          </a:bodyPr>
          <a:lstStyle/>
          <a:p>
            <a:pPr>
              <a:spcBef>
                <a:spcPts val="600"/>
              </a:spcBef>
              <a:spcAft>
                <a:spcPts val="600"/>
              </a:spcAft>
            </a:pPr>
            <a:r>
              <a:rPr lang="en-CA" sz="4000" b="1" dirty="0">
                <a:solidFill>
                  <a:srgbClr val="316094"/>
                </a:solidFill>
                <a:effectLst/>
                <a:ea typeface="Times New Roman" panose="02020603050405020304" pitchFamily="18" charset="0"/>
                <a:cs typeface="Calibri" panose="020F0502020204030204" pitchFamily="34" charset="0"/>
              </a:rPr>
              <a:t>What to change? Identify areas for change</a:t>
            </a:r>
            <a:endParaRPr lang="en-US" sz="4000" b="1" dirty="0">
              <a:solidFill>
                <a:srgbClr val="316094"/>
              </a:solidFill>
              <a:effectLst/>
              <a:ea typeface="Times New Roman" panose="02020603050405020304" pitchFamily="18" charset="0"/>
              <a:cs typeface="Calibri" panose="020F0502020204030204" pitchFamily="34" charset="0"/>
            </a:endParaRPr>
          </a:p>
        </p:txBody>
      </p:sp>
      <p:sp>
        <p:nvSpPr>
          <p:cNvPr id="12" name="TextBox 11">
            <a:extLst>
              <a:ext uri="{FF2B5EF4-FFF2-40B4-BE49-F238E27FC236}">
                <a16:creationId xmlns:a16="http://schemas.microsoft.com/office/drawing/2014/main" id="{09E9C882-7556-4B1E-AECA-851CDE71D09B}"/>
              </a:ext>
            </a:extLst>
          </p:cNvPr>
          <p:cNvSpPr txBox="1"/>
          <p:nvPr/>
        </p:nvSpPr>
        <p:spPr>
          <a:xfrm>
            <a:off x="1080672" y="1961568"/>
            <a:ext cx="10613572" cy="2549416"/>
          </a:xfrm>
          <a:prstGeom prst="rect">
            <a:avLst/>
          </a:prstGeom>
          <a:noFill/>
        </p:spPr>
        <p:txBody>
          <a:bodyPr wrap="square">
            <a:spAutoFit/>
          </a:bodyPr>
          <a:lstStyle/>
          <a:p>
            <a:pPr marL="0" indent="0">
              <a:lnSpc>
                <a:spcPts val="3660"/>
              </a:lnSpc>
              <a:buNone/>
            </a:pPr>
            <a:r>
              <a:rPr lang="en-CA" sz="2800" dirty="0"/>
              <a:t>Elaine wants to fully engage in the program and get a job. </a:t>
            </a:r>
            <a:br>
              <a:rPr lang="en-CA" sz="2800" dirty="0"/>
            </a:br>
            <a:r>
              <a:rPr lang="en-CA" sz="2800" dirty="0"/>
              <a:t>To do so, she needs to make changes to her day-to-day activities. </a:t>
            </a:r>
          </a:p>
          <a:p>
            <a:pPr marL="0" indent="0">
              <a:lnSpc>
                <a:spcPct val="200000"/>
              </a:lnSpc>
              <a:buNone/>
            </a:pPr>
            <a:r>
              <a:rPr lang="en-CA" sz="2800" dirty="0"/>
              <a:t>What does Elaine need to change?</a:t>
            </a:r>
            <a:endParaRPr lang="en-CA" sz="2800" b="1" dirty="0"/>
          </a:p>
          <a:p>
            <a:pPr marL="0" indent="0">
              <a:lnSpc>
                <a:spcPct val="150000"/>
              </a:lnSpc>
              <a:buNone/>
            </a:pPr>
            <a:r>
              <a:rPr lang="en-CA" sz="2800" b="1" dirty="0"/>
              <a:t>Do the task on page </a:t>
            </a:r>
            <a:r>
              <a:rPr lang="en-CA" sz="2800" b="1" dirty="0" smtClean="0"/>
              <a:t>6</a:t>
            </a:r>
            <a:endParaRPr lang="en-CA" sz="2800" b="1" dirty="0"/>
          </a:p>
        </p:txBody>
      </p:sp>
      <p:sp>
        <p:nvSpPr>
          <p:cNvPr id="6" name="Rectangle 5">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Elaine’s story</a:t>
            </a:r>
          </a:p>
        </p:txBody>
      </p:sp>
    </p:spTree>
    <p:extLst>
      <p:ext uri="{BB962C8B-B14F-4D97-AF65-F5344CB8AC3E}">
        <p14:creationId xmlns:p14="http://schemas.microsoft.com/office/powerpoint/2010/main" val="3605198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9E9C882-7556-4B1E-AECA-851CDE71D09B}"/>
              </a:ext>
            </a:extLst>
          </p:cNvPr>
          <p:cNvSpPr txBox="1"/>
          <p:nvPr/>
        </p:nvSpPr>
        <p:spPr>
          <a:xfrm>
            <a:off x="1060450" y="1965870"/>
            <a:ext cx="10613572" cy="2416046"/>
          </a:xfrm>
          <a:prstGeom prst="rect">
            <a:avLst/>
          </a:prstGeom>
          <a:noFill/>
        </p:spPr>
        <p:txBody>
          <a:bodyPr wrap="square">
            <a:spAutoFit/>
          </a:bodyPr>
          <a:lstStyle/>
          <a:p>
            <a:pPr marL="0" indent="0">
              <a:lnSpc>
                <a:spcPct val="150000"/>
              </a:lnSpc>
              <a:spcAft>
                <a:spcPts val="600"/>
              </a:spcAft>
              <a:buNone/>
            </a:pPr>
            <a:r>
              <a:rPr lang="en-CA" sz="2800" dirty="0"/>
              <a:t>Think about yourself. </a:t>
            </a:r>
          </a:p>
          <a:p>
            <a:pPr marL="0" indent="0">
              <a:lnSpc>
                <a:spcPts val="3560"/>
              </a:lnSpc>
              <a:spcAft>
                <a:spcPts val="600"/>
              </a:spcAft>
              <a:buNone/>
            </a:pPr>
            <a:r>
              <a:rPr lang="en-CA" sz="2800" dirty="0"/>
              <a:t>Are there any similarities and differences between Elaine’s story and your own?</a:t>
            </a:r>
          </a:p>
          <a:p>
            <a:pPr marL="0" indent="0">
              <a:lnSpc>
                <a:spcPct val="150000"/>
              </a:lnSpc>
              <a:buNone/>
            </a:pPr>
            <a:r>
              <a:rPr lang="en-CA" sz="2800" b="1" dirty="0"/>
              <a:t>Reflect</a:t>
            </a:r>
          </a:p>
        </p:txBody>
      </p:sp>
      <p:sp>
        <p:nvSpPr>
          <p:cNvPr id="6" name="TextBox 5">
            <a:extLst>
              <a:ext uri="{FF2B5EF4-FFF2-40B4-BE49-F238E27FC236}">
                <a16:creationId xmlns:a16="http://schemas.microsoft.com/office/drawing/2014/main" id="{E5F68D4A-7DCB-65F2-DD47-1C11F752FDC8}"/>
              </a:ext>
            </a:extLst>
          </p:cNvPr>
          <p:cNvSpPr txBox="1"/>
          <p:nvPr/>
        </p:nvSpPr>
        <p:spPr>
          <a:xfrm>
            <a:off x="1060450" y="1162050"/>
            <a:ext cx="10304659" cy="707886"/>
          </a:xfrm>
          <a:prstGeom prst="rect">
            <a:avLst/>
          </a:prstGeom>
          <a:noFill/>
        </p:spPr>
        <p:txBody>
          <a:bodyPr wrap="square">
            <a:spAutoFit/>
          </a:bodyPr>
          <a:lstStyle/>
          <a:p>
            <a:pPr>
              <a:spcBef>
                <a:spcPts val="600"/>
              </a:spcBef>
              <a:spcAft>
                <a:spcPts val="600"/>
              </a:spcAft>
            </a:pPr>
            <a:r>
              <a:rPr lang="en-CA" sz="4000" b="1" dirty="0">
                <a:solidFill>
                  <a:srgbClr val="316094"/>
                </a:solidFill>
                <a:effectLst/>
                <a:ea typeface="Times New Roman" panose="02020603050405020304" pitchFamily="18" charset="0"/>
                <a:cs typeface="Calibri" panose="020F0502020204030204" pitchFamily="34" charset="0"/>
              </a:rPr>
              <a:t>What to change? Identify areas for change</a:t>
            </a:r>
            <a:endParaRPr lang="en-US" sz="4000" b="1" dirty="0">
              <a:solidFill>
                <a:srgbClr val="316094"/>
              </a:solidFill>
              <a:effectLst/>
              <a:ea typeface="Times New Roman" panose="02020603050405020304" pitchFamily="18" charset="0"/>
              <a:cs typeface="Calibri" panose="020F0502020204030204" pitchFamily="34" charset="0"/>
            </a:endParaRPr>
          </a:p>
        </p:txBody>
      </p:sp>
      <p:sp>
        <p:nvSpPr>
          <p:cNvPr id="7" name="Rectangle 6">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Elaine’s story</a:t>
            </a:r>
          </a:p>
        </p:txBody>
      </p:sp>
    </p:spTree>
    <p:extLst>
      <p:ext uri="{BB962C8B-B14F-4D97-AF65-F5344CB8AC3E}">
        <p14:creationId xmlns:p14="http://schemas.microsoft.com/office/powerpoint/2010/main" val="3947715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9E9C882-7556-4B1E-AECA-851CDE71D09B}"/>
              </a:ext>
            </a:extLst>
          </p:cNvPr>
          <p:cNvSpPr txBox="1"/>
          <p:nvPr/>
        </p:nvSpPr>
        <p:spPr>
          <a:xfrm>
            <a:off x="1060450" y="2061296"/>
            <a:ext cx="10613572" cy="1995418"/>
          </a:xfrm>
          <a:prstGeom prst="rect">
            <a:avLst/>
          </a:prstGeom>
          <a:noFill/>
        </p:spPr>
        <p:txBody>
          <a:bodyPr wrap="square">
            <a:spAutoFit/>
          </a:bodyPr>
          <a:lstStyle/>
          <a:p>
            <a:pPr marL="0" indent="0">
              <a:lnSpc>
                <a:spcPct val="150000"/>
              </a:lnSpc>
              <a:buNone/>
            </a:pPr>
            <a:r>
              <a:rPr lang="en-US" sz="2800" dirty="0"/>
              <a:t>What actions could Elaine take to improve?</a:t>
            </a:r>
          </a:p>
          <a:p>
            <a:pPr marL="0" indent="0">
              <a:lnSpc>
                <a:spcPct val="150000"/>
              </a:lnSpc>
              <a:buNone/>
            </a:pPr>
            <a:endParaRPr lang="en-CA" sz="2800" dirty="0"/>
          </a:p>
          <a:p>
            <a:pPr marL="0" indent="0">
              <a:lnSpc>
                <a:spcPct val="150000"/>
              </a:lnSpc>
              <a:buNone/>
            </a:pPr>
            <a:r>
              <a:rPr lang="en-CA" sz="2800" b="1" dirty="0"/>
              <a:t>Do the task on page 8</a:t>
            </a:r>
          </a:p>
        </p:txBody>
      </p:sp>
      <p:sp>
        <p:nvSpPr>
          <p:cNvPr id="6" name="TextBox 5">
            <a:extLst>
              <a:ext uri="{FF2B5EF4-FFF2-40B4-BE49-F238E27FC236}">
                <a16:creationId xmlns:a16="http://schemas.microsoft.com/office/drawing/2014/main" id="{E5F68D4A-7DCB-65F2-DD47-1C11F752FDC8}"/>
              </a:ext>
            </a:extLst>
          </p:cNvPr>
          <p:cNvSpPr txBox="1"/>
          <p:nvPr/>
        </p:nvSpPr>
        <p:spPr>
          <a:xfrm>
            <a:off x="1060450" y="1162050"/>
            <a:ext cx="10304659" cy="707886"/>
          </a:xfrm>
          <a:prstGeom prst="rect">
            <a:avLst/>
          </a:prstGeom>
          <a:noFill/>
        </p:spPr>
        <p:txBody>
          <a:bodyPr wrap="square">
            <a:spAutoFit/>
          </a:bodyPr>
          <a:lstStyle/>
          <a:p>
            <a:pPr>
              <a:spcBef>
                <a:spcPts val="600"/>
              </a:spcBef>
              <a:spcAft>
                <a:spcPts val="600"/>
              </a:spcAft>
            </a:pPr>
            <a:r>
              <a:rPr lang="en-US" sz="4000" b="1" dirty="0">
                <a:solidFill>
                  <a:srgbClr val="316094"/>
                </a:solidFill>
                <a:ea typeface="Times New Roman" panose="02020603050405020304" pitchFamily="18" charset="0"/>
                <a:cs typeface="Calibri" panose="020F0502020204030204" pitchFamily="34" charset="0"/>
              </a:rPr>
              <a:t>What does adapting look like? Identify actions </a:t>
            </a:r>
          </a:p>
        </p:txBody>
      </p:sp>
      <p:sp>
        <p:nvSpPr>
          <p:cNvPr id="7" name="Rectangle 6">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Elaine’s story</a:t>
            </a:r>
          </a:p>
        </p:txBody>
      </p:sp>
    </p:spTree>
    <p:extLst>
      <p:ext uri="{BB962C8B-B14F-4D97-AF65-F5344CB8AC3E}">
        <p14:creationId xmlns:p14="http://schemas.microsoft.com/office/powerpoint/2010/main" val="2402063333"/>
      </p:ext>
    </p:extLst>
  </p:cSld>
  <p:clrMapOvr>
    <a:masterClrMapping/>
  </p:clrMapOvr>
  <p:extLst>
    <p:ext uri="{6950BFC3-D8DA-4A85-94F7-54DA5524770B}">
      <p188:commentRel xmlns=""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9E9C882-7556-4B1E-AECA-851CDE71D09B}"/>
              </a:ext>
            </a:extLst>
          </p:cNvPr>
          <p:cNvSpPr txBox="1"/>
          <p:nvPr/>
        </p:nvSpPr>
        <p:spPr>
          <a:xfrm>
            <a:off x="1060450" y="2163575"/>
            <a:ext cx="10613572" cy="2610843"/>
          </a:xfrm>
          <a:prstGeom prst="rect">
            <a:avLst/>
          </a:prstGeom>
          <a:noFill/>
        </p:spPr>
        <p:txBody>
          <a:bodyPr wrap="square">
            <a:spAutoFit/>
          </a:bodyPr>
          <a:lstStyle/>
          <a:p>
            <a:pPr marL="0" indent="0">
              <a:lnSpc>
                <a:spcPct val="150000"/>
              </a:lnSpc>
              <a:buNone/>
            </a:pPr>
            <a:r>
              <a:rPr lang="en-US" sz="2800" b="0" i="0" dirty="0">
                <a:effectLst/>
              </a:rPr>
              <a:t>What actions could you take to make positive changes in the areas that you identified for yourself?</a:t>
            </a:r>
          </a:p>
          <a:p>
            <a:pPr marL="0" indent="0">
              <a:lnSpc>
                <a:spcPct val="150000"/>
              </a:lnSpc>
              <a:buNone/>
            </a:pPr>
            <a:endParaRPr lang="en-CA" sz="2800" b="1" dirty="0"/>
          </a:p>
          <a:p>
            <a:pPr marL="0" indent="0">
              <a:lnSpc>
                <a:spcPct val="150000"/>
              </a:lnSpc>
              <a:buNone/>
            </a:pPr>
            <a:r>
              <a:rPr lang="en-CA" sz="2800" b="1" dirty="0"/>
              <a:t>Reflect</a:t>
            </a:r>
          </a:p>
        </p:txBody>
      </p:sp>
      <p:sp>
        <p:nvSpPr>
          <p:cNvPr id="6" name="TextBox 5">
            <a:extLst>
              <a:ext uri="{FF2B5EF4-FFF2-40B4-BE49-F238E27FC236}">
                <a16:creationId xmlns:a16="http://schemas.microsoft.com/office/drawing/2014/main" id="{E5F68D4A-7DCB-65F2-DD47-1C11F752FDC8}"/>
              </a:ext>
            </a:extLst>
          </p:cNvPr>
          <p:cNvSpPr txBox="1"/>
          <p:nvPr/>
        </p:nvSpPr>
        <p:spPr>
          <a:xfrm>
            <a:off x="1060450" y="1162050"/>
            <a:ext cx="10304659" cy="707886"/>
          </a:xfrm>
          <a:prstGeom prst="rect">
            <a:avLst/>
          </a:prstGeom>
          <a:noFill/>
        </p:spPr>
        <p:txBody>
          <a:bodyPr wrap="square">
            <a:spAutoFit/>
          </a:bodyPr>
          <a:lstStyle/>
          <a:p>
            <a:pPr>
              <a:spcBef>
                <a:spcPts val="600"/>
              </a:spcBef>
              <a:spcAft>
                <a:spcPts val="600"/>
              </a:spcAft>
            </a:pPr>
            <a:r>
              <a:rPr lang="en-US" sz="4000" b="1" dirty="0">
                <a:solidFill>
                  <a:srgbClr val="316094"/>
                </a:solidFill>
                <a:ea typeface="Times New Roman" panose="02020603050405020304" pitchFamily="18" charset="0"/>
                <a:cs typeface="Calibri" panose="020F0502020204030204" pitchFamily="34" charset="0"/>
              </a:rPr>
              <a:t>What does adapting look like? Identify actions </a:t>
            </a:r>
          </a:p>
        </p:txBody>
      </p:sp>
      <p:sp>
        <p:nvSpPr>
          <p:cNvPr id="7" name="Rectangle 6">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Elaine’s story</a:t>
            </a:r>
          </a:p>
        </p:txBody>
      </p:sp>
    </p:spTree>
    <p:extLst>
      <p:ext uri="{BB962C8B-B14F-4D97-AF65-F5344CB8AC3E}">
        <p14:creationId xmlns:p14="http://schemas.microsoft.com/office/powerpoint/2010/main" val="4039534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9D8598-C2EE-93EC-D297-EBDF954EBA13}"/>
              </a:ext>
            </a:extLst>
          </p:cNvPr>
          <p:cNvSpPr txBox="1"/>
          <p:nvPr/>
        </p:nvSpPr>
        <p:spPr>
          <a:xfrm>
            <a:off x="1060450" y="2045547"/>
            <a:ext cx="9633542" cy="2848600"/>
          </a:xfrm>
          <a:prstGeom prst="rect">
            <a:avLst/>
          </a:prstGeom>
          <a:noFill/>
        </p:spPr>
        <p:txBody>
          <a:bodyPr wrap="square" rtlCol="0">
            <a:spAutoFit/>
          </a:bodyPr>
          <a:lstStyle/>
          <a:p>
            <a:pPr>
              <a:lnSpc>
                <a:spcPct val="115000"/>
              </a:lnSpc>
              <a:spcBef>
                <a:spcPts val="1200"/>
              </a:spcBef>
              <a:spcAft>
                <a:spcPts val="1200"/>
              </a:spcAft>
            </a:pPr>
            <a:r>
              <a:rPr lang="en-US" sz="2800" dirty="0">
                <a:ea typeface="Yu Gothic Light" panose="020B0300000000000000" pitchFamily="34" charset="-128"/>
              </a:rPr>
              <a:t>Making changes to the way you do things can be hard and overwhelming. When you understand why you need to make them it helps you stay motivated and focus on your goal.</a:t>
            </a:r>
          </a:p>
          <a:p>
            <a:pPr>
              <a:lnSpc>
                <a:spcPct val="115000"/>
              </a:lnSpc>
              <a:spcBef>
                <a:spcPts val="1200"/>
              </a:spcBef>
              <a:spcAft>
                <a:spcPts val="1200"/>
              </a:spcAft>
            </a:pPr>
            <a:r>
              <a:rPr lang="en-CA" sz="2800" dirty="0">
                <a:effectLst/>
                <a:ea typeface="Yu Gothic Light" panose="020B0300000000000000" pitchFamily="34" charset="-128"/>
              </a:rPr>
              <a:t>Each intentional change you choose to make can take you closer to your goal. </a:t>
            </a:r>
          </a:p>
        </p:txBody>
      </p:sp>
      <p:sp>
        <p:nvSpPr>
          <p:cNvPr id="6" name="TextBox 5">
            <a:extLst>
              <a:ext uri="{FF2B5EF4-FFF2-40B4-BE49-F238E27FC236}">
                <a16:creationId xmlns:a16="http://schemas.microsoft.com/office/drawing/2014/main" id="{E5F68D4A-7DCB-65F2-DD47-1C11F752FDC8}"/>
              </a:ext>
            </a:extLst>
          </p:cNvPr>
          <p:cNvSpPr txBox="1"/>
          <p:nvPr/>
        </p:nvSpPr>
        <p:spPr>
          <a:xfrm>
            <a:off x="1060450" y="1162050"/>
            <a:ext cx="10304659" cy="707886"/>
          </a:xfrm>
          <a:prstGeom prst="rect">
            <a:avLst/>
          </a:prstGeom>
          <a:noFill/>
        </p:spPr>
        <p:txBody>
          <a:bodyPr wrap="square">
            <a:spAutoFit/>
          </a:bodyPr>
          <a:lstStyle/>
          <a:p>
            <a:pPr>
              <a:spcBef>
                <a:spcPts val="600"/>
              </a:spcBef>
              <a:spcAft>
                <a:spcPts val="600"/>
              </a:spcAft>
            </a:pPr>
            <a:r>
              <a:rPr lang="en-US" sz="4000" b="1" dirty="0">
                <a:solidFill>
                  <a:srgbClr val="316094"/>
                </a:solidFill>
                <a:ea typeface="Times New Roman" panose="02020603050405020304" pitchFamily="18" charset="0"/>
                <a:cs typeface="Calibri" panose="020F0502020204030204" pitchFamily="34" charset="0"/>
              </a:rPr>
              <a:t>Why adapt? Identify the purpose </a:t>
            </a:r>
          </a:p>
        </p:txBody>
      </p:sp>
      <p:sp>
        <p:nvSpPr>
          <p:cNvPr id="7" name="Rectangle 6">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Elaine’s story</a:t>
            </a:r>
          </a:p>
        </p:txBody>
      </p:sp>
    </p:spTree>
    <p:extLst>
      <p:ext uri="{BB962C8B-B14F-4D97-AF65-F5344CB8AC3E}">
        <p14:creationId xmlns:p14="http://schemas.microsoft.com/office/powerpoint/2010/main" val="247062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166E68-8D1A-AFB2-6AC9-14C7BEA82C77}"/>
              </a:ext>
            </a:extLst>
          </p:cNvPr>
          <p:cNvSpPr txBox="1"/>
          <p:nvPr/>
        </p:nvSpPr>
        <p:spPr>
          <a:xfrm>
            <a:off x="1060450" y="2126931"/>
            <a:ext cx="8016948" cy="3970318"/>
          </a:xfrm>
          <a:prstGeom prst="rect">
            <a:avLst/>
          </a:prstGeom>
          <a:noFill/>
        </p:spPr>
        <p:txBody>
          <a:bodyPr wrap="square" rtlCol="0">
            <a:spAutoFit/>
          </a:bodyPr>
          <a:lstStyle/>
          <a:p>
            <a:r>
              <a:rPr lang="en-CA" sz="2800" dirty="0"/>
              <a:t>Why should Elaine adjust?</a:t>
            </a:r>
          </a:p>
          <a:p>
            <a:endParaRPr lang="en-CA" sz="2800" b="1" dirty="0"/>
          </a:p>
          <a:p>
            <a:r>
              <a:rPr lang="en-CA" sz="2800" b="1" dirty="0"/>
              <a:t>Do the task on page </a:t>
            </a:r>
            <a:r>
              <a:rPr lang="en-CA" sz="2800" b="1" dirty="0" smtClean="0"/>
              <a:t>9-10</a:t>
            </a:r>
            <a:endParaRPr lang="en-CA" sz="2800" b="1" dirty="0"/>
          </a:p>
          <a:p>
            <a:endParaRPr lang="en-CA" sz="2800" dirty="0"/>
          </a:p>
          <a:p>
            <a:endParaRPr lang="en-CA" sz="2800" b="1" dirty="0"/>
          </a:p>
          <a:p>
            <a:r>
              <a:rPr lang="en-CA" sz="2800" b="1" dirty="0"/>
              <a:t>Reflect</a:t>
            </a:r>
          </a:p>
          <a:p>
            <a:endParaRPr lang="en-CA" sz="2800" dirty="0">
              <a:latin typeface="Century Gothic" panose="020B0502020202020204" pitchFamily="34" charset="0"/>
            </a:endParaRPr>
          </a:p>
          <a:p>
            <a:endParaRPr lang="en-CA" sz="2800" dirty="0">
              <a:latin typeface="Century Gothic" panose="020B0502020202020204" pitchFamily="34" charset="0"/>
            </a:endParaRPr>
          </a:p>
          <a:p>
            <a:r>
              <a:rPr lang="en-CA" sz="2800" dirty="0">
                <a:latin typeface="Century Gothic" panose="020B0502020202020204" pitchFamily="34" charset="0"/>
              </a:rPr>
              <a:t> </a:t>
            </a:r>
            <a:endParaRPr lang="en-CA" sz="2800" dirty="0">
              <a:effectLst/>
              <a:latin typeface="Century Gothic" panose="020B0502020202020204" pitchFamily="34" charset="0"/>
              <a:ea typeface="Yu Gothic Light" panose="020B0300000000000000" pitchFamily="34" charset="-128"/>
            </a:endParaRPr>
          </a:p>
        </p:txBody>
      </p:sp>
      <p:sp>
        <p:nvSpPr>
          <p:cNvPr id="6" name="TextBox 5">
            <a:extLst>
              <a:ext uri="{FF2B5EF4-FFF2-40B4-BE49-F238E27FC236}">
                <a16:creationId xmlns:a16="http://schemas.microsoft.com/office/drawing/2014/main" id="{E5F68D4A-7DCB-65F2-DD47-1C11F752FDC8}"/>
              </a:ext>
            </a:extLst>
          </p:cNvPr>
          <p:cNvSpPr txBox="1"/>
          <p:nvPr/>
        </p:nvSpPr>
        <p:spPr>
          <a:xfrm>
            <a:off x="1060450" y="1162050"/>
            <a:ext cx="10304659" cy="707886"/>
          </a:xfrm>
          <a:prstGeom prst="rect">
            <a:avLst/>
          </a:prstGeom>
          <a:noFill/>
        </p:spPr>
        <p:txBody>
          <a:bodyPr wrap="square">
            <a:spAutoFit/>
          </a:bodyPr>
          <a:lstStyle/>
          <a:p>
            <a:pPr>
              <a:spcBef>
                <a:spcPts val="600"/>
              </a:spcBef>
              <a:spcAft>
                <a:spcPts val="600"/>
              </a:spcAft>
            </a:pPr>
            <a:r>
              <a:rPr lang="en-US" sz="4000" b="1" dirty="0">
                <a:solidFill>
                  <a:srgbClr val="316094"/>
                </a:solidFill>
                <a:ea typeface="Times New Roman" panose="02020603050405020304" pitchFamily="18" charset="0"/>
                <a:cs typeface="Calibri" panose="020F0502020204030204" pitchFamily="34" charset="0"/>
              </a:rPr>
              <a:t>Why adapt? Identify the purpose </a:t>
            </a:r>
          </a:p>
        </p:txBody>
      </p:sp>
      <p:sp>
        <p:nvSpPr>
          <p:cNvPr id="7" name="Rectangle 6">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Elaine’s story</a:t>
            </a:r>
          </a:p>
        </p:txBody>
      </p:sp>
    </p:spTree>
    <p:extLst>
      <p:ext uri="{BB962C8B-B14F-4D97-AF65-F5344CB8AC3E}">
        <p14:creationId xmlns:p14="http://schemas.microsoft.com/office/powerpoint/2010/main" val="115129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6950BFC3-D8DA-4A85-94F7-54DA5524770B}">
      <p188:commentRel xmlns=""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CC9A86-3CB7-0ED7-CD25-C18934B5DA2F}"/>
              </a:ext>
            </a:extLst>
          </p:cNvPr>
          <p:cNvSpPr txBox="1"/>
          <p:nvPr/>
        </p:nvSpPr>
        <p:spPr>
          <a:xfrm>
            <a:off x="1069975" y="1162050"/>
            <a:ext cx="10304659" cy="1400383"/>
          </a:xfrm>
          <a:prstGeom prst="rect">
            <a:avLst/>
          </a:prstGeom>
          <a:noFill/>
        </p:spPr>
        <p:txBody>
          <a:bodyPr wrap="square">
            <a:spAutoFit/>
          </a:bodyPr>
          <a:lstStyle/>
          <a:p>
            <a:pPr>
              <a:spcBef>
                <a:spcPts val="600"/>
              </a:spcBef>
              <a:spcAft>
                <a:spcPts val="600"/>
              </a:spcAft>
            </a:pPr>
            <a:r>
              <a:rPr lang="en-US" sz="4000" b="1" dirty="0">
                <a:solidFill>
                  <a:srgbClr val="316094"/>
                </a:solidFill>
                <a:effectLst/>
                <a:ea typeface="Times New Roman" panose="02020603050405020304" pitchFamily="18" charset="0"/>
                <a:cs typeface="Calibri" panose="020F0502020204030204" pitchFamily="34" charset="0"/>
              </a:rPr>
              <a:t>How can you adapt effectively? </a:t>
            </a:r>
          </a:p>
          <a:p>
            <a:pPr>
              <a:lnSpc>
                <a:spcPts val="4500"/>
              </a:lnSpc>
            </a:pPr>
            <a:r>
              <a:rPr lang="en-US" sz="4000" b="1" dirty="0">
                <a:solidFill>
                  <a:srgbClr val="316094"/>
                </a:solidFill>
                <a:effectLst/>
                <a:ea typeface="Times New Roman" panose="02020603050405020304" pitchFamily="18" charset="0"/>
                <a:cs typeface="Calibri" panose="020F0502020204030204" pitchFamily="34" charset="0"/>
              </a:rPr>
              <a:t>Identify and practise strategies</a:t>
            </a:r>
          </a:p>
        </p:txBody>
      </p:sp>
      <p:sp>
        <p:nvSpPr>
          <p:cNvPr id="3" name="TextBox 2">
            <a:extLst>
              <a:ext uri="{FF2B5EF4-FFF2-40B4-BE49-F238E27FC236}">
                <a16:creationId xmlns:a16="http://schemas.microsoft.com/office/drawing/2014/main" id="{FB166E68-8D1A-AFB2-6AC9-14C7BEA82C77}"/>
              </a:ext>
            </a:extLst>
          </p:cNvPr>
          <p:cNvSpPr txBox="1"/>
          <p:nvPr/>
        </p:nvSpPr>
        <p:spPr>
          <a:xfrm>
            <a:off x="1061790" y="4912507"/>
            <a:ext cx="2016641" cy="558743"/>
          </a:xfrm>
          <a:prstGeom prst="rect">
            <a:avLst/>
          </a:prstGeom>
          <a:noFill/>
        </p:spPr>
        <p:txBody>
          <a:bodyPr wrap="square" rtlCol="0">
            <a:spAutoFit/>
          </a:bodyPr>
          <a:lstStyle/>
          <a:p>
            <a:pPr>
              <a:lnSpc>
                <a:spcPct val="115000"/>
              </a:lnSpc>
              <a:spcAft>
                <a:spcPts val="800"/>
              </a:spcAft>
            </a:pPr>
            <a:r>
              <a:rPr lang="en-CA" sz="2800" b="1" dirty="0">
                <a:solidFill>
                  <a:srgbClr val="000000"/>
                </a:solidFill>
                <a:effectLst/>
                <a:ea typeface="Yu Gothic Light" panose="020B0300000000000000" pitchFamily="34" charset="-128"/>
              </a:rPr>
              <a:t>Reflect</a:t>
            </a:r>
          </a:p>
        </p:txBody>
      </p:sp>
      <p:sp>
        <p:nvSpPr>
          <p:cNvPr id="6" name="Rounded Rectangle 39">
            <a:extLst>
              <a:ext uri="{FF2B5EF4-FFF2-40B4-BE49-F238E27FC236}">
                <a16:creationId xmlns:a16="http://schemas.microsoft.com/office/drawing/2014/main" id="{B290C867-3127-4055-3D7E-6DB65EC3BC13}"/>
              </a:ext>
            </a:extLst>
          </p:cNvPr>
          <p:cNvSpPr/>
          <p:nvPr/>
        </p:nvSpPr>
        <p:spPr>
          <a:xfrm>
            <a:off x="1069975" y="2711358"/>
            <a:ext cx="6198515" cy="1990288"/>
          </a:xfrm>
          <a:prstGeom prst="roundRect">
            <a:avLst>
              <a:gd name="adj" fmla="val 9086"/>
            </a:avLst>
          </a:prstGeom>
          <a:solidFill>
            <a:srgbClr val="316094">
              <a:alpha val="15000"/>
            </a:srgbClr>
          </a:solidFill>
          <a:ln>
            <a:noFill/>
          </a:ln>
        </p:spPr>
        <p:style>
          <a:lnRef idx="2">
            <a:schemeClr val="accent2"/>
          </a:lnRef>
          <a:fillRef idx="1">
            <a:schemeClr val="lt1"/>
          </a:fillRef>
          <a:effectRef idx="0">
            <a:schemeClr val="accent2"/>
          </a:effectRef>
          <a:fontRef idx="minor">
            <a:schemeClr val="dk1"/>
          </a:fontRef>
        </p:style>
        <p:txBody>
          <a:bodyPr rot="0" spcFirstLastPara="0" vert="horz" wrap="square" lIns="90000" tIns="90000" rIns="36000" bIns="36000" numCol="1" spcCol="0" rtlCol="0" fromWordArt="0" anchor="t" anchorCtr="0" forceAA="0" compatLnSpc="1">
            <a:prstTxWarp prst="textNoShape">
              <a:avLst/>
            </a:prstTxWarp>
            <a:spAutoFit/>
          </a:bodyPr>
          <a:lstStyle/>
          <a:p>
            <a:pPr>
              <a:lnSpc>
                <a:spcPct val="115000"/>
              </a:lnSpc>
              <a:spcBef>
                <a:spcPts val="600"/>
              </a:spcBef>
              <a:spcAft>
                <a:spcPts val="600"/>
              </a:spcAft>
            </a:pPr>
            <a:r>
              <a:rPr lang="en-CA" sz="2800" b="1" dirty="0">
                <a:solidFill>
                  <a:schemeClr val="tx1"/>
                </a:solidFill>
                <a:effectLst/>
                <a:ea typeface="Yu Gothic Light" panose="020B0300000000000000" pitchFamily="34" charset="-128"/>
              </a:rPr>
              <a:t>Vocabulary</a:t>
            </a:r>
            <a:r>
              <a:rPr lang="en-CA" sz="2800" b="1" dirty="0">
                <a:solidFill>
                  <a:srgbClr val="5A8E22"/>
                </a:solidFill>
                <a:effectLst/>
                <a:ea typeface="Yu Gothic Light" panose="020B0300000000000000" pitchFamily="34" charset="-128"/>
              </a:rPr>
              <a:t> </a:t>
            </a:r>
            <a:endParaRPr lang="en-CA" sz="2800" dirty="0">
              <a:solidFill>
                <a:srgbClr val="000000"/>
              </a:solidFill>
              <a:effectLst/>
              <a:ea typeface="Yu Gothic Light" panose="020B0300000000000000" pitchFamily="34" charset="-128"/>
            </a:endParaRPr>
          </a:p>
          <a:p>
            <a:pPr>
              <a:lnSpc>
                <a:spcPct val="115000"/>
              </a:lnSpc>
            </a:pPr>
            <a:r>
              <a:rPr lang="en-CA" sz="2800" b="1" dirty="0">
                <a:solidFill>
                  <a:srgbClr val="000000"/>
                </a:solidFill>
                <a:effectLst/>
                <a:ea typeface="Yu Gothic Light" panose="020B0300000000000000" pitchFamily="34" charset="-128"/>
              </a:rPr>
              <a:t>Strategy:</a:t>
            </a:r>
            <a:r>
              <a:rPr lang="en-CA" sz="2800" dirty="0">
                <a:solidFill>
                  <a:srgbClr val="000000"/>
                </a:solidFill>
                <a:effectLst/>
                <a:ea typeface="Yu Gothic Light" panose="020B0300000000000000" pitchFamily="34" charset="-128"/>
              </a:rPr>
              <a:t> </a:t>
            </a:r>
            <a:r>
              <a:rPr lang="en-US" sz="2800" dirty="0">
                <a:solidFill>
                  <a:srgbClr val="000000"/>
                </a:solidFill>
                <a:ea typeface="Yu Gothic Light" panose="020B0300000000000000" pitchFamily="34" charset="-128"/>
              </a:rPr>
              <a:t>a plan or way to do something so you can achieve a goal</a:t>
            </a:r>
            <a:endParaRPr lang="en-CA" sz="2800" dirty="0">
              <a:solidFill>
                <a:srgbClr val="000000"/>
              </a:solidFill>
              <a:ea typeface="Yu Gothic Light" panose="020B0300000000000000" pitchFamily="34" charset="-128"/>
            </a:endParaRPr>
          </a:p>
          <a:p>
            <a:pPr>
              <a:lnSpc>
                <a:spcPct val="115000"/>
              </a:lnSpc>
            </a:pPr>
            <a:endParaRPr lang="en-US" sz="1200" dirty="0">
              <a:solidFill>
                <a:srgbClr val="000000"/>
              </a:solidFill>
              <a:ea typeface="Yu Gothic Light" panose="020B0300000000000000" pitchFamily="34" charset="-128"/>
            </a:endParaRPr>
          </a:p>
        </p:txBody>
      </p:sp>
      <p:sp>
        <p:nvSpPr>
          <p:cNvPr id="8" name="Rectangle 7">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Elaine’s story</a:t>
            </a:r>
          </a:p>
        </p:txBody>
      </p:sp>
      <p:cxnSp>
        <p:nvCxnSpPr>
          <p:cNvPr id="16" name="Straight Connector 15"/>
          <p:cNvCxnSpPr/>
          <p:nvPr/>
        </p:nvCxnSpPr>
        <p:spPr>
          <a:xfrm flipH="1">
            <a:off x="1060450" y="3445871"/>
            <a:ext cx="6208040" cy="8520"/>
          </a:xfrm>
          <a:prstGeom prst="line">
            <a:avLst/>
          </a:prstGeom>
          <a:ln w="50800">
            <a:solidFill>
              <a:srgbClr val="316094">
                <a:alpha val="27000"/>
              </a:srgb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060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extLst>
    <p:ext uri="{6950BFC3-D8DA-4A85-94F7-54DA5524770B}">
      <p188:commentRel xmlns=""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37256ED-F239-7184-5713-7F78D5C2F060}"/>
              </a:ext>
            </a:extLst>
          </p:cNvPr>
          <p:cNvSpPr txBox="1"/>
          <p:nvPr/>
        </p:nvSpPr>
        <p:spPr>
          <a:xfrm flipH="1">
            <a:off x="1050924" y="3388868"/>
            <a:ext cx="10049478" cy="1692771"/>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CA" sz="2800" dirty="0"/>
              <a:t>Strategies to make positive changes to your habits</a:t>
            </a:r>
          </a:p>
          <a:p>
            <a:pPr marL="457200" indent="-457200">
              <a:spcAft>
                <a:spcPts val="1200"/>
              </a:spcAft>
              <a:buFont typeface="Arial" panose="020B0604020202020204" pitchFamily="34" charset="0"/>
              <a:buChar char="•"/>
            </a:pPr>
            <a:r>
              <a:rPr lang="en-CA" sz="2800" dirty="0"/>
              <a:t>Strategies to handle your anxiety better</a:t>
            </a:r>
          </a:p>
          <a:p>
            <a:pPr marL="457200" indent="-457200">
              <a:spcAft>
                <a:spcPts val="1200"/>
              </a:spcAft>
              <a:buFont typeface="Arial" panose="020B0604020202020204" pitchFamily="34" charset="0"/>
              <a:buChar char="•"/>
            </a:pPr>
            <a:r>
              <a:rPr lang="en-CA" sz="2800" dirty="0"/>
              <a:t>Strategies to use transit</a:t>
            </a:r>
          </a:p>
        </p:txBody>
      </p:sp>
      <p:sp>
        <p:nvSpPr>
          <p:cNvPr id="7" name="TextBox 6">
            <a:extLst>
              <a:ext uri="{FF2B5EF4-FFF2-40B4-BE49-F238E27FC236}">
                <a16:creationId xmlns:a16="http://schemas.microsoft.com/office/drawing/2014/main" id="{AA28F0DC-100E-2AF4-5D4E-15FABE43F41B}"/>
              </a:ext>
            </a:extLst>
          </p:cNvPr>
          <p:cNvSpPr txBox="1"/>
          <p:nvPr/>
        </p:nvSpPr>
        <p:spPr>
          <a:xfrm>
            <a:off x="1050924" y="2695625"/>
            <a:ext cx="10201573" cy="523220"/>
          </a:xfrm>
          <a:prstGeom prst="rect">
            <a:avLst/>
          </a:prstGeom>
          <a:noFill/>
        </p:spPr>
        <p:txBody>
          <a:bodyPr wrap="square">
            <a:spAutoFit/>
          </a:bodyPr>
          <a:lstStyle/>
          <a:p>
            <a:r>
              <a:rPr lang="en-US" sz="2800" dirty="0"/>
              <a:t>There are many strategies that can help you adapt more easily. </a:t>
            </a:r>
          </a:p>
        </p:txBody>
      </p:sp>
      <p:sp>
        <p:nvSpPr>
          <p:cNvPr id="8" name="TextBox 7">
            <a:extLst>
              <a:ext uri="{FF2B5EF4-FFF2-40B4-BE49-F238E27FC236}">
                <a16:creationId xmlns:a16="http://schemas.microsoft.com/office/drawing/2014/main" id="{A1CC9A86-3CB7-0ED7-CD25-C18934B5DA2F}"/>
              </a:ext>
            </a:extLst>
          </p:cNvPr>
          <p:cNvSpPr txBox="1"/>
          <p:nvPr/>
        </p:nvSpPr>
        <p:spPr>
          <a:xfrm>
            <a:off x="1060450" y="1162050"/>
            <a:ext cx="6982690" cy="1400383"/>
          </a:xfrm>
          <a:prstGeom prst="rect">
            <a:avLst/>
          </a:prstGeom>
          <a:noFill/>
        </p:spPr>
        <p:txBody>
          <a:bodyPr wrap="square">
            <a:spAutoFit/>
          </a:bodyPr>
          <a:lstStyle/>
          <a:p>
            <a:pPr>
              <a:spcBef>
                <a:spcPts val="600"/>
              </a:spcBef>
              <a:spcAft>
                <a:spcPts val="600"/>
              </a:spcAft>
            </a:pPr>
            <a:r>
              <a:rPr lang="en-US" sz="4000" b="1" dirty="0">
                <a:solidFill>
                  <a:srgbClr val="316094"/>
                </a:solidFill>
                <a:effectLst/>
                <a:ea typeface="Times New Roman" panose="02020603050405020304" pitchFamily="18" charset="0"/>
                <a:cs typeface="Calibri" panose="020F0502020204030204" pitchFamily="34" charset="0"/>
              </a:rPr>
              <a:t>How can you adapt effectively? </a:t>
            </a:r>
          </a:p>
          <a:p>
            <a:pPr>
              <a:lnSpc>
                <a:spcPts val="4500"/>
              </a:lnSpc>
            </a:pPr>
            <a:r>
              <a:rPr lang="en-US" sz="4000" b="1" dirty="0">
                <a:solidFill>
                  <a:srgbClr val="316094"/>
                </a:solidFill>
                <a:effectLst/>
                <a:ea typeface="Times New Roman" panose="02020603050405020304" pitchFamily="18" charset="0"/>
                <a:cs typeface="Calibri" panose="020F0502020204030204" pitchFamily="34" charset="0"/>
              </a:rPr>
              <a:t>Identify and practise strategies</a:t>
            </a:r>
          </a:p>
        </p:txBody>
      </p:sp>
      <p:sp>
        <p:nvSpPr>
          <p:cNvPr id="9" name="Rectangle 8">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Elaine’s story</a:t>
            </a:r>
          </a:p>
        </p:txBody>
      </p:sp>
    </p:spTree>
    <p:extLst>
      <p:ext uri="{BB962C8B-B14F-4D97-AF65-F5344CB8AC3E}">
        <p14:creationId xmlns:p14="http://schemas.microsoft.com/office/powerpoint/2010/main" val="200582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473" y="818229"/>
            <a:ext cx="5207942" cy="584776"/>
          </a:xfrm>
          <a:prstGeom prst="rect">
            <a:avLst/>
          </a:prstGeom>
          <a:noFill/>
        </p:spPr>
        <p:txBody>
          <a:bodyPr wrap="square" rtlCol="0">
            <a:spAutoFit/>
          </a:bodyPr>
          <a:lstStyle/>
          <a:p>
            <a:r>
              <a:rPr lang="en-US" sz="1400" i="1" dirty="0"/>
              <a:t>Identify and practise strategies</a:t>
            </a:r>
          </a:p>
          <a:p>
            <a:endParaRPr lang="en-US" dirty="0"/>
          </a:p>
        </p:txBody>
      </p:sp>
      <p:sp>
        <p:nvSpPr>
          <p:cNvPr id="8" name="TextBox 7">
            <a:extLst>
              <a:ext uri="{FF2B5EF4-FFF2-40B4-BE49-F238E27FC236}">
                <a16:creationId xmlns:a16="http://schemas.microsoft.com/office/drawing/2014/main" id="{A1CC9A86-3CB7-0ED7-CD25-C18934B5DA2F}"/>
              </a:ext>
            </a:extLst>
          </p:cNvPr>
          <p:cNvSpPr txBox="1"/>
          <p:nvPr/>
        </p:nvSpPr>
        <p:spPr>
          <a:xfrm>
            <a:off x="1060450" y="1230234"/>
            <a:ext cx="8448755" cy="1323439"/>
          </a:xfrm>
          <a:prstGeom prst="rect">
            <a:avLst/>
          </a:prstGeom>
          <a:noFill/>
        </p:spPr>
        <p:txBody>
          <a:bodyPr wrap="square">
            <a:spAutoFit/>
          </a:bodyPr>
          <a:lstStyle/>
          <a:p>
            <a:pPr>
              <a:lnSpc>
                <a:spcPts val="4600"/>
              </a:lnSpc>
            </a:pPr>
            <a:r>
              <a:rPr lang="en-CA" sz="4000" b="1" dirty="0">
                <a:solidFill>
                  <a:srgbClr val="316094"/>
                </a:solidFill>
              </a:rPr>
              <a:t>Strategies to make positive changes to your habits</a:t>
            </a:r>
          </a:p>
        </p:txBody>
      </p:sp>
      <p:sp>
        <p:nvSpPr>
          <p:cNvPr id="9" name="Rectangle 8">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Elaine’s story</a:t>
            </a:r>
          </a:p>
        </p:txBody>
      </p:sp>
      <p:sp>
        <p:nvSpPr>
          <p:cNvPr id="13" name="Rounded Rectangle 12"/>
          <p:cNvSpPr/>
          <p:nvPr/>
        </p:nvSpPr>
        <p:spPr>
          <a:xfrm>
            <a:off x="1136615" y="2821943"/>
            <a:ext cx="7648081" cy="1953550"/>
          </a:xfrm>
          <a:prstGeom prst="roundRect">
            <a:avLst/>
          </a:prstGeom>
          <a:solidFill>
            <a:srgbClr val="AB0033">
              <a:alpha val="1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266241" y="2982393"/>
            <a:ext cx="7313888" cy="1631216"/>
          </a:xfrm>
          <a:prstGeom prst="rect">
            <a:avLst/>
          </a:prstGeom>
          <a:noFill/>
        </p:spPr>
        <p:txBody>
          <a:bodyPr wrap="square" rtlCol="0">
            <a:spAutoFit/>
          </a:bodyPr>
          <a:lstStyle/>
          <a:p>
            <a:r>
              <a:rPr lang="en-US" sz="2000" b="1" dirty="0"/>
              <a:t>Habits are things you do regularly. </a:t>
            </a:r>
            <a:r>
              <a:rPr lang="en-US" sz="2000" dirty="0"/>
              <a:t>It can be hard to change habits because you are used to doing them all the time. It takes time, effort and practice. However, there are many strategies that can help you make positive changes to your habits more easily. Why not try them out and see what happens!</a:t>
            </a:r>
          </a:p>
        </p:txBody>
      </p:sp>
    </p:spTree>
    <p:extLst>
      <p:ext uri="{BB962C8B-B14F-4D97-AF65-F5344CB8AC3E}">
        <p14:creationId xmlns:p14="http://schemas.microsoft.com/office/powerpoint/2010/main" val="2881623175"/>
      </p:ext>
    </p:extLst>
  </p:cSld>
  <p:clrMapOvr>
    <a:masterClrMapping/>
  </p:clrMapOvr>
  <p:extLst mod="1">
    <p:ext uri="{6950BFC3-D8DA-4A85-94F7-54DA5524770B}">
      <p188:commentRel xmlns=""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0473" y="818229"/>
            <a:ext cx="5207942" cy="584776"/>
          </a:xfrm>
          <a:prstGeom prst="rect">
            <a:avLst/>
          </a:prstGeom>
          <a:noFill/>
        </p:spPr>
        <p:txBody>
          <a:bodyPr wrap="square" rtlCol="0">
            <a:spAutoFit/>
          </a:bodyPr>
          <a:lstStyle/>
          <a:p>
            <a:r>
              <a:rPr lang="en-US" sz="1400" i="1" dirty="0"/>
              <a:t>Identify and practise strategies</a:t>
            </a:r>
          </a:p>
          <a:p>
            <a:endParaRPr lang="en-US" dirty="0"/>
          </a:p>
        </p:txBody>
      </p:sp>
      <p:sp>
        <p:nvSpPr>
          <p:cNvPr id="9" name="Rectangle 8">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Elaine’s story</a:t>
            </a:r>
          </a:p>
        </p:txBody>
      </p:sp>
      <p:sp>
        <p:nvSpPr>
          <p:cNvPr id="17" name="TextBox 16">
            <a:extLst>
              <a:ext uri="{FF2B5EF4-FFF2-40B4-BE49-F238E27FC236}">
                <a16:creationId xmlns:a16="http://schemas.microsoft.com/office/drawing/2014/main" id="{F37256ED-F239-7184-5713-7F78D5C2F060}"/>
              </a:ext>
            </a:extLst>
          </p:cNvPr>
          <p:cNvSpPr txBox="1"/>
          <p:nvPr/>
        </p:nvSpPr>
        <p:spPr>
          <a:xfrm flipH="1">
            <a:off x="1060450" y="1930992"/>
            <a:ext cx="10836391" cy="3677930"/>
          </a:xfrm>
          <a:prstGeom prst="rect">
            <a:avLst/>
          </a:prstGeom>
          <a:noFill/>
        </p:spPr>
        <p:txBody>
          <a:bodyPr wrap="square" rtlCol="0">
            <a:spAutoFit/>
          </a:bodyPr>
          <a:lstStyle/>
          <a:p>
            <a:pPr>
              <a:lnSpc>
                <a:spcPct val="150000"/>
              </a:lnSpc>
            </a:pPr>
            <a:endParaRPr lang="en-CA" sz="2800" dirty="0"/>
          </a:p>
          <a:p>
            <a:pPr marL="0" lvl="1" indent="-457200">
              <a:buFont typeface="Arial" panose="020B0604020202020204" pitchFamily="34" charset="0"/>
              <a:buChar char="•"/>
            </a:pPr>
            <a:r>
              <a:rPr lang="en-CA" sz="2800" dirty="0"/>
              <a:t>Start small</a:t>
            </a:r>
          </a:p>
          <a:p>
            <a:pPr marL="0" lvl="1" indent="-457200">
              <a:buFont typeface="Arial" panose="020B0604020202020204" pitchFamily="34" charset="0"/>
              <a:buChar char="•"/>
            </a:pPr>
            <a:r>
              <a:rPr lang="en-CA" sz="2800" dirty="0"/>
              <a:t>Practise every day</a:t>
            </a:r>
          </a:p>
          <a:p>
            <a:pPr marL="0" lvl="1" indent="-457200">
              <a:buFont typeface="Arial" panose="020B0604020202020204" pitchFamily="34" charset="0"/>
              <a:buChar char="•"/>
            </a:pPr>
            <a:r>
              <a:rPr lang="en-CA" sz="2800" dirty="0"/>
              <a:t>Combine your habits</a:t>
            </a:r>
          </a:p>
          <a:p>
            <a:pPr marL="0" lvl="1" indent="-457200">
              <a:buFont typeface="Arial" panose="020B0604020202020204" pitchFamily="34" charset="0"/>
              <a:buChar char="•"/>
            </a:pPr>
            <a:r>
              <a:rPr lang="en-CA" sz="2800" dirty="0"/>
              <a:t>Don’t feel guilty</a:t>
            </a:r>
          </a:p>
          <a:p>
            <a:endParaRPr lang="en-CA" b="1" dirty="0"/>
          </a:p>
          <a:p>
            <a:pPr>
              <a:spcAft>
                <a:spcPts val="600"/>
              </a:spcAft>
            </a:pPr>
            <a:r>
              <a:rPr lang="en-CA" sz="2800" b="1" dirty="0"/>
              <a:t>Do task 1 on page 13 </a:t>
            </a:r>
          </a:p>
          <a:p>
            <a:r>
              <a:rPr lang="en-CA" sz="2800" b="1" dirty="0"/>
              <a:t>Do task 2 on page 13</a:t>
            </a:r>
          </a:p>
        </p:txBody>
      </p:sp>
      <p:sp>
        <p:nvSpPr>
          <p:cNvPr id="12" name="TextBox 11">
            <a:extLst>
              <a:ext uri="{FF2B5EF4-FFF2-40B4-BE49-F238E27FC236}">
                <a16:creationId xmlns:a16="http://schemas.microsoft.com/office/drawing/2014/main" id="{A1CC9A86-3CB7-0ED7-CD25-C18934B5DA2F}"/>
              </a:ext>
            </a:extLst>
          </p:cNvPr>
          <p:cNvSpPr txBox="1"/>
          <p:nvPr/>
        </p:nvSpPr>
        <p:spPr>
          <a:xfrm>
            <a:off x="1060450" y="1230234"/>
            <a:ext cx="8448755" cy="1323439"/>
          </a:xfrm>
          <a:prstGeom prst="rect">
            <a:avLst/>
          </a:prstGeom>
          <a:noFill/>
        </p:spPr>
        <p:txBody>
          <a:bodyPr wrap="square">
            <a:spAutoFit/>
          </a:bodyPr>
          <a:lstStyle/>
          <a:p>
            <a:pPr>
              <a:lnSpc>
                <a:spcPts val="4600"/>
              </a:lnSpc>
            </a:pPr>
            <a:r>
              <a:rPr lang="en-CA" sz="4000" b="1" dirty="0">
                <a:solidFill>
                  <a:srgbClr val="316094"/>
                </a:solidFill>
              </a:rPr>
              <a:t>Strategies to make positive changes to your habits</a:t>
            </a:r>
          </a:p>
        </p:txBody>
      </p:sp>
    </p:spTree>
    <p:extLst>
      <p:ext uri="{BB962C8B-B14F-4D97-AF65-F5344CB8AC3E}">
        <p14:creationId xmlns:p14="http://schemas.microsoft.com/office/powerpoint/2010/main" val="254320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83DA02-2D12-5D4E-ADF7-9DB84E0E0027}"/>
              </a:ext>
            </a:extLst>
          </p:cNvPr>
          <p:cNvSpPr txBox="1"/>
          <p:nvPr/>
        </p:nvSpPr>
        <p:spPr>
          <a:xfrm>
            <a:off x="1060450" y="1177925"/>
            <a:ext cx="9950677" cy="707886"/>
          </a:xfrm>
          <a:prstGeom prst="rect">
            <a:avLst/>
          </a:prstGeom>
          <a:noFill/>
        </p:spPr>
        <p:txBody>
          <a:bodyPr wrap="square">
            <a:spAutoFit/>
          </a:bodyPr>
          <a:lstStyle/>
          <a:p>
            <a:pPr marL="0" indent="0">
              <a:buNone/>
            </a:pPr>
            <a:r>
              <a:rPr lang="en-CA" sz="4000" b="1" dirty="0">
                <a:solidFill>
                  <a:srgbClr val="316094"/>
                </a:solidFill>
                <a:cs typeface="Calibri" panose="020F0502020204030204"/>
              </a:rPr>
              <a:t>Welcome to this unit on adaptability!</a:t>
            </a:r>
          </a:p>
        </p:txBody>
      </p:sp>
      <p:sp>
        <p:nvSpPr>
          <p:cNvPr id="6" name="Rectangle 5">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Adaptability Introduction</a:t>
            </a:r>
          </a:p>
        </p:txBody>
      </p:sp>
      <p:sp>
        <p:nvSpPr>
          <p:cNvPr id="2" name="TextBox 1"/>
          <p:cNvSpPr txBox="1"/>
          <p:nvPr/>
        </p:nvSpPr>
        <p:spPr>
          <a:xfrm>
            <a:off x="1058863" y="2037049"/>
            <a:ext cx="5453197" cy="1107996"/>
          </a:xfrm>
          <a:prstGeom prst="rect">
            <a:avLst/>
          </a:prstGeom>
          <a:noFill/>
        </p:spPr>
        <p:txBody>
          <a:bodyPr wrap="square" rtlCol="0">
            <a:spAutoFit/>
          </a:bodyPr>
          <a:lstStyle/>
          <a:p>
            <a:pPr indent="-274320">
              <a:spcAft>
                <a:spcPts val="1200"/>
              </a:spcAft>
              <a:buFont typeface="Arial" panose="020B0604020202020204" pitchFamily="34" charset="0"/>
              <a:buChar char="•"/>
            </a:pPr>
            <a:r>
              <a:rPr lang="en-CA" sz="2800" dirty="0">
                <a:solidFill>
                  <a:schemeClr val="bg2">
                    <a:lumMod val="25000"/>
                  </a:schemeClr>
                </a:solidFill>
                <a:cs typeface="Calibri" panose="020F0502020204030204"/>
              </a:rPr>
              <a:t>Instructor’s intro</a:t>
            </a:r>
            <a:endParaRPr lang="en-CA" sz="2800" dirty="0">
              <a:solidFill>
                <a:schemeClr val="bg2">
                  <a:lumMod val="25000"/>
                </a:schemeClr>
              </a:solidFill>
            </a:endParaRPr>
          </a:p>
          <a:p>
            <a:pPr indent="-274320">
              <a:spcAft>
                <a:spcPts val="1200"/>
              </a:spcAft>
              <a:buFont typeface="Arial" panose="020B0604020202020204" pitchFamily="34" charset="0"/>
              <a:buChar char="•"/>
            </a:pPr>
            <a:r>
              <a:rPr lang="en-CA" sz="2800" dirty="0">
                <a:solidFill>
                  <a:schemeClr val="bg2">
                    <a:lumMod val="25000"/>
                  </a:schemeClr>
                </a:solidFill>
                <a:cs typeface="Calibri" panose="020F0502020204030204"/>
              </a:rPr>
              <a:t>Participants’ intro</a:t>
            </a:r>
          </a:p>
        </p:txBody>
      </p:sp>
    </p:spTree>
    <p:custDataLst>
      <p:tags r:id="rId1"/>
    </p:custDataLst>
    <p:extLst>
      <p:ext uri="{BB962C8B-B14F-4D97-AF65-F5344CB8AC3E}">
        <p14:creationId xmlns:p14="http://schemas.microsoft.com/office/powerpoint/2010/main" val="3391231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37256ED-F239-7184-5713-7F78D5C2F060}"/>
              </a:ext>
            </a:extLst>
          </p:cNvPr>
          <p:cNvSpPr txBox="1"/>
          <p:nvPr/>
        </p:nvSpPr>
        <p:spPr>
          <a:xfrm flipH="1">
            <a:off x="1255969" y="2208265"/>
            <a:ext cx="10047757" cy="2246769"/>
          </a:xfrm>
          <a:prstGeom prst="rect">
            <a:avLst/>
          </a:prstGeom>
          <a:noFill/>
        </p:spPr>
        <p:txBody>
          <a:bodyPr wrap="square" rtlCol="0">
            <a:spAutoFit/>
          </a:bodyPr>
          <a:lstStyle/>
          <a:p>
            <a:endParaRPr lang="en-CA" sz="2800">
              <a:latin typeface="Century Gothic" panose="020B0502020202020204" pitchFamily="34" charset="0"/>
            </a:endParaRPr>
          </a:p>
          <a:p>
            <a:endParaRPr lang="en-CA" sz="2800">
              <a:latin typeface="Century Gothic" panose="020B0502020202020204" pitchFamily="34" charset="0"/>
            </a:endParaRPr>
          </a:p>
          <a:p>
            <a:endParaRPr lang="en-CA" sz="2800" b="1">
              <a:latin typeface="Century Gothic" panose="020B0502020202020204" pitchFamily="34" charset="0"/>
            </a:endParaRPr>
          </a:p>
          <a:p>
            <a:endParaRPr lang="en-CA" sz="2800">
              <a:latin typeface="Century Gothic" panose="020B0502020202020204" pitchFamily="34" charset="0"/>
            </a:endParaRPr>
          </a:p>
          <a:p>
            <a:endParaRPr lang="en-CA" sz="2800">
              <a:latin typeface="Century Gothic" panose="020B0502020202020204" pitchFamily="34" charset="0"/>
            </a:endParaRPr>
          </a:p>
        </p:txBody>
      </p:sp>
      <p:sp>
        <p:nvSpPr>
          <p:cNvPr id="8" name="TextBox 7"/>
          <p:cNvSpPr txBox="1"/>
          <p:nvPr/>
        </p:nvSpPr>
        <p:spPr>
          <a:xfrm>
            <a:off x="170473" y="818229"/>
            <a:ext cx="5207942" cy="584776"/>
          </a:xfrm>
          <a:prstGeom prst="rect">
            <a:avLst/>
          </a:prstGeom>
          <a:noFill/>
        </p:spPr>
        <p:txBody>
          <a:bodyPr wrap="square" rtlCol="0">
            <a:spAutoFit/>
          </a:bodyPr>
          <a:lstStyle/>
          <a:p>
            <a:r>
              <a:rPr lang="en-US" sz="1400" i="1" dirty="0"/>
              <a:t>Identify and practise strategies</a:t>
            </a:r>
          </a:p>
          <a:p>
            <a:endParaRPr lang="en-US" dirty="0"/>
          </a:p>
        </p:txBody>
      </p:sp>
      <p:sp>
        <p:nvSpPr>
          <p:cNvPr id="9" name="Rectangle 8">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Elaine’s story</a:t>
            </a:r>
          </a:p>
        </p:txBody>
      </p:sp>
      <p:sp>
        <p:nvSpPr>
          <p:cNvPr id="16" name="TextBox 15">
            <a:extLst>
              <a:ext uri="{FF2B5EF4-FFF2-40B4-BE49-F238E27FC236}">
                <a16:creationId xmlns:a16="http://schemas.microsoft.com/office/drawing/2014/main" id="{A1CC9A86-3CB7-0ED7-CD25-C18934B5DA2F}"/>
              </a:ext>
            </a:extLst>
          </p:cNvPr>
          <p:cNvSpPr txBox="1"/>
          <p:nvPr/>
        </p:nvSpPr>
        <p:spPr>
          <a:xfrm>
            <a:off x="1060450" y="1253317"/>
            <a:ext cx="11005848" cy="675826"/>
          </a:xfrm>
          <a:prstGeom prst="rect">
            <a:avLst/>
          </a:prstGeom>
          <a:noFill/>
        </p:spPr>
        <p:txBody>
          <a:bodyPr wrap="square">
            <a:spAutoFit/>
          </a:bodyPr>
          <a:lstStyle/>
          <a:p>
            <a:pPr>
              <a:lnSpc>
                <a:spcPts val="4500"/>
              </a:lnSpc>
            </a:pPr>
            <a:r>
              <a:rPr lang="en-CA" sz="4000" b="1" dirty="0">
                <a:solidFill>
                  <a:srgbClr val="316094"/>
                </a:solidFill>
              </a:rPr>
              <a:t>Strategies to handle your anxiety better</a:t>
            </a:r>
          </a:p>
        </p:txBody>
      </p:sp>
      <p:sp>
        <p:nvSpPr>
          <p:cNvPr id="17" name="Rounded Rectangle 39">
            <a:extLst>
              <a:ext uri="{FF2B5EF4-FFF2-40B4-BE49-F238E27FC236}">
                <a16:creationId xmlns:a16="http://schemas.microsoft.com/office/drawing/2014/main" id="{B290C867-3127-4055-3D7E-6DB65EC3BC13}"/>
              </a:ext>
            </a:extLst>
          </p:cNvPr>
          <p:cNvSpPr/>
          <p:nvPr/>
        </p:nvSpPr>
        <p:spPr>
          <a:xfrm>
            <a:off x="1179786" y="2316814"/>
            <a:ext cx="6198515" cy="2696911"/>
          </a:xfrm>
          <a:prstGeom prst="roundRect">
            <a:avLst>
              <a:gd name="adj" fmla="val 9086"/>
            </a:avLst>
          </a:prstGeom>
          <a:solidFill>
            <a:srgbClr val="316094">
              <a:alpha val="15000"/>
            </a:srgbClr>
          </a:solidFill>
          <a:ln>
            <a:noFill/>
          </a:ln>
        </p:spPr>
        <p:style>
          <a:lnRef idx="2">
            <a:schemeClr val="accent2"/>
          </a:lnRef>
          <a:fillRef idx="1">
            <a:schemeClr val="lt1"/>
          </a:fillRef>
          <a:effectRef idx="0">
            <a:schemeClr val="accent2"/>
          </a:effectRef>
          <a:fontRef idx="minor">
            <a:schemeClr val="dk1"/>
          </a:fontRef>
        </p:style>
        <p:txBody>
          <a:bodyPr rot="0" spcFirstLastPara="0" vert="horz" wrap="square" lIns="90000" tIns="90000" rIns="36000" bIns="36000" numCol="1" spcCol="0" rtlCol="0" fromWordArt="0" anchor="t" anchorCtr="0" forceAA="0" compatLnSpc="1">
            <a:prstTxWarp prst="textNoShape">
              <a:avLst/>
            </a:prstTxWarp>
            <a:spAutoFit/>
          </a:bodyPr>
          <a:lstStyle/>
          <a:p>
            <a:pPr>
              <a:lnSpc>
                <a:spcPct val="115000"/>
              </a:lnSpc>
              <a:spcBef>
                <a:spcPts val="600"/>
              </a:spcBef>
              <a:spcAft>
                <a:spcPts val="600"/>
              </a:spcAft>
            </a:pPr>
            <a:r>
              <a:rPr lang="en-CA" sz="2800" b="1" dirty="0">
                <a:solidFill>
                  <a:schemeClr val="tx1"/>
                </a:solidFill>
                <a:effectLst/>
                <a:ea typeface="Yu Gothic Light" panose="020B0300000000000000" pitchFamily="34" charset="-128"/>
              </a:rPr>
              <a:t>Vocabulary</a:t>
            </a:r>
            <a:r>
              <a:rPr lang="en-CA" sz="2800" b="1" dirty="0">
                <a:solidFill>
                  <a:srgbClr val="5A8E22"/>
                </a:solidFill>
                <a:effectLst/>
                <a:ea typeface="Yu Gothic Light" panose="020B0300000000000000" pitchFamily="34" charset="-128"/>
              </a:rPr>
              <a:t> </a:t>
            </a:r>
            <a:endParaRPr lang="en-CA" sz="2800" dirty="0">
              <a:solidFill>
                <a:srgbClr val="000000"/>
              </a:solidFill>
              <a:effectLst/>
              <a:ea typeface="Yu Gothic Light" panose="020B0300000000000000" pitchFamily="34" charset="-128"/>
            </a:endParaRPr>
          </a:p>
          <a:p>
            <a:pPr>
              <a:spcBef>
                <a:spcPts val="600"/>
              </a:spcBef>
              <a:spcAft>
                <a:spcPts val="600"/>
              </a:spcAft>
            </a:pPr>
            <a:r>
              <a:rPr lang="en-CA" sz="2800" b="1" dirty="0">
                <a:solidFill>
                  <a:srgbClr val="000000"/>
                </a:solidFill>
                <a:ea typeface="Yu Gothic Light" panose="020B0300000000000000" pitchFamily="34" charset="-128"/>
              </a:rPr>
              <a:t>Anxiety: </a:t>
            </a:r>
            <a:r>
              <a:rPr lang="en-CA" sz="2800" dirty="0">
                <a:solidFill>
                  <a:srgbClr val="000000"/>
                </a:solidFill>
                <a:ea typeface="Yu Gothic Light" panose="020B0300000000000000" pitchFamily="34" charset="-128"/>
              </a:rPr>
              <a:t>an emotion of strong fear, worry and tension</a:t>
            </a:r>
          </a:p>
          <a:p>
            <a:pPr>
              <a:lnSpc>
                <a:spcPct val="115000"/>
              </a:lnSpc>
              <a:spcBef>
                <a:spcPts val="600"/>
              </a:spcBef>
              <a:spcAft>
                <a:spcPts val="600"/>
              </a:spcAft>
            </a:pPr>
            <a:r>
              <a:rPr lang="en-CA" sz="2800" b="1" dirty="0">
                <a:solidFill>
                  <a:srgbClr val="000000"/>
                </a:solidFill>
                <a:ea typeface="Yu Gothic Light" panose="020B0300000000000000" pitchFamily="34" charset="-128"/>
              </a:rPr>
              <a:t>Anxious: </a:t>
            </a:r>
            <a:r>
              <a:rPr lang="en-CA" sz="2800" dirty="0">
                <a:solidFill>
                  <a:srgbClr val="000000"/>
                </a:solidFill>
                <a:ea typeface="Yu Gothic Light" panose="020B0300000000000000" pitchFamily="34" charset="-128"/>
              </a:rPr>
              <a:t>worried, nervous</a:t>
            </a:r>
          </a:p>
          <a:p>
            <a:pPr>
              <a:lnSpc>
                <a:spcPct val="115000"/>
              </a:lnSpc>
            </a:pPr>
            <a:endParaRPr lang="en-US" sz="1000" dirty="0">
              <a:solidFill>
                <a:srgbClr val="000000"/>
              </a:solidFill>
              <a:ea typeface="Yu Gothic Light" panose="020B0300000000000000" pitchFamily="34" charset="-128"/>
            </a:endParaRPr>
          </a:p>
        </p:txBody>
      </p:sp>
      <p:cxnSp>
        <p:nvCxnSpPr>
          <p:cNvPr id="18" name="Straight Connector 17"/>
          <p:cNvCxnSpPr/>
          <p:nvPr/>
        </p:nvCxnSpPr>
        <p:spPr>
          <a:xfrm flipH="1">
            <a:off x="1170261" y="3051327"/>
            <a:ext cx="6208040" cy="8520"/>
          </a:xfrm>
          <a:prstGeom prst="line">
            <a:avLst/>
          </a:prstGeom>
          <a:ln w="50800">
            <a:solidFill>
              <a:srgbClr val="316094">
                <a:alpha val="27000"/>
              </a:srgb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837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30">
            <a:extLst>
              <a:ext uri="{FF2B5EF4-FFF2-40B4-BE49-F238E27FC236}">
                <a16:creationId xmlns:a16="http://schemas.microsoft.com/office/drawing/2014/main" id="{FFBDFB4A-35E2-A410-0A76-A646747A7287}"/>
              </a:ext>
            </a:extLst>
          </p:cNvPr>
          <p:cNvSpPr/>
          <p:nvPr/>
        </p:nvSpPr>
        <p:spPr>
          <a:xfrm>
            <a:off x="1188282" y="2228461"/>
            <a:ext cx="9420473" cy="3087604"/>
          </a:xfrm>
          <a:prstGeom prst="roundRect">
            <a:avLst>
              <a:gd name="adj" fmla="val 6128"/>
            </a:avLst>
          </a:prstGeom>
          <a:solidFill>
            <a:srgbClr val="8E0F35">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36000" numCol="1" spcCol="0" rtlCol="0" fromWordArt="0" anchor="t" anchorCtr="0" forceAA="0" compatLnSpc="1">
            <a:prstTxWarp prst="textNoShape">
              <a:avLst/>
            </a:prstTxWarp>
            <a:spAutoFit/>
          </a:bodyPr>
          <a:lstStyle/>
          <a:p>
            <a:pPr>
              <a:lnSpc>
                <a:spcPct val="115000"/>
              </a:lnSpc>
              <a:spcAft>
                <a:spcPts val="800"/>
              </a:spcAft>
            </a:pPr>
            <a:r>
              <a:rPr lang="en-US" sz="2300" b="1" dirty="0">
                <a:solidFill>
                  <a:srgbClr val="000000"/>
                </a:solidFill>
                <a:effectLst/>
                <a:ea typeface="Yu Gothic Light" panose="020B0300000000000000" pitchFamily="34" charset="-128"/>
              </a:rPr>
              <a:t>When you feel anxious, you are unable to relax physically and mentally. </a:t>
            </a:r>
            <a:r>
              <a:rPr lang="en-US" sz="2300" dirty="0">
                <a:solidFill>
                  <a:srgbClr val="000000"/>
                </a:solidFill>
                <a:effectLst/>
                <a:ea typeface="Yu Gothic Light" panose="020B0300000000000000" pitchFamily="34" charset="-128"/>
              </a:rPr>
              <a:t>Your anxiety may get worse at night because it’s easier to avoid your feelings when you’re busy during the day. </a:t>
            </a:r>
          </a:p>
          <a:p>
            <a:pPr>
              <a:lnSpc>
                <a:spcPct val="115000"/>
              </a:lnSpc>
              <a:spcAft>
                <a:spcPts val="800"/>
              </a:spcAft>
            </a:pPr>
            <a:r>
              <a:rPr lang="en-US" sz="2300" dirty="0">
                <a:solidFill>
                  <a:srgbClr val="000000"/>
                </a:solidFill>
                <a:effectLst/>
                <a:ea typeface="Yu Gothic Light" panose="020B0300000000000000" pitchFamily="34" charset="-128"/>
              </a:rPr>
              <a:t>Anxiety affects your sleep and ability to focus. You get irritated at small things. You lose your motivation. </a:t>
            </a:r>
            <a:r>
              <a:rPr lang="en-CA" sz="2300" dirty="0">
                <a:solidFill>
                  <a:srgbClr val="000000"/>
                </a:solidFill>
                <a:effectLst/>
                <a:latin typeface="Calibri" panose="020F0502020204030204" pitchFamily="34" charset="0"/>
                <a:ea typeface="Yu Gothic Light" panose="020B0300000000000000" pitchFamily="34" charset="-128"/>
              </a:rPr>
              <a:t>You should not ignore feelings of anxiety. You should use strategies to handle them better.</a:t>
            </a:r>
            <a:endParaRPr lang="en-CA" sz="2300" dirty="0">
              <a:solidFill>
                <a:srgbClr val="000000"/>
              </a:solidFill>
              <a:highlight>
                <a:srgbClr val="FFFF00"/>
              </a:highlight>
              <a:ea typeface="Yu Gothic Light" panose="020B0300000000000000" pitchFamily="34" charset="-128"/>
            </a:endParaRPr>
          </a:p>
          <a:p>
            <a:pPr>
              <a:lnSpc>
                <a:spcPct val="115000"/>
              </a:lnSpc>
              <a:spcAft>
                <a:spcPts val="800"/>
              </a:spcAft>
            </a:pPr>
            <a:endParaRPr lang="en-CA" sz="900" dirty="0">
              <a:solidFill>
                <a:srgbClr val="000000"/>
              </a:solidFill>
              <a:effectLst/>
              <a:latin typeface="Calibri" panose="020F0502020204030204" pitchFamily="34" charset="0"/>
              <a:ea typeface="Yu Gothic Light" panose="020B0300000000000000" pitchFamily="34" charset="-128"/>
            </a:endParaRPr>
          </a:p>
        </p:txBody>
      </p:sp>
      <p:sp>
        <p:nvSpPr>
          <p:cNvPr id="6" name="TextBox 5"/>
          <p:cNvSpPr txBox="1"/>
          <p:nvPr/>
        </p:nvSpPr>
        <p:spPr>
          <a:xfrm>
            <a:off x="170473" y="818229"/>
            <a:ext cx="5207942" cy="584776"/>
          </a:xfrm>
          <a:prstGeom prst="rect">
            <a:avLst/>
          </a:prstGeom>
          <a:noFill/>
        </p:spPr>
        <p:txBody>
          <a:bodyPr wrap="square" rtlCol="0">
            <a:spAutoFit/>
          </a:bodyPr>
          <a:lstStyle/>
          <a:p>
            <a:r>
              <a:rPr lang="en-US" sz="1400" i="1" dirty="0"/>
              <a:t>Identify and practise strategies</a:t>
            </a:r>
          </a:p>
          <a:p>
            <a:endParaRPr lang="en-US" dirty="0"/>
          </a:p>
        </p:txBody>
      </p:sp>
      <p:sp>
        <p:nvSpPr>
          <p:cNvPr id="8" name="Rectangle 7">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Elaine’s story</a:t>
            </a:r>
          </a:p>
        </p:txBody>
      </p:sp>
      <p:sp>
        <p:nvSpPr>
          <p:cNvPr id="11" name="TextBox 10">
            <a:extLst>
              <a:ext uri="{FF2B5EF4-FFF2-40B4-BE49-F238E27FC236}">
                <a16:creationId xmlns:a16="http://schemas.microsoft.com/office/drawing/2014/main" id="{A1CC9A86-3CB7-0ED7-CD25-C18934B5DA2F}"/>
              </a:ext>
            </a:extLst>
          </p:cNvPr>
          <p:cNvSpPr txBox="1"/>
          <p:nvPr/>
        </p:nvSpPr>
        <p:spPr>
          <a:xfrm>
            <a:off x="1060450" y="1227747"/>
            <a:ext cx="11005848" cy="675826"/>
          </a:xfrm>
          <a:prstGeom prst="rect">
            <a:avLst/>
          </a:prstGeom>
          <a:noFill/>
        </p:spPr>
        <p:txBody>
          <a:bodyPr wrap="square">
            <a:spAutoFit/>
          </a:bodyPr>
          <a:lstStyle/>
          <a:p>
            <a:pPr>
              <a:lnSpc>
                <a:spcPts val="4500"/>
              </a:lnSpc>
            </a:pPr>
            <a:r>
              <a:rPr lang="en-CA" sz="4000" b="1" dirty="0">
                <a:solidFill>
                  <a:srgbClr val="316094"/>
                </a:solidFill>
              </a:rPr>
              <a:t>Strategies to handle your anxiety better</a:t>
            </a:r>
          </a:p>
        </p:txBody>
      </p:sp>
    </p:spTree>
    <p:extLst>
      <p:ext uri="{BB962C8B-B14F-4D97-AF65-F5344CB8AC3E}">
        <p14:creationId xmlns:p14="http://schemas.microsoft.com/office/powerpoint/2010/main" val="3068317964"/>
      </p:ext>
    </p:extLst>
  </p:cSld>
  <p:clrMapOvr>
    <a:masterClrMapping/>
  </p:clrMapOvr>
  <p:extLst mod="1">
    <p:ext uri="{6950BFC3-D8DA-4A85-94F7-54DA5524770B}">
      <p188:commentRel xmlns=""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37256ED-F239-7184-5713-7F78D5C2F060}"/>
              </a:ext>
            </a:extLst>
          </p:cNvPr>
          <p:cNvSpPr txBox="1"/>
          <p:nvPr/>
        </p:nvSpPr>
        <p:spPr>
          <a:xfrm flipH="1">
            <a:off x="1057275" y="2090230"/>
            <a:ext cx="10047757" cy="2795637"/>
          </a:xfrm>
          <a:prstGeom prst="rect">
            <a:avLst/>
          </a:prstGeom>
          <a:noFill/>
        </p:spPr>
        <p:txBody>
          <a:bodyPr wrap="square" rtlCol="0">
            <a:spAutoFit/>
          </a:bodyPr>
          <a:lstStyle/>
          <a:p>
            <a:pPr marL="0" lvl="1" indent="-457200">
              <a:spcAft>
                <a:spcPts val="600"/>
              </a:spcAft>
              <a:buFont typeface="Arial" panose="020B0604020202020204" pitchFamily="34" charset="0"/>
              <a:buChar char="•"/>
            </a:pPr>
            <a:r>
              <a:rPr lang="en-CA" sz="2800" dirty="0"/>
              <a:t>Recognize your feelings throughout the day</a:t>
            </a:r>
          </a:p>
          <a:p>
            <a:pPr marL="0" lvl="1" indent="-457200">
              <a:spcAft>
                <a:spcPts val="600"/>
              </a:spcAft>
              <a:buFont typeface="Arial" panose="020B0604020202020204" pitchFamily="34" charset="0"/>
              <a:buChar char="•"/>
            </a:pPr>
            <a:r>
              <a:rPr lang="en-CA" sz="2800" dirty="0"/>
              <a:t>Listen to soothing music before you go to bed</a:t>
            </a:r>
          </a:p>
          <a:p>
            <a:pPr marL="0" lvl="1" indent="-457200">
              <a:buFont typeface="Arial" panose="020B0604020202020204" pitchFamily="34" charset="0"/>
              <a:buChar char="•"/>
            </a:pPr>
            <a:r>
              <a:rPr lang="en-CA" sz="2800" dirty="0"/>
              <a:t>Remember happy memories</a:t>
            </a:r>
          </a:p>
          <a:p>
            <a:pPr lvl="1">
              <a:lnSpc>
                <a:spcPct val="150000"/>
              </a:lnSpc>
            </a:pPr>
            <a:endParaRPr lang="en-CA" sz="2800" b="1" dirty="0"/>
          </a:p>
          <a:p>
            <a:pPr marL="0" lvl="1">
              <a:lnSpc>
                <a:spcPct val="150000"/>
              </a:lnSpc>
            </a:pPr>
            <a:r>
              <a:rPr lang="en-CA" sz="2800" b="1" dirty="0"/>
              <a:t>Reflect</a:t>
            </a:r>
          </a:p>
        </p:txBody>
      </p:sp>
      <p:sp>
        <p:nvSpPr>
          <p:cNvPr id="7" name="TextBox 6"/>
          <p:cNvSpPr txBox="1"/>
          <p:nvPr/>
        </p:nvSpPr>
        <p:spPr>
          <a:xfrm>
            <a:off x="170473" y="818229"/>
            <a:ext cx="5207942" cy="584776"/>
          </a:xfrm>
          <a:prstGeom prst="rect">
            <a:avLst/>
          </a:prstGeom>
          <a:noFill/>
        </p:spPr>
        <p:txBody>
          <a:bodyPr wrap="square" rtlCol="0">
            <a:spAutoFit/>
          </a:bodyPr>
          <a:lstStyle/>
          <a:p>
            <a:r>
              <a:rPr lang="en-US" sz="1400" i="1" dirty="0"/>
              <a:t>Identify and practise strategies</a:t>
            </a:r>
          </a:p>
          <a:p>
            <a:endParaRPr lang="en-US" dirty="0"/>
          </a:p>
        </p:txBody>
      </p:sp>
      <p:sp>
        <p:nvSpPr>
          <p:cNvPr id="8" name="Rectangle 7">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Elaine’s story</a:t>
            </a:r>
          </a:p>
        </p:txBody>
      </p:sp>
      <p:sp>
        <p:nvSpPr>
          <p:cNvPr id="11" name="TextBox 10">
            <a:extLst>
              <a:ext uri="{FF2B5EF4-FFF2-40B4-BE49-F238E27FC236}">
                <a16:creationId xmlns:a16="http://schemas.microsoft.com/office/drawing/2014/main" id="{A1CC9A86-3CB7-0ED7-CD25-C18934B5DA2F}"/>
              </a:ext>
            </a:extLst>
          </p:cNvPr>
          <p:cNvSpPr txBox="1"/>
          <p:nvPr/>
        </p:nvSpPr>
        <p:spPr>
          <a:xfrm>
            <a:off x="1060450" y="1253317"/>
            <a:ext cx="11005848" cy="675826"/>
          </a:xfrm>
          <a:prstGeom prst="rect">
            <a:avLst/>
          </a:prstGeom>
          <a:noFill/>
        </p:spPr>
        <p:txBody>
          <a:bodyPr wrap="square">
            <a:spAutoFit/>
          </a:bodyPr>
          <a:lstStyle/>
          <a:p>
            <a:pPr>
              <a:lnSpc>
                <a:spcPts val="4500"/>
              </a:lnSpc>
            </a:pPr>
            <a:r>
              <a:rPr lang="en-CA" sz="4000" b="1" dirty="0">
                <a:solidFill>
                  <a:srgbClr val="316094"/>
                </a:solidFill>
              </a:rPr>
              <a:t>Strategies to handle your anxiety better</a:t>
            </a:r>
          </a:p>
        </p:txBody>
      </p:sp>
    </p:spTree>
    <p:extLst>
      <p:ext uri="{BB962C8B-B14F-4D97-AF65-F5344CB8AC3E}">
        <p14:creationId xmlns:p14="http://schemas.microsoft.com/office/powerpoint/2010/main" val="158738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42">
            <a:extLst>
              <a:ext uri="{FF2B5EF4-FFF2-40B4-BE49-F238E27FC236}">
                <a16:creationId xmlns:a16="http://schemas.microsoft.com/office/drawing/2014/main" id="{37DDB7C8-E5FA-C2ED-E140-62BE86BBD304}"/>
              </a:ext>
            </a:extLst>
          </p:cNvPr>
          <p:cNvSpPr/>
          <p:nvPr/>
        </p:nvSpPr>
        <p:spPr>
          <a:xfrm>
            <a:off x="1168087" y="2096729"/>
            <a:ext cx="9765122" cy="3088395"/>
          </a:xfrm>
          <a:prstGeom prst="roundRect">
            <a:avLst>
              <a:gd name="adj" fmla="val 6128"/>
            </a:avLst>
          </a:prstGeom>
          <a:solidFill>
            <a:srgbClr val="AB003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36000" numCol="1" spcCol="0" rtlCol="0" fromWordArt="0" anchor="t" anchorCtr="0" forceAA="0" compatLnSpc="1">
            <a:prstTxWarp prst="textNoShape">
              <a:avLst/>
            </a:prstTxWarp>
            <a:spAutoFit/>
          </a:bodyPr>
          <a:lstStyle/>
          <a:p>
            <a:pPr>
              <a:lnSpc>
                <a:spcPct val="115000"/>
              </a:lnSpc>
              <a:spcAft>
                <a:spcPts val="800"/>
              </a:spcAft>
            </a:pPr>
            <a:r>
              <a:rPr lang="en-CA" sz="2000" b="1" dirty="0">
                <a:solidFill>
                  <a:schemeClr val="tx1"/>
                </a:solidFill>
                <a:effectLst/>
                <a:latin typeface="Calibri" panose="020F0502020204030204" pitchFamily="34" charset="0"/>
                <a:ea typeface="Yu Gothic Light" panose="020B0300000000000000" pitchFamily="34" charset="-128"/>
              </a:rPr>
              <a:t>To arrive on time for work or appointments, you may depend on public transit. </a:t>
            </a:r>
            <a:r>
              <a:rPr lang="en-CA" sz="2000" dirty="0">
                <a:solidFill>
                  <a:schemeClr val="tx1"/>
                </a:solidFill>
                <a:effectLst/>
                <a:latin typeface="Calibri" panose="020F0502020204030204" pitchFamily="34" charset="0"/>
                <a:ea typeface="Yu Gothic Light" panose="020B0300000000000000" pitchFamily="34" charset="-128"/>
              </a:rPr>
              <a:t>You may get anxious when you have to use transit because it doesn’t only mean getting on and off the bus. It also means looking at schedules, comparing them and deciding which one to follow to arrive on time. </a:t>
            </a:r>
          </a:p>
          <a:p>
            <a:pPr>
              <a:lnSpc>
                <a:spcPct val="115000"/>
              </a:lnSpc>
              <a:spcAft>
                <a:spcPts val="800"/>
              </a:spcAft>
            </a:pPr>
            <a:r>
              <a:rPr lang="en-CA" sz="2000" dirty="0">
                <a:solidFill>
                  <a:schemeClr val="tx1"/>
                </a:solidFill>
                <a:effectLst/>
                <a:latin typeface="Calibri" panose="020F0502020204030204" pitchFamily="34" charset="0"/>
                <a:ea typeface="Yu Gothic Light" panose="020B0300000000000000" pitchFamily="34" charset="-128"/>
              </a:rPr>
              <a:t>Once you have decided which schedule to follow, you can work backwards to plan when to wake up to have enough time to prepare. This can help you reduce your anxiety and get to work or appointments on time. </a:t>
            </a:r>
          </a:p>
          <a:p>
            <a:pPr>
              <a:lnSpc>
                <a:spcPct val="115000"/>
              </a:lnSpc>
              <a:spcAft>
                <a:spcPts val="800"/>
              </a:spcAft>
            </a:pPr>
            <a:endParaRPr lang="en-CA" sz="1000" dirty="0">
              <a:solidFill>
                <a:schemeClr val="tx1"/>
              </a:solidFill>
              <a:effectLst/>
              <a:latin typeface="Calibri" panose="020F0502020204030204" pitchFamily="34" charset="0"/>
              <a:ea typeface="Yu Gothic Light" panose="020B0300000000000000" pitchFamily="34" charset="-128"/>
            </a:endParaRPr>
          </a:p>
        </p:txBody>
      </p:sp>
      <p:sp>
        <p:nvSpPr>
          <p:cNvPr id="7" name="TextBox 6"/>
          <p:cNvSpPr txBox="1"/>
          <p:nvPr/>
        </p:nvSpPr>
        <p:spPr>
          <a:xfrm>
            <a:off x="170473" y="818229"/>
            <a:ext cx="5207942" cy="584776"/>
          </a:xfrm>
          <a:prstGeom prst="rect">
            <a:avLst/>
          </a:prstGeom>
          <a:noFill/>
        </p:spPr>
        <p:txBody>
          <a:bodyPr wrap="square" rtlCol="0">
            <a:spAutoFit/>
          </a:bodyPr>
          <a:lstStyle/>
          <a:p>
            <a:r>
              <a:rPr lang="en-US" sz="1400" i="1" dirty="0"/>
              <a:t>Identify and practise strategies</a:t>
            </a:r>
          </a:p>
          <a:p>
            <a:endParaRPr lang="en-US" dirty="0"/>
          </a:p>
        </p:txBody>
      </p:sp>
      <p:sp>
        <p:nvSpPr>
          <p:cNvPr id="8" name="Rectangle 7">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Elaine’s story</a:t>
            </a:r>
          </a:p>
        </p:txBody>
      </p:sp>
      <p:sp>
        <p:nvSpPr>
          <p:cNvPr id="11" name="TextBox 10">
            <a:extLst>
              <a:ext uri="{FF2B5EF4-FFF2-40B4-BE49-F238E27FC236}">
                <a16:creationId xmlns:a16="http://schemas.microsoft.com/office/drawing/2014/main" id="{A1CC9A86-3CB7-0ED7-CD25-C18934B5DA2F}"/>
              </a:ext>
            </a:extLst>
          </p:cNvPr>
          <p:cNvSpPr txBox="1"/>
          <p:nvPr/>
        </p:nvSpPr>
        <p:spPr>
          <a:xfrm>
            <a:off x="1060450" y="1227748"/>
            <a:ext cx="11005848" cy="707886"/>
          </a:xfrm>
          <a:prstGeom prst="rect">
            <a:avLst/>
          </a:prstGeom>
          <a:noFill/>
        </p:spPr>
        <p:txBody>
          <a:bodyPr wrap="square">
            <a:spAutoFit/>
          </a:bodyPr>
          <a:lstStyle/>
          <a:p>
            <a:pPr>
              <a:spcBef>
                <a:spcPts val="600"/>
              </a:spcBef>
              <a:spcAft>
                <a:spcPts val="600"/>
              </a:spcAft>
            </a:pPr>
            <a:r>
              <a:rPr lang="en-US" sz="4000" b="1" dirty="0">
                <a:solidFill>
                  <a:srgbClr val="316094"/>
                </a:solidFill>
                <a:ea typeface="Times New Roman" panose="02020603050405020304" pitchFamily="18" charset="0"/>
                <a:cs typeface="Calibri"/>
              </a:rPr>
              <a:t>Strategies to use transit</a:t>
            </a:r>
          </a:p>
        </p:txBody>
      </p:sp>
    </p:spTree>
    <p:extLst>
      <p:ext uri="{BB962C8B-B14F-4D97-AF65-F5344CB8AC3E}">
        <p14:creationId xmlns:p14="http://schemas.microsoft.com/office/powerpoint/2010/main" val="4042819367"/>
      </p:ext>
    </p:extLst>
  </p:cSld>
  <p:clrMapOvr>
    <a:masterClrMapping/>
  </p:clrMapOvr>
  <p:extLst>
    <p:ext uri="{6950BFC3-D8DA-4A85-94F7-54DA5524770B}">
      <p188:commentRel xmlns=""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0473" y="818229"/>
            <a:ext cx="5207942" cy="584776"/>
          </a:xfrm>
          <a:prstGeom prst="rect">
            <a:avLst/>
          </a:prstGeom>
          <a:noFill/>
        </p:spPr>
        <p:txBody>
          <a:bodyPr wrap="square" rtlCol="0">
            <a:spAutoFit/>
          </a:bodyPr>
          <a:lstStyle/>
          <a:p>
            <a:r>
              <a:rPr lang="en-US" sz="1400" i="1" dirty="0"/>
              <a:t>Identify and practise strategies</a:t>
            </a:r>
          </a:p>
          <a:p>
            <a:endParaRPr lang="en-US" dirty="0"/>
          </a:p>
        </p:txBody>
      </p:sp>
      <p:sp>
        <p:nvSpPr>
          <p:cNvPr id="8" name="Rectangle 7">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Elaine’s story</a:t>
            </a:r>
          </a:p>
        </p:txBody>
      </p:sp>
      <p:sp>
        <p:nvSpPr>
          <p:cNvPr id="11" name="TextBox 10">
            <a:extLst>
              <a:ext uri="{FF2B5EF4-FFF2-40B4-BE49-F238E27FC236}">
                <a16:creationId xmlns:a16="http://schemas.microsoft.com/office/drawing/2014/main" id="{A1CC9A86-3CB7-0ED7-CD25-C18934B5DA2F}"/>
              </a:ext>
            </a:extLst>
          </p:cNvPr>
          <p:cNvSpPr txBox="1"/>
          <p:nvPr/>
        </p:nvSpPr>
        <p:spPr>
          <a:xfrm>
            <a:off x="1060450" y="1261840"/>
            <a:ext cx="11005848" cy="707886"/>
          </a:xfrm>
          <a:prstGeom prst="rect">
            <a:avLst/>
          </a:prstGeom>
          <a:noFill/>
        </p:spPr>
        <p:txBody>
          <a:bodyPr wrap="square">
            <a:spAutoFit/>
          </a:bodyPr>
          <a:lstStyle/>
          <a:p>
            <a:pPr>
              <a:spcBef>
                <a:spcPts val="600"/>
              </a:spcBef>
              <a:spcAft>
                <a:spcPts val="600"/>
              </a:spcAft>
            </a:pPr>
            <a:r>
              <a:rPr lang="en-US" sz="4000" b="1" dirty="0">
                <a:solidFill>
                  <a:srgbClr val="316094"/>
                </a:solidFill>
                <a:ea typeface="Times New Roman" panose="02020603050405020304" pitchFamily="18" charset="0"/>
                <a:cs typeface="Calibri"/>
              </a:rPr>
              <a:t>Strategies to use transit</a:t>
            </a:r>
          </a:p>
        </p:txBody>
      </p:sp>
      <p:sp>
        <p:nvSpPr>
          <p:cNvPr id="17" name="TextBox 16">
            <a:extLst>
              <a:ext uri="{FF2B5EF4-FFF2-40B4-BE49-F238E27FC236}">
                <a16:creationId xmlns:a16="http://schemas.microsoft.com/office/drawing/2014/main" id="{F37256ED-F239-7184-5713-7F78D5C2F060}"/>
              </a:ext>
            </a:extLst>
          </p:cNvPr>
          <p:cNvSpPr txBox="1"/>
          <p:nvPr/>
        </p:nvSpPr>
        <p:spPr>
          <a:xfrm flipH="1">
            <a:off x="1057275" y="1756654"/>
            <a:ext cx="10047757" cy="3611245"/>
          </a:xfrm>
          <a:prstGeom prst="rect">
            <a:avLst/>
          </a:prstGeom>
          <a:noFill/>
        </p:spPr>
        <p:txBody>
          <a:bodyPr wrap="square" rtlCol="0">
            <a:spAutoFit/>
          </a:bodyPr>
          <a:lstStyle/>
          <a:p>
            <a:endParaRPr lang="en-CA" sz="2400" dirty="0">
              <a:latin typeface="Century Gothic" panose="020B0502020202020204" pitchFamily="34" charset="0"/>
            </a:endParaRPr>
          </a:p>
          <a:p>
            <a:pPr marL="0" lvl="1" indent="-457200">
              <a:lnSpc>
                <a:spcPts val="3280"/>
              </a:lnSpc>
              <a:spcAft>
                <a:spcPts val="600"/>
              </a:spcAft>
              <a:buFont typeface="Arial" panose="020B0604020202020204" pitchFamily="34" charset="0"/>
              <a:buChar char="•"/>
            </a:pPr>
            <a:r>
              <a:rPr lang="en-CA" sz="2400" dirty="0"/>
              <a:t>Check the bus schedule the night before</a:t>
            </a:r>
          </a:p>
          <a:p>
            <a:pPr marL="0" lvl="1" indent="-457200">
              <a:lnSpc>
                <a:spcPts val="3280"/>
              </a:lnSpc>
              <a:spcAft>
                <a:spcPts val="600"/>
              </a:spcAft>
              <a:buFont typeface="Arial" panose="020B0604020202020204" pitchFamily="34" charset="0"/>
              <a:buChar char="•"/>
            </a:pPr>
            <a:r>
              <a:rPr lang="en-CA" sz="2400" dirty="0"/>
              <a:t>Allow yourself enough time to prepare</a:t>
            </a:r>
          </a:p>
          <a:p>
            <a:pPr marL="0" lvl="1" indent="-457200">
              <a:lnSpc>
                <a:spcPts val="3280"/>
              </a:lnSpc>
              <a:spcAft>
                <a:spcPts val="600"/>
              </a:spcAft>
              <a:buFont typeface="Arial" panose="020B0604020202020204" pitchFamily="34" charset="0"/>
              <a:buChar char="•"/>
            </a:pPr>
            <a:r>
              <a:rPr lang="en-CA" sz="2400" dirty="0"/>
              <a:t>Take an earlier bus</a:t>
            </a:r>
          </a:p>
          <a:p>
            <a:pPr marL="0" lvl="1" indent="-457200">
              <a:lnSpc>
                <a:spcPts val="3280"/>
              </a:lnSpc>
              <a:spcAft>
                <a:spcPts val="600"/>
              </a:spcAft>
              <a:buFont typeface="Arial" panose="020B0604020202020204" pitchFamily="34" charset="0"/>
              <a:buChar char="•"/>
            </a:pPr>
            <a:r>
              <a:rPr lang="en-CA" sz="2400" dirty="0"/>
              <a:t>Don’t delay buying tickets</a:t>
            </a:r>
          </a:p>
          <a:p>
            <a:pPr marL="0" lvl="1" indent="-457200">
              <a:lnSpc>
                <a:spcPts val="3280"/>
              </a:lnSpc>
              <a:buFont typeface="Arial" panose="020B0604020202020204" pitchFamily="34" charset="0"/>
              <a:buChar char="•"/>
            </a:pPr>
            <a:r>
              <a:rPr lang="en-CA" sz="2400" dirty="0"/>
              <a:t>Consider carpooling</a:t>
            </a:r>
          </a:p>
          <a:p>
            <a:endParaRPr lang="en-CA" sz="2400" dirty="0">
              <a:latin typeface="Century Gothic" panose="020B0502020202020204" pitchFamily="34" charset="0"/>
            </a:endParaRPr>
          </a:p>
          <a:p>
            <a:r>
              <a:rPr lang="en-CA" sz="2400" b="1" dirty="0"/>
              <a:t>Reflect</a:t>
            </a:r>
          </a:p>
        </p:txBody>
      </p:sp>
    </p:spTree>
    <p:extLst>
      <p:ext uri="{BB962C8B-B14F-4D97-AF65-F5344CB8AC3E}">
        <p14:creationId xmlns:p14="http://schemas.microsoft.com/office/powerpoint/2010/main" val="295097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A4184E44-AA07-DE44-B908-076051D03B04}"/>
              </a:ext>
            </a:extLst>
          </p:cNvPr>
          <p:cNvSpPr>
            <a:spLocks noChangeArrowheads="1"/>
          </p:cNvSpPr>
          <p:nvPr/>
        </p:nvSpPr>
        <p:spPr bwMode="auto">
          <a:xfrm>
            <a:off x="1060450" y="2115977"/>
            <a:ext cx="4840031" cy="37856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2400" b="1" i="0" u="none" strike="noStrike" cap="none" normalizeH="0" baseline="0" dirty="0">
                <a:ln>
                  <a:noFill/>
                </a:ln>
                <a:solidFill>
                  <a:srgbClr val="000000"/>
                </a:solidFill>
                <a:effectLst/>
                <a:ea typeface="Yu Gothic Light" panose="020B0300000000000000" pitchFamily="34" charset="-128"/>
                <a:cs typeface="Calibri" panose="020F0502020204030204" pitchFamily="34" charset="0"/>
              </a:rPr>
              <a:t>Start</a:t>
            </a:r>
            <a:r>
              <a:rPr kumimoji="0" lang="en-CA" altLang="en-US" sz="2400" i="0" u="none" strike="noStrike" cap="none" normalizeH="0" baseline="0" dirty="0">
                <a:ln>
                  <a:noFill/>
                </a:ln>
                <a:solidFill>
                  <a:srgbClr val="000000"/>
                </a:solidFill>
                <a:effectLst/>
                <a:ea typeface="Yu Gothic Light" panose="020B0300000000000000" pitchFamily="34" charset="-128"/>
                <a:cs typeface="Calibri" panose="020F0502020204030204" pitchFamily="34" charset="0"/>
              </a:rPr>
              <a:t>: where your trip begins </a:t>
            </a:r>
            <a:br>
              <a:rPr kumimoji="0" lang="en-CA" altLang="en-US" sz="2400" i="0" u="none" strike="noStrike" cap="none" normalizeH="0" baseline="0" dirty="0">
                <a:ln>
                  <a:noFill/>
                </a:ln>
                <a:solidFill>
                  <a:srgbClr val="000000"/>
                </a:solidFill>
                <a:effectLst/>
                <a:ea typeface="Yu Gothic Light" panose="020B0300000000000000" pitchFamily="34" charset="-128"/>
                <a:cs typeface="Calibri" panose="020F0502020204030204" pitchFamily="34" charset="0"/>
              </a:rPr>
            </a:br>
            <a:r>
              <a:rPr kumimoji="0" lang="en-CA" altLang="en-US" sz="2400" i="0" u="none" strike="noStrike" cap="none" normalizeH="0" baseline="0" dirty="0">
                <a:ln>
                  <a:noFill/>
                </a:ln>
                <a:solidFill>
                  <a:srgbClr val="000000"/>
                </a:solidFill>
                <a:effectLst/>
                <a:ea typeface="Yu Gothic Light" panose="020B0300000000000000" pitchFamily="34" charset="-128"/>
                <a:cs typeface="Calibri" panose="020F0502020204030204" pitchFamily="34" charset="0"/>
              </a:rPr>
              <a:t>(place, location)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24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2400" b="1" i="0" u="none" strike="noStrike" cap="none" normalizeH="0" baseline="0" dirty="0">
                <a:ln>
                  <a:noFill/>
                </a:ln>
                <a:solidFill>
                  <a:srgbClr val="000000"/>
                </a:solidFill>
                <a:effectLst/>
                <a:ea typeface="Yu Gothic Light" panose="020B0300000000000000" pitchFamily="34" charset="-128"/>
                <a:cs typeface="Calibri" panose="020F0502020204030204" pitchFamily="34" charset="0"/>
              </a:rPr>
              <a:t>End:</a:t>
            </a:r>
            <a:r>
              <a:rPr kumimoji="0" lang="en-CA" altLang="en-US" sz="2400" i="0" u="none" strike="noStrike" cap="none" normalizeH="0" baseline="0" dirty="0">
                <a:ln>
                  <a:noFill/>
                </a:ln>
                <a:solidFill>
                  <a:srgbClr val="000000"/>
                </a:solidFill>
                <a:effectLst/>
                <a:ea typeface="Yu Gothic Light" panose="020B0300000000000000" pitchFamily="34" charset="-128"/>
                <a:cs typeface="Calibri" panose="020F0502020204030204" pitchFamily="34" charset="0"/>
              </a:rPr>
              <a:t> where your trip ends </a:t>
            </a:r>
            <a:br>
              <a:rPr kumimoji="0" lang="en-CA" altLang="en-US" sz="2400" i="0" u="none" strike="noStrike" cap="none" normalizeH="0" baseline="0" dirty="0">
                <a:ln>
                  <a:noFill/>
                </a:ln>
                <a:solidFill>
                  <a:srgbClr val="000000"/>
                </a:solidFill>
                <a:effectLst/>
                <a:ea typeface="Yu Gothic Light" panose="020B0300000000000000" pitchFamily="34" charset="-128"/>
                <a:cs typeface="Calibri" panose="020F0502020204030204" pitchFamily="34" charset="0"/>
              </a:rPr>
            </a:br>
            <a:r>
              <a:rPr kumimoji="0" lang="en-CA" altLang="en-US" sz="2400" i="0" u="none" strike="noStrike" cap="none" normalizeH="0" baseline="0" dirty="0">
                <a:ln>
                  <a:noFill/>
                </a:ln>
                <a:solidFill>
                  <a:srgbClr val="000000"/>
                </a:solidFill>
                <a:effectLst/>
                <a:ea typeface="Yu Gothic Light" panose="020B0300000000000000" pitchFamily="34" charset="-128"/>
                <a:cs typeface="Calibri" panose="020F0502020204030204" pitchFamily="34" charset="0"/>
              </a:rPr>
              <a:t>(place, location)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24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2400" b="1" i="0" u="none" strike="noStrike" cap="none" normalizeH="0" baseline="0" dirty="0">
                <a:ln>
                  <a:noFill/>
                </a:ln>
                <a:solidFill>
                  <a:srgbClr val="000000"/>
                </a:solidFill>
                <a:effectLst/>
                <a:ea typeface="Yu Gothic Light" panose="020B0300000000000000" pitchFamily="34" charset="-128"/>
                <a:cs typeface="Calibri" panose="020F0502020204030204" pitchFamily="34" charset="0"/>
              </a:rPr>
              <a:t>Date: </a:t>
            </a:r>
            <a:r>
              <a:rPr kumimoji="0" lang="en-CA" altLang="en-US" sz="2400" i="0" u="none" strike="noStrike" cap="none" normalizeH="0" baseline="0" dirty="0">
                <a:ln>
                  <a:noFill/>
                </a:ln>
                <a:solidFill>
                  <a:srgbClr val="000000"/>
                </a:solidFill>
                <a:effectLst/>
                <a:ea typeface="Yu Gothic Light" panose="020B0300000000000000" pitchFamily="34" charset="-128"/>
                <a:cs typeface="Calibri" panose="020F0502020204030204" pitchFamily="34" charset="0"/>
              </a:rPr>
              <a:t>the day of your trip</a:t>
            </a:r>
            <a:endParaRPr kumimoji="0" lang="en-CA" altLang="en-US" sz="2400" b="1" i="0" u="none" strike="noStrike" cap="none" normalizeH="0" baseline="0" dirty="0">
              <a:ln>
                <a:noFill/>
              </a:ln>
              <a:solidFill>
                <a:srgbClr val="000000"/>
              </a:solidFill>
              <a:effectLst/>
              <a:ea typeface="Yu Gothic Light" panose="020B0300000000000000" pitchFamily="34" charset="-128"/>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2400" i="0" u="none" strike="noStrike" cap="none" normalizeH="0" baseline="0" dirty="0">
              <a:ln>
                <a:noFill/>
              </a:ln>
              <a:solidFill>
                <a:srgbClr val="000000"/>
              </a:solidFill>
              <a:effectLst/>
              <a:ea typeface="Yu Gothic Light" panose="020B0300000000000000" pitchFamily="34" charset="-128"/>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2400" b="1" i="0" u="none" strike="noStrike" cap="none" normalizeH="0" baseline="0" dirty="0">
                <a:ln>
                  <a:noFill/>
                </a:ln>
                <a:solidFill>
                  <a:srgbClr val="000000"/>
                </a:solidFill>
                <a:effectLst/>
                <a:ea typeface="Yu Gothic Light" panose="020B0300000000000000" pitchFamily="34" charset="-128"/>
                <a:cs typeface="Calibri" panose="020F0502020204030204" pitchFamily="34" charset="0"/>
              </a:rPr>
              <a:t>Duration: </a:t>
            </a:r>
            <a:r>
              <a:rPr kumimoji="0" lang="en-CA" altLang="en-US" sz="2400" i="0" u="none" strike="noStrike" cap="none" normalizeH="0" baseline="0" dirty="0">
                <a:ln>
                  <a:noFill/>
                </a:ln>
                <a:solidFill>
                  <a:srgbClr val="000000"/>
                </a:solidFill>
                <a:effectLst/>
                <a:ea typeface="Yu Gothic Light" panose="020B0300000000000000" pitchFamily="34" charset="-128"/>
                <a:cs typeface="Calibri" panose="020F0502020204030204" pitchFamily="34" charset="0"/>
              </a:rPr>
              <a:t>how long your trip lasts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2400" i="0" u="none" strike="noStrike" cap="none" normalizeH="0" baseline="0" dirty="0">
              <a:ln>
                <a:noFill/>
              </a:ln>
              <a:solidFill>
                <a:schemeClr val="tx1"/>
              </a:solidFill>
              <a:effectLst/>
              <a:latin typeface="Century Gothic" panose="020B0502020202020204" pitchFamily="34" charset="0"/>
            </a:endParaRPr>
          </a:p>
        </p:txBody>
      </p:sp>
      <p:sp>
        <p:nvSpPr>
          <p:cNvPr id="9" name="Rectangle 2">
            <a:extLst>
              <a:ext uri="{FF2B5EF4-FFF2-40B4-BE49-F238E27FC236}">
                <a16:creationId xmlns:a16="http://schemas.microsoft.com/office/drawing/2014/main" id="{8BB14FF7-1F82-931D-8528-39620BF630A5}"/>
              </a:ext>
            </a:extLst>
          </p:cNvPr>
          <p:cNvSpPr>
            <a:spLocks noChangeArrowheads="1"/>
          </p:cNvSpPr>
          <p:nvPr/>
        </p:nvSpPr>
        <p:spPr bwMode="auto">
          <a:xfrm>
            <a:off x="6500269" y="2107172"/>
            <a:ext cx="4840031" cy="3046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CA" altLang="en-US" sz="2400" b="1" dirty="0"/>
              <a:t>Departure time: </a:t>
            </a:r>
            <a:r>
              <a:rPr lang="en-CA" altLang="en-US" sz="2400" dirty="0"/>
              <a:t>when you leave home (includes walking time)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24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CA" altLang="en-US" sz="2400" b="1" dirty="0"/>
              <a:t>Arrival time: </a:t>
            </a:r>
            <a:r>
              <a:rPr lang="en-CA" altLang="en-US" sz="2400" dirty="0"/>
              <a:t>when you get to the destination (includes walking time)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24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CA" altLang="en-US" sz="2400" b="1" dirty="0"/>
              <a:t>Mode:</a:t>
            </a:r>
            <a:r>
              <a:rPr lang="en-CA" altLang="en-US" sz="2400" dirty="0"/>
              <a:t> type of transportation (for example, a bus or a streetcar)</a:t>
            </a:r>
            <a:endParaRPr kumimoji="0" lang="en-CA" altLang="en-US" sz="2400" i="0" u="none" strike="noStrike" cap="none" normalizeH="0" baseline="0" dirty="0">
              <a:ln>
                <a:noFill/>
              </a:ln>
              <a:solidFill>
                <a:schemeClr val="tx1"/>
              </a:solidFill>
              <a:effectLst/>
            </a:endParaRPr>
          </a:p>
        </p:txBody>
      </p:sp>
      <p:sp>
        <p:nvSpPr>
          <p:cNvPr id="8" name="TextBox 7"/>
          <p:cNvSpPr txBox="1"/>
          <p:nvPr/>
        </p:nvSpPr>
        <p:spPr>
          <a:xfrm>
            <a:off x="170473" y="818229"/>
            <a:ext cx="5207942" cy="584776"/>
          </a:xfrm>
          <a:prstGeom prst="rect">
            <a:avLst/>
          </a:prstGeom>
          <a:noFill/>
        </p:spPr>
        <p:txBody>
          <a:bodyPr wrap="square" rtlCol="0">
            <a:spAutoFit/>
          </a:bodyPr>
          <a:lstStyle/>
          <a:p>
            <a:r>
              <a:rPr lang="en-US" sz="1400" i="1" dirty="0"/>
              <a:t>Identify and practise strategies</a:t>
            </a:r>
          </a:p>
          <a:p>
            <a:endParaRPr lang="en-US" dirty="0"/>
          </a:p>
        </p:txBody>
      </p:sp>
      <p:sp>
        <p:nvSpPr>
          <p:cNvPr id="10" name="Rectangle 9">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Elaine’s story</a:t>
            </a:r>
          </a:p>
        </p:txBody>
      </p:sp>
      <p:sp>
        <p:nvSpPr>
          <p:cNvPr id="13" name="TextBox 12">
            <a:extLst>
              <a:ext uri="{FF2B5EF4-FFF2-40B4-BE49-F238E27FC236}">
                <a16:creationId xmlns:a16="http://schemas.microsoft.com/office/drawing/2014/main" id="{A1CC9A86-3CB7-0ED7-CD25-C18934B5DA2F}"/>
              </a:ext>
            </a:extLst>
          </p:cNvPr>
          <p:cNvSpPr txBox="1"/>
          <p:nvPr/>
        </p:nvSpPr>
        <p:spPr>
          <a:xfrm>
            <a:off x="1064157" y="1227748"/>
            <a:ext cx="8849367" cy="707886"/>
          </a:xfrm>
          <a:prstGeom prst="rect">
            <a:avLst/>
          </a:prstGeom>
          <a:noFill/>
        </p:spPr>
        <p:txBody>
          <a:bodyPr wrap="square">
            <a:spAutoFit/>
          </a:bodyPr>
          <a:lstStyle/>
          <a:p>
            <a:pPr>
              <a:spcBef>
                <a:spcPts val="600"/>
              </a:spcBef>
              <a:spcAft>
                <a:spcPts val="600"/>
              </a:spcAft>
            </a:pPr>
            <a:r>
              <a:rPr lang="en-US" sz="4000" b="1" dirty="0">
                <a:solidFill>
                  <a:srgbClr val="316094"/>
                </a:solidFill>
                <a:ea typeface="Times New Roman" panose="02020603050405020304" pitchFamily="18" charset="0"/>
                <a:cs typeface="Calibri" panose="020F0502020204030204" pitchFamily="34" charset="0"/>
              </a:rPr>
              <a:t>Practise reading transit schedules</a:t>
            </a:r>
          </a:p>
        </p:txBody>
      </p:sp>
    </p:spTree>
    <p:extLst>
      <p:ext uri="{BB962C8B-B14F-4D97-AF65-F5344CB8AC3E}">
        <p14:creationId xmlns:p14="http://schemas.microsoft.com/office/powerpoint/2010/main" val="429126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881A86-A529-F3BB-8618-CBBE912B8B84}"/>
              </a:ext>
            </a:extLst>
          </p:cNvPr>
          <p:cNvSpPr txBox="1"/>
          <p:nvPr/>
        </p:nvSpPr>
        <p:spPr>
          <a:xfrm>
            <a:off x="1057276" y="5030994"/>
            <a:ext cx="3673818" cy="523220"/>
          </a:xfrm>
          <a:prstGeom prst="rect">
            <a:avLst/>
          </a:prstGeom>
          <a:noFill/>
        </p:spPr>
        <p:txBody>
          <a:bodyPr wrap="square" rtlCol="0">
            <a:spAutoFit/>
          </a:bodyPr>
          <a:lstStyle/>
          <a:p>
            <a:r>
              <a:rPr lang="en-CA" sz="2800" b="1" dirty="0"/>
              <a:t>Do the task on page 16</a:t>
            </a:r>
          </a:p>
        </p:txBody>
      </p:sp>
      <p:pic>
        <p:nvPicPr>
          <p:cNvPr id="2050" name="Picture 2">
            <a:extLst>
              <a:ext uri="{FF2B5EF4-FFF2-40B4-BE49-F238E27FC236}">
                <a16:creationId xmlns:a16="http://schemas.microsoft.com/office/drawing/2014/main" id="{C963251D-6094-7168-7ADE-063FCAD8CA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543" y="2411308"/>
            <a:ext cx="5492744" cy="2455454"/>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3392274-967D-44B8-983D-300674439B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8263" y="2394032"/>
            <a:ext cx="5479872" cy="24497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5F0B398-220B-8FA8-C63A-C076A5A353E2}"/>
              </a:ext>
            </a:extLst>
          </p:cNvPr>
          <p:cNvSpPr txBox="1"/>
          <p:nvPr/>
        </p:nvSpPr>
        <p:spPr>
          <a:xfrm>
            <a:off x="1083825" y="2184360"/>
            <a:ext cx="1207382" cy="369332"/>
          </a:xfrm>
          <a:prstGeom prst="rect">
            <a:avLst/>
          </a:prstGeom>
          <a:noFill/>
        </p:spPr>
        <p:txBody>
          <a:bodyPr wrap="none" rtlCol="0">
            <a:spAutoFit/>
          </a:bodyPr>
          <a:lstStyle/>
          <a:p>
            <a:r>
              <a:rPr lang="en-CA" dirty="0"/>
              <a:t>Schedule 1</a:t>
            </a:r>
            <a:endParaRPr lang="en-US" dirty="0"/>
          </a:p>
        </p:txBody>
      </p:sp>
      <p:sp>
        <p:nvSpPr>
          <p:cNvPr id="8" name="TextBox 7">
            <a:extLst>
              <a:ext uri="{FF2B5EF4-FFF2-40B4-BE49-F238E27FC236}">
                <a16:creationId xmlns:a16="http://schemas.microsoft.com/office/drawing/2014/main" id="{3813583B-7C59-FD77-654D-98760C64A536}"/>
              </a:ext>
            </a:extLst>
          </p:cNvPr>
          <p:cNvSpPr txBox="1"/>
          <p:nvPr/>
        </p:nvSpPr>
        <p:spPr>
          <a:xfrm>
            <a:off x="6568873" y="2141745"/>
            <a:ext cx="1207382" cy="369332"/>
          </a:xfrm>
          <a:prstGeom prst="rect">
            <a:avLst/>
          </a:prstGeom>
          <a:noFill/>
        </p:spPr>
        <p:txBody>
          <a:bodyPr wrap="none" rtlCol="0">
            <a:spAutoFit/>
          </a:bodyPr>
          <a:lstStyle/>
          <a:p>
            <a:r>
              <a:rPr lang="en-CA" dirty="0"/>
              <a:t>Schedule 2</a:t>
            </a:r>
            <a:endParaRPr lang="en-US" dirty="0"/>
          </a:p>
        </p:txBody>
      </p:sp>
      <p:sp>
        <p:nvSpPr>
          <p:cNvPr id="10" name="TextBox 9"/>
          <p:cNvSpPr txBox="1"/>
          <p:nvPr/>
        </p:nvSpPr>
        <p:spPr>
          <a:xfrm>
            <a:off x="170473" y="818229"/>
            <a:ext cx="5207942" cy="584776"/>
          </a:xfrm>
          <a:prstGeom prst="rect">
            <a:avLst/>
          </a:prstGeom>
          <a:noFill/>
        </p:spPr>
        <p:txBody>
          <a:bodyPr wrap="square" rtlCol="0">
            <a:spAutoFit/>
          </a:bodyPr>
          <a:lstStyle/>
          <a:p>
            <a:r>
              <a:rPr lang="en-US" sz="1400" i="1" dirty="0"/>
              <a:t>Identify and practise strategies</a:t>
            </a:r>
          </a:p>
          <a:p>
            <a:endParaRPr lang="en-US" dirty="0"/>
          </a:p>
        </p:txBody>
      </p:sp>
      <p:sp>
        <p:nvSpPr>
          <p:cNvPr id="11" name="Rectangle 10">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Elaine’s story</a:t>
            </a:r>
          </a:p>
        </p:txBody>
      </p:sp>
      <p:sp>
        <p:nvSpPr>
          <p:cNvPr id="14" name="TextBox 13">
            <a:extLst>
              <a:ext uri="{FF2B5EF4-FFF2-40B4-BE49-F238E27FC236}">
                <a16:creationId xmlns:a16="http://schemas.microsoft.com/office/drawing/2014/main" id="{A1CC9A86-3CB7-0ED7-CD25-C18934B5DA2F}"/>
              </a:ext>
            </a:extLst>
          </p:cNvPr>
          <p:cNvSpPr txBox="1"/>
          <p:nvPr/>
        </p:nvSpPr>
        <p:spPr>
          <a:xfrm>
            <a:off x="1060450" y="1253317"/>
            <a:ext cx="8849367" cy="707886"/>
          </a:xfrm>
          <a:prstGeom prst="rect">
            <a:avLst/>
          </a:prstGeom>
          <a:noFill/>
        </p:spPr>
        <p:txBody>
          <a:bodyPr wrap="square">
            <a:spAutoFit/>
          </a:bodyPr>
          <a:lstStyle/>
          <a:p>
            <a:pPr>
              <a:spcBef>
                <a:spcPts val="600"/>
              </a:spcBef>
              <a:spcAft>
                <a:spcPts val="600"/>
              </a:spcAft>
            </a:pPr>
            <a:r>
              <a:rPr lang="en-US" sz="4000" b="1" dirty="0">
                <a:solidFill>
                  <a:srgbClr val="316094"/>
                </a:solidFill>
                <a:ea typeface="Times New Roman" panose="02020603050405020304" pitchFamily="18" charset="0"/>
                <a:cs typeface="Calibri" panose="020F0502020204030204" pitchFamily="34" charset="0"/>
              </a:rPr>
              <a:t>Practise reading transit schedules</a:t>
            </a:r>
          </a:p>
        </p:txBody>
      </p:sp>
    </p:spTree>
    <p:extLst>
      <p:ext uri="{BB962C8B-B14F-4D97-AF65-F5344CB8AC3E}">
        <p14:creationId xmlns:p14="http://schemas.microsoft.com/office/powerpoint/2010/main" val="3749975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43">
            <a:extLst>
              <a:ext uri="{FF2B5EF4-FFF2-40B4-BE49-F238E27FC236}">
                <a16:creationId xmlns:a16="http://schemas.microsoft.com/office/drawing/2014/main" id="{77E6D863-11D0-94DA-45CD-F371EF85BB87}"/>
              </a:ext>
            </a:extLst>
          </p:cNvPr>
          <p:cNvSpPr/>
          <p:nvPr/>
        </p:nvSpPr>
        <p:spPr>
          <a:xfrm>
            <a:off x="1193128" y="2050167"/>
            <a:ext cx="9998528" cy="3503984"/>
          </a:xfrm>
          <a:prstGeom prst="roundRect">
            <a:avLst>
              <a:gd name="adj" fmla="val 6128"/>
            </a:avLst>
          </a:prstGeom>
          <a:solidFill>
            <a:srgbClr val="F18A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36000" numCol="1" spcCol="0" rtlCol="0" fromWordArt="0" anchor="t" anchorCtr="0" forceAA="0" compatLnSpc="1">
            <a:prstTxWarp prst="textNoShape">
              <a:avLst/>
            </a:prstTxWarp>
            <a:spAutoFit/>
          </a:bodyPr>
          <a:lstStyle/>
          <a:p>
            <a:pPr>
              <a:lnSpc>
                <a:spcPct val="115000"/>
              </a:lnSpc>
              <a:spcAft>
                <a:spcPts val="800"/>
              </a:spcAft>
            </a:pPr>
            <a:r>
              <a:rPr lang="en-US" sz="2200" b="1" dirty="0">
                <a:solidFill>
                  <a:srgbClr val="000000"/>
                </a:solidFill>
                <a:effectLst/>
                <a:ea typeface="Yu Gothic Light" panose="020B0300000000000000" pitchFamily="34" charset="-128"/>
              </a:rPr>
              <a:t>           Workplace culture tip</a:t>
            </a:r>
          </a:p>
          <a:p>
            <a:pPr>
              <a:lnSpc>
                <a:spcPts val="2500"/>
              </a:lnSpc>
              <a:spcAft>
                <a:spcPts val="800"/>
              </a:spcAft>
            </a:pPr>
            <a:r>
              <a:rPr lang="en-US" sz="2000" dirty="0">
                <a:solidFill>
                  <a:srgbClr val="000000"/>
                </a:solidFill>
                <a:effectLst/>
                <a:ea typeface="Yu Gothic Light" panose="020B0300000000000000" pitchFamily="34" charset="-128"/>
              </a:rPr>
              <a:t>Workplaces expect employees to arrive 10 to 15 minutes before their shift. If you arrive at the exact time of the start of your shift, the employer will consider that you are late. </a:t>
            </a:r>
          </a:p>
          <a:p>
            <a:pPr>
              <a:lnSpc>
                <a:spcPts val="2500"/>
              </a:lnSpc>
              <a:spcAft>
                <a:spcPts val="800"/>
              </a:spcAft>
            </a:pPr>
            <a:r>
              <a:rPr lang="en-US" sz="2000" dirty="0">
                <a:solidFill>
                  <a:srgbClr val="000000"/>
                </a:solidFill>
                <a:effectLst/>
                <a:ea typeface="Yu Gothic Light" panose="020B0300000000000000" pitchFamily="34" charset="-128"/>
              </a:rPr>
              <a:t>When you arrive at work, you need some time to settle and get ready for work. For example, if you work in a manufacturing company and your shift starts at 7:00 AM, your employer will expect you to be at work at about 6:45AM so that you have time to put your lunch in the fridge and put on your safety shoes and other Personal Protective Equipment before the start of your shift. </a:t>
            </a:r>
          </a:p>
          <a:p>
            <a:pPr>
              <a:lnSpc>
                <a:spcPts val="2500"/>
              </a:lnSpc>
              <a:spcAft>
                <a:spcPts val="800"/>
              </a:spcAft>
            </a:pPr>
            <a:r>
              <a:rPr lang="en-US" sz="2000" dirty="0">
                <a:solidFill>
                  <a:srgbClr val="000000"/>
                </a:solidFill>
                <a:effectLst/>
                <a:ea typeface="Yu Gothic Light" panose="020B0300000000000000" pitchFamily="34" charset="-128"/>
              </a:rPr>
              <a:t>Practise arriving to appointments and job interviews 15 minutes early to make it a habit.</a:t>
            </a:r>
            <a:endParaRPr lang="en-CA" sz="2000" dirty="0">
              <a:solidFill>
                <a:srgbClr val="000000"/>
              </a:solidFill>
              <a:effectLst/>
              <a:ea typeface="Yu Gothic Light" panose="020B0300000000000000" pitchFamily="34" charset="-128"/>
            </a:endParaRPr>
          </a:p>
        </p:txBody>
      </p:sp>
      <p:sp>
        <p:nvSpPr>
          <p:cNvPr id="7" name="TextBox 6"/>
          <p:cNvSpPr txBox="1"/>
          <p:nvPr/>
        </p:nvSpPr>
        <p:spPr>
          <a:xfrm>
            <a:off x="170473" y="818229"/>
            <a:ext cx="5207942" cy="584776"/>
          </a:xfrm>
          <a:prstGeom prst="rect">
            <a:avLst/>
          </a:prstGeom>
          <a:noFill/>
        </p:spPr>
        <p:txBody>
          <a:bodyPr wrap="square" rtlCol="0">
            <a:spAutoFit/>
          </a:bodyPr>
          <a:lstStyle/>
          <a:p>
            <a:r>
              <a:rPr lang="en-US" sz="1400" i="1" dirty="0"/>
              <a:t>Identify and practise strategies</a:t>
            </a:r>
          </a:p>
          <a:p>
            <a:endParaRPr lang="en-US" dirty="0"/>
          </a:p>
        </p:txBody>
      </p:sp>
      <p:sp>
        <p:nvSpPr>
          <p:cNvPr id="8" name="Rectangle 7">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Elaine’s story</a:t>
            </a:r>
          </a:p>
        </p:txBody>
      </p:sp>
      <p:sp>
        <p:nvSpPr>
          <p:cNvPr id="11" name="TextBox 10">
            <a:extLst>
              <a:ext uri="{FF2B5EF4-FFF2-40B4-BE49-F238E27FC236}">
                <a16:creationId xmlns:a16="http://schemas.microsoft.com/office/drawing/2014/main" id="{A1CC9A86-3CB7-0ED7-CD25-C18934B5DA2F}"/>
              </a:ext>
            </a:extLst>
          </p:cNvPr>
          <p:cNvSpPr txBox="1"/>
          <p:nvPr/>
        </p:nvSpPr>
        <p:spPr>
          <a:xfrm>
            <a:off x="1060450" y="1295934"/>
            <a:ext cx="8849367" cy="707886"/>
          </a:xfrm>
          <a:prstGeom prst="rect">
            <a:avLst/>
          </a:prstGeom>
          <a:noFill/>
        </p:spPr>
        <p:txBody>
          <a:bodyPr wrap="square">
            <a:spAutoFit/>
          </a:bodyPr>
          <a:lstStyle/>
          <a:p>
            <a:pPr>
              <a:spcBef>
                <a:spcPts val="600"/>
              </a:spcBef>
              <a:spcAft>
                <a:spcPts val="600"/>
              </a:spcAft>
            </a:pPr>
            <a:r>
              <a:rPr lang="en-US" sz="4000" b="1" dirty="0">
                <a:solidFill>
                  <a:srgbClr val="316094"/>
                </a:solidFill>
                <a:ea typeface="Times New Roman" panose="02020603050405020304" pitchFamily="18" charset="0"/>
                <a:cs typeface="Calibri" panose="020F0502020204030204" pitchFamily="34" charset="0"/>
              </a:rPr>
              <a:t>Workplace culture tip</a:t>
            </a:r>
          </a:p>
        </p:txBody>
      </p:sp>
      <p:pic>
        <p:nvPicPr>
          <p:cNvPr id="5" name="Picture 4" descr="Culture-tip.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49946" y="2129700"/>
            <a:ext cx="508208" cy="508208"/>
          </a:xfrm>
          <a:prstGeom prst="rect">
            <a:avLst/>
          </a:prstGeom>
        </p:spPr>
      </p:pic>
    </p:spTree>
    <p:extLst>
      <p:ext uri="{BB962C8B-B14F-4D97-AF65-F5344CB8AC3E}">
        <p14:creationId xmlns:p14="http://schemas.microsoft.com/office/powerpoint/2010/main" val="1259742787"/>
      </p:ext>
    </p:extLst>
  </p:cSld>
  <p:clrMapOvr>
    <a:masterClrMapping/>
  </p:clrMapOvr>
  <p:extLst>
    <p:ext uri="{6950BFC3-D8DA-4A85-94F7-54DA5524770B}">
      <p188:commentRel xmlns="" xmlns:p188="http://schemas.microsoft.com/office/powerpoint/2018/8/main" r:id="rId4"/>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0F2D43-BE46-9BA3-8FF9-8022EB0596DF}"/>
              </a:ext>
            </a:extLst>
          </p:cNvPr>
          <p:cNvSpPr txBox="1"/>
          <p:nvPr/>
        </p:nvSpPr>
        <p:spPr>
          <a:xfrm>
            <a:off x="1057276" y="2190731"/>
            <a:ext cx="8739963" cy="3108543"/>
          </a:xfrm>
          <a:prstGeom prst="rect">
            <a:avLst/>
          </a:prstGeom>
          <a:noFill/>
        </p:spPr>
        <p:txBody>
          <a:bodyPr wrap="square" rtlCol="0">
            <a:spAutoFit/>
          </a:bodyPr>
          <a:lstStyle/>
          <a:p>
            <a:r>
              <a:rPr lang="en-CA" sz="2800" b="1" dirty="0"/>
              <a:t>Steps of looking up transit schedules</a:t>
            </a:r>
          </a:p>
          <a:p>
            <a:endParaRPr lang="en-CA" sz="2800" b="1" dirty="0"/>
          </a:p>
          <a:p>
            <a:r>
              <a:rPr lang="en-CA" sz="2800" b="1" dirty="0"/>
              <a:t>Do task 1 on page 22</a:t>
            </a:r>
          </a:p>
          <a:p>
            <a:endParaRPr lang="en-CA" sz="2800" b="1" dirty="0"/>
          </a:p>
          <a:p>
            <a:r>
              <a:rPr lang="en-CA" sz="2800" b="1" dirty="0"/>
              <a:t>Do task 2 on page 22</a:t>
            </a:r>
          </a:p>
          <a:p>
            <a:endParaRPr lang="en-CA" sz="2800" b="1" dirty="0">
              <a:latin typeface="Century Gothic" panose="020B0502020202020204" pitchFamily="34" charset="0"/>
            </a:endParaRPr>
          </a:p>
          <a:p>
            <a:endParaRPr lang="en-CA" sz="2800" b="1" dirty="0">
              <a:latin typeface="Century Gothic" panose="020B0502020202020204" pitchFamily="34" charset="0"/>
            </a:endParaRPr>
          </a:p>
        </p:txBody>
      </p:sp>
      <p:sp>
        <p:nvSpPr>
          <p:cNvPr id="7" name="TextBox 6"/>
          <p:cNvSpPr txBox="1"/>
          <p:nvPr/>
        </p:nvSpPr>
        <p:spPr>
          <a:xfrm>
            <a:off x="170473" y="818229"/>
            <a:ext cx="5207942" cy="584776"/>
          </a:xfrm>
          <a:prstGeom prst="rect">
            <a:avLst/>
          </a:prstGeom>
          <a:noFill/>
        </p:spPr>
        <p:txBody>
          <a:bodyPr wrap="square" rtlCol="0">
            <a:spAutoFit/>
          </a:bodyPr>
          <a:lstStyle/>
          <a:p>
            <a:r>
              <a:rPr lang="en-US" sz="1400" i="1" dirty="0"/>
              <a:t>Identify and practise strategies</a:t>
            </a:r>
          </a:p>
          <a:p>
            <a:endParaRPr lang="en-US" dirty="0"/>
          </a:p>
        </p:txBody>
      </p:sp>
      <p:sp>
        <p:nvSpPr>
          <p:cNvPr id="8" name="Rectangle 7">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Elaine’s story</a:t>
            </a:r>
          </a:p>
        </p:txBody>
      </p:sp>
      <p:sp>
        <p:nvSpPr>
          <p:cNvPr id="11" name="TextBox 10">
            <a:extLst>
              <a:ext uri="{FF2B5EF4-FFF2-40B4-BE49-F238E27FC236}">
                <a16:creationId xmlns:a16="http://schemas.microsoft.com/office/drawing/2014/main" id="{A1CC9A86-3CB7-0ED7-CD25-C18934B5DA2F}"/>
              </a:ext>
            </a:extLst>
          </p:cNvPr>
          <p:cNvSpPr txBox="1"/>
          <p:nvPr/>
        </p:nvSpPr>
        <p:spPr>
          <a:xfrm>
            <a:off x="1060450" y="1261840"/>
            <a:ext cx="8849367" cy="707886"/>
          </a:xfrm>
          <a:prstGeom prst="rect">
            <a:avLst/>
          </a:prstGeom>
          <a:noFill/>
        </p:spPr>
        <p:txBody>
          <a:bodyPr wrap="square">
            <a:spAutoFit/>
          </a:bodyPr>
          <a:lstStyle/>
          <a:p>
            <a:pPr>
              <a:spcBef>
                <a:spcPts val="600"/>
              </a:spcBef>
              <a:spcAft>
                <a:spcPts val="600"/>
              </a:spcAft>
            </a:pPr>
            <a:r>
              <a:rPr lang="en-US" sz="4000" b="1" dirty="0">
                <a:solidFill>
                  <a:srgbClr val="316094"/>
                </a:solidFill>
                <a:ea typeface="Times New Roman" panose="02020603050405020304" pitchFamily="18" charset="0"/>
                <a:cs typeface="Calibri" panose="020F0502020204030204" pitchFamily="34" charset="0"/>
              </a:rPr>
              <a:t>Practise looking up transit schedules</a:t>
            </a:r>
          </a:p>
        </p:txBody>
      </p:sp>
    </p:spTree>
    <p:extLst>
      <p:ext uri="{BB962C8B-B14F-4D97-AF65-F5344CB8AC3E}">
        <p14:creationId xmlns:p14="http://schemas.microsoft.com/office/powerpoint/2010/main" val="361129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C1B8112-365B-CEF3-5D00-5517831251C9}"/>
              </a:ext>
            </a:extLst>
          </p:cNvPr>
          <p:cNvSpPr txBox="1"/>
          <p:nvPr/>
        </p:nvSpPr>
        <p:spPr>
          <a:xfrm>
            <a:off x="1060450" y="2204792"/>
            <a:ext cx="7573996" cy="1200328"/>
          </a:xfrm>
          <a:prstGeom prst="rect">
            <a:avLst/>
          </a:prstGeom>
          <a:noFill/>
        </p:spPr>
        <p:txBody>
          <a:bodyPr wrap="square">
            <a:spAutoFit/>
          </a:bodyPr>
          <a:lstStyle/>
          <a:p>
            <a:r>
              <a:rPr lang="en-US" sz="2400" dirty="0"/>
              <a:t>Now that you know more about how to adapt, how would you handle the situations described in your workbook on page 23?</a:t>
            </a:r>
          </a:p>
        </p:txBody>
      </p:sp>
      <p:sp>
        <p:nvSpPr>
          <p:cNvPr id="7" name="TextBox 6"/>
          <p:cNvSpPr txBox="1"/>
          <p:nvPr/>
        </p:nvSpPr>
        <p:spPr>
          <a:xfrm>
            <a:off x="170473" y="818229"/>
            <a:ext cx="5207942" cy="584776"/>
          </a:xfrm>
          <a:prstGeom prst="rect">
            <a:avLst/>
          </a:prstGeom>
          <a:noFill/>
        </p:spPr>
        <p:txBody>
          <a:bodyPr wrap="square" rtlCol="0">
            <a:spAutoFit/>
          </a:bodyPr>
          <a:lstStyle/>
          <a:p>
            <a:r>
              <a:rPr lang="en-US" sz="1400" i="1" dirty="0"/>
              <a:t>Apply what you’ve learned</a:t>
            </a:r>
          </a:p>
          <a:p>
            <a:endParaRPr lang="en-US" dirty="0"/>
          </a:p>
        </p:txBody>
      </p:sp>
      <p:sp>
        <p:nvSpPr>
          <p:cNvPr id="8" name="Rectangle 7">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Elaine’s story</a:t>
            </a:r>
          </a:p>
        </p:txBody>
      </p:sp>
      <p:sp>
        <p:nvSpPr>
          <p:cNvPr id="12" name="TextBox 11">
            <a:extLst>
              <a:ext uri="{FF2B5EF4-FFF2-40B4-BE49-F238E27FC236}">
                <a16:creationId xmlns:a16="http://schemas.microsoft.com/office/drawing/2014/main" id="{A1CC9A86-3CB7-0ED7-CD25-C18934B5DA2F}"/>
              </a:ext>
            </a:extLst>
          </p:cNvPr>
          <p:cNvSpPr txBox="1"/>
          <p:nvPr/>
        </p:nvSpPr>
        <p:spPr>
          <a:xfrm>
            <a:off x="1063624" y="1236271"/>
            <a:ext cx="8849367" cy="707886"/>
          </a:xfrm>
          <a:prstGeom prst="rect">
            <a:avLst/>
          </a:prstGeom>
          <a:noFill/>
        </p:spPr>
        <p:txBody>
          <a:bodyPr wrap="square">
            <a:spAutoFit/>
          </a:bodyPr>
          <a:lstStyle/>
          <a:p>
            <a:pPr>
              <a:spcBef>
                <a:spcPts val="600"/>
              </a:spcBef>
              <a:spcAft>
                <a:spcPts val="600"/>
              </a:spcAft>
            </a:pPr>
            <a:r>
              <a:rPr lang="en-US" sz="4000" b="1" dirty="0">
                <a:solidFill>
                  <a:srgbClr val="316094"/>
                </a:solidFill>
                <a:ea typeface="Times New Roman" panose="02020603050405020304" pitchFamily="18" charset="0"/>
                <a:cs typeface="Calibri" panose="020F0502020204030204" pitchFamily="34" charset="0"/>
              </a:rPr>
              <a:t>Apply what you’ve learned</a:t>
            </a:r>
          </a:p>
        </p:txBody>
      </p:sp>
    </p:spTree>
    <p:extLst>
      <p:ext uri="{BB962C8B-B14F-4D97-AF65-F5344CB8AC3E}">
        <p14:creationId xmlns:p14="http://schemas.microsoft.com/office/powerpoint/2010/main" val="4064434229"/>
      </p:ext>
    </p:extLst>
  </p:cSld>
  <p:clrMapOvr>
    <a:masterClrMapping/>
  </p:clrMapOvr>
  <p:extLst>
    <p:ext uri="{6950BFC3-D8DA-4A85-94F7-54DA5524770B}">
      <p188:commentRel xmlns=""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83DA02-2D12-5D4E-ADF7-9DB84E0E0027}"/>
              </a:ext>
            </a:extLst>
          </p:cNvPr>
          <p:cNvSpPr txBox="1"/>
          <p:nvPr/>
        </p:nvSpPr>
        <p:spPr>
          <a:xfrm>
            <a:off x="1060450" y="1177925"/>
            <a:ext cx="10364561" cy="3293209"/>
          </a:xfrm>
          <a:prstGeom prst="rect">
            <a:avLst/>
          </a:prstGeom>
          <a:noFill/>
        </p:spPr>
        <p:txBody>
          <a:bodyPr wrap="square">
            <a:spAutoFit/>
          </a:bodyPr>
          <a:lstStyle/>
          <a:p>
            <a:pPr marL="0" indent="0">
              <a:buNone/>
            </a:pPr>
            <a:r>
              <a:rPr lang="en-US" sz="4000" b="1" dirty="0">
                <a:solidFill>
                  <a:srgbClr val="316094"/>
                </a:solidFill>
                <a:cs typeface="Calibri" panose="020F0502020204030204"/>
              </a:rPr>
              <a:t>What is adaptability?</a:t>
            </a:r>
          </a:p>
          <a:p>
            <a:pPr marL="0" indent="0">
              <a:spcBef>
                <a:spcPts val="1200"/>
              </a:spcBef>
              <a:spcAft>
                <a:spcPts val="1200"/>
              </a:spcAft>
              <a:buNone/>
            </a:pPr>
            <a:r>
              <a:rPr lang="en-US" sz="2800" dirty="0">
                <a:solidFill>
                  <a:schemeClr val="bg2">
                    <a:lumMod val="25000"/>
                  </a:schemeClr>
                </a:solidFill>
                <a:cs typeface="Calibri" panose="020F0502020204030204"/>
              </a:rPr>
              <a:t>Adaptability is your ability to adjust day-to-day activities, habits and the way you do things when change happens. </a:t>
            </a:r>
          </a:p>
          <a:p>
            <a:pPr marL="0" indent="0">
              <a:spcBef>
                <a:spcPts val="1200"/>
              </a:spcBef>
              <a:spcAft>
                <a:spcPts val="1200"/>
              </a:spcAft>
              <a:buNone/>
            </a:pPr>
            <a:r>
              <a:rPr lang="en-US" sz="2800" dirty="0">
                <a:solidFill>
                  <a:schemeClr val="bg2">
                    <a:lumMod val="25000"/>
                  </a:schemeClr>
                </a:solidFill>
                <a:cs typeface="Calibri" panose="020F0502020204030204"/>
              </a:rPr>
              <a:t>Change can be expected and unexpected.</a:t>
            </a:r>
            <a:r>
              <a:rPr lang="en-US" sz="3200" dirty="0">
                <a:solidFill>
                  <a:schemeClr val="bg2">
                    <a:lumMod val="25000"/>
                  </a:schemeClr>
                </a:solidFill>
                <a:cs typeface="Calibri" panose="020F0502020204030204"/>
              </a:rPr>
              <a:t> </a:t>
            </a:r>
          </a:p>
          <a:p>
            <a:pPr marL="571500" indent="-571500">
              <a:buFont typeface="Arial" panose="020B0604020202020204" pitchFamily="34" charset="0"/>
              <a:buChar char="•"/>
            </a:pPr>
            <a:endParaRPr lang="en-CA" sz="4000" dirty="0">
              <a:solidFill>
                <a:schemeClr val="bg2">
                  <a:lumMod val="25000"/>
                </a:schemeClr>
              </a:solidFill>
              <a:latin typeface="Century Gothic" panose="020B0502020202020204" pitchFamily="34" charset="0"/>
              <a:cs typeface="Calibri" panose="020F0502020204030204"/>
            </a:endParaRPr>
          </a:p>
        </p:txBody>
      </p:sp>
      <p:sp>
        <p:nvSpPr>
          <p:cNvPr id="6" name="Rectangle 5">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Adaptability Introduction</a:t>
            </a:r>
          </a:p>
        </p:txBody>
      </p:sp>
    </p:spTree>
    <p:custDataLst>
      <p:tags r:id="rId1"/>
    </p:custDataLst>
    <p:extLst>
      <p:ext uri="{BB962C8B-B14F-4D97-AF65-F5344CB8AC3E}">
        <p14:creationId xmlns:p14="http://schemas.microsoft.com/office/powerpoint/2010/main" val="241159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15FF2B9-8CD7-C8B1-7E9C-BF808326699E}"/>
              </a:ext>
            </a:extLst>
          </p:cNvPr>
          <p:cNvSpPr txBox="1"/>
          <p:nvPr/>
        </p:nvSpPr>
        <p:spPr>
          <a:xfrm>
            <a:off x="1060450" y="1943839"/>
            <a:ext cx="10588701" cy="1754326"/>
          </a:xfrm>
          <a:prstGeom prst="rect">
            <a:avLst/>
          </a:prstGeom>
          <a:noFill/>
        </p:spPr>
        <p:txBody>
          <a:bodyPr wrap="square">
            <a:spAutoFit/>
          </a:bodyPr>
          <a:lstStyle/>
          <a:p>
            <a:pPr>
              <a:lnSpc>
                <a:spcPct val="115000"/>
              </a:lnSpc>
              <a:spcAft>
                <a:spcPts val="800"/>
              </a:spcAft>
            </a:pPr>
            <a:r>
              <a:rPr lang="en-US" sz="3200" dirty="0"/>
              <a:t>An action plan helps you identify clear steps to take and strategies to use to achieve your goal. An action plan also helps you stay on track.</a:t>
            </a:r>
            <a:endParaRPr lang="en-CA" sz="3200" dirty="0">
              <a:solidFill>
                <a:srgbClr val="000000"/>
              </a:solidFill>
              <a:effectLst/>
              <a:latin typeface="Century Gothic" panose="020B0502020202020204" pitchFamily="34" charset="0"/>
              <a:ea typeface="Yu Gothic Light" panose="020B0300000000000000" pitchFamily="34" charset="-128"/>
            </a:endParaRPr>
          </a:p>
        </p:txBody>
      </p:sp>
      <p:sp>
        <p:nvSpPr>
          <p:cNvPr id="6" name="Rectangle 5">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Action plan</a:t>
            </a:r>
          </a:p>
        </p:txBody>
      </p:sp>
      <p:sp>
        <p:nvSpPr>
          <p:cNvPr id="10" name="TextBox 9">
            <a:extLst>
              <a:ext uri="{FF2B5EF4-FFF2-40B4-BE49-F238E27FC236}">
                <a16:creationId xmlns:a16="http://schemas.microsoft.com/office/drawing/2014/main" id="{A1CC9A86-3CB7-0ED7-CD25-C18934B5DA2F}"/>
              </a:ext>
            </a:extLst>
          </p:cNvPr>
          <p:cNvSpPr txBox="1"/>
          <p:nvPr/>
        </p:nvSpPr>
        <p:spPr>
          <a:xfrm>
            <a:off x="1063624" y="1162050"/>
            <a:ext cx="8849367" cy="707886"/>
          </a:xfrm>
          <a:prstGeom prst="rect">
            <a:avLst/>
          </a:prstGeom>
          <a:noFill/>
        </p:spPr>
        <p:txBody>
          <a:bodyPr wrap="square">
            <a:spAutoFit/>
          </a:bodyPr>
          <a:lstStyle/>
          <a:p>
            <a:r>
              <a:rPr lang="en-CA" sz="4000" b="1" dirty="0">
                <a:solidFill>
                  <a:srgbClr val="316094"/>
                </a:solidFill>
              </a:rPr>
              <a:t>Action plan</a:t>
            </a:r>
          </a:p>
        </p:txBody>
      </p:sp>
    </p:spTree>
    <p:extLst>
      <p:ext uri="{BB962C8B-B14F-4D97-AF65-F5344CB8AC3E}">
        <p14:creationId xmlns:p14="http://schemas.microsoft.com/office/powerpoint/2010/main" val="82234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54783B-3A3D-E27C-A5B0-D0CB05663595}"/>
              </a:ext>
            </a:extLst>
          </p:cNvPr>
          <p:cNvSpPr txBox="1"/>
          <p:nvPr/>
        </p:nvSpPr>
        <p:spPr>
          <a:xfrm>
            <a:off x="1060450" y="1995354"/>
            <a:ext cx="8015622" cy="1384995"/>
          </a:xfrm>
          <a:prstGeom prst="rect">
            <a:avLst/>
          </a:prstGeom>
          <a:noFill/>
        </p:spPr>
        <p:txBody>
          <a:bodyPr wrap="square" rtlCol="0">
            <a:spAutoFit/>
          </a:bodyPr>
          <a:lstStyle/>
          <a:p>
            <a:r>
              <a:rPr lang="en-CA" sz="2800" b="1" dirty="0"/>
              <a:t>Do task 1 on page 24</a:t>
            </a:r>
          </a:p>
          <a:p>
            <a:endParaRPr lang="en-CA" sz="2800" b="1" dirty="0">
              <a:latin typeface="Century Gothic" panose="020B0502020202020204" pitchFamily="34" charset="0"/>
            </a:endParaRPr>
          </a:p>
          <a:p>
            <a:r>
              <a:rPr lang="en-CA" sz="2800" b="1" dirty="0"/>
              <a:t>Do task 2  on page 25</a:t>
            </a:r>
          </a:p>
        </p:txBody>
      </p:sp>
      <p:sp>
        <p:nvSpPr>
          <p:cNvPr id="6" name="Rectangle 5">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Action plan</a:t>
            </a:r>
          </a:p>
        </p:txBody>
      </p:sp>
      <p:sp>
        <p:nvSpPr>
          <p:cNvPr id="9" name="TextBox 8">
            <a:extLst>
              <a:ext uri="{FF2B5EF4-FFF2-40B4-BE49-F238E27FC236}">
                <a16:creationId xmlns:a16="http://schemas.microsoft.com/office/drawing/2014/main" id="{A1CC9A86-3CB7-0ED7-CD25-C18934B5DA2F}"/>
              </a:ext>
            </a:extLst>
          </p:cNvPr>
          <p:cNvSpPr txBox="1"/>
          <p:nvPr/>
        </p:nvSpPr>
        <p:spPr>
          <a:xfrm>
            <a:off x="1063624" y="1162050"/>
            <a:ext cx="8849367" cy="707886"/>
          </a:xfrm>
          <a:prstGeom prst="rect">
            <a:avLst/>
          </a:prstGeom>
          <a:noFill/>
        </p:spPr>
        <p:txBody>
          <a:bodyPr wrap="square">
            <a:spAutoFit/>
          </a:bodyPr>
          <a:lstStyle/>
          <a:p>
            <a:r>
              <a:rPr lang="en-CA" sz="4000" b="1" dirty="0">
                <a:solidFill>
                  <a:srgbClr val="316094"/>
                </a:solidFill>
              </a:rPr>
              <a:t>Action plan</a:t>
            </a:r>
          </a:p>
        </p:txBody>
      </p:sp>
    </p:spTree>
    <p:extLst>
      <p:ext uri="{BB962C8B-B14F-4D97-AF65-F5344CB8AC3E}">
        <p14:creationId xmlns:p14="http://schemas.microsoft.com/office/powerpoint/2010/main" val="337171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17BBAB3-AC34-42CE-E639-E4A4AFAD12BD}"/>
              </a:ext>
            </a:extLst>
          </p:cNvPr>
          <p:cNvSpPr txBox="1"/>
          <p:nvPr/>
        </p:nvSpPr>
        <p:spPr>
          <a:xfrm>
            <a:off x="1060450" y="2075385"/>
            <a:ext cx="3844841" cy="1569660"/>
          </a:xfrm>
          <a:prstGeom prst="rect">
            <a:avLst/>
          </a:prstGeom>
          <a:noFill/>
        </p:spPr>
        <p:txBody>
          <a:bodyPr wrap="square" rtlCol="0">
            <a:spAutoFit/>
          </a:bodyPr>
          <a:lstStyle/>
          <a:p>
            <a:r>
              <a:rPr lang="en-CA" sz="3200" dirty="0"/>
              <a:t>You can find the action plan in your workbook on page 56</a:t>
            </a:r>
            <a:endParaRPr lang="en-US" sz="3200" dirty="0"/>
          </a:p>
        </p:txBody>
      </p:sp>
      <p:sp>
        <p:nvSpPr>
          <p:cNvPr id="9" name="TextBox 8">
            <a:extLst>
              <a:ext uri="{FF2B5EF4-FFF2-40B4-BE49-F238E27FC236}">
                <a16:creationId xmlns:a16="http://schemas.microsoft.com/office/drawing/2014/main" id="{FEC6C22D-966C-8F8A-7CF9-8FDE632D8F13}"/>
              </a:ext>
            </a:extLst>
          </p:cNvPr>
          <p:cNvSpPr txBox="1"/>
          <p:nvPr/>
        </p:nvSpPr>
        <p:spPr>
          <a:xfrm>
            <a:off x="1060450" y="4469615"/>
            <a:ext cx="3981049" cy="523220"/>
          </a:xfrm>
          <a:prstGeom prst="rect">
            <a:avLst/>
          </a:prstGeom>
          <a:noFill/>
        </p:spPr>
        <p:txBody>
          <a:bodyPr wrap="square">
            <a:spAutoFit/>
          </a:bodyPr>
          <a:lstStyle/>
          <a:p>
            <a:r>
              <a:rPr lang="en-CA" sz="2800" b="1" dirty="0"/>
              <a:t>Do task 3 on page 25</a:t>
            </a:r>
          </a:p>
        </p:txBody>
      </p:sp>
      <p:pic>
        <p:nvPicPr>
          <p:cNvPr id="8" name="Picture 7" descr="A white sheet of paper with black text&#10;&#10;Description automatically generated">
            <a:extLst>
              <a:ext uri="{FF2B5EF4-FFF2-40B4-BE49-F238E27FC236}">
                <a16:creationId xmlns:a16="http://schemas.microsoft.com/office/drawing/2014/main" id="{C069F695-1FF8-22A8-60A8-E499D108DD40}"/>
              </a:ext>
            </a:extLst>
          </p:cNvPr>
          <p:cNvPicPr>
            <a:picLocks noChangeAspect="1"/>
          </p:cNvPicPr>
          <p:nvPr/>
        </p:nvPicPr>
        <p:blipFill rotWithShape="1">
          <a:blip r:embed="rId3">
            <a:extLst>
              <a:ext uri="{28A0092B-C50C-407E-A947-70E740481C1C}">
                <a14:useLocalDpi xmlns:a14="http://schemas.microsoft.com/office/drawing/2010/main" val="0"/>
              </a:ext>
            </a:extLst>
          </a:blip>
          <a:srcRect t="6224"/>
          <a:stretch/>
        </p:blipFill>
        <p:spPr>
          <a:xfrm>
            <a:off x="7081666" y="1261438"/>
            <a:ext cx="4254774" cy="4776692"/>
          </a:xfrm>
          <a:prstGeom prst="rect">
            <a:avLst/>
          </a:prstGeom>
        </p:spPr>
      </p:pic>
      <p:sp>
        <p:nvSpPr>
          <p:cNvPr id="10" name="Rectangle 9">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Action plan</a:t>
            </a:r>
          </a:p>
        </p:txBody>
      </p:sp>
      <p:sp>
        <p:nvSpPr>
          <p:cNvPr id="13" name="TextBox 12">
            <a:extLst>
              <a:ext uri="{FF2B5EF4-FFF2-40B4-BE49-F238E27FC236}">
                <a16:creationId xmlns:a16="http://schemas.microsoft.com/office/drawing/2014/main" id="{A1CC9A86-3CB7-0ED7-CD25-C18934B5DA2F}"/>
              </a:ext>
            </a:extLst>
          </p:cNvPr>
          <p:cNvSpPr txBox="1"/>
          <p:nvPr/>
        </p:nvSpPr>
        <p:spPr>
          <a:xfrm>
            <a:off x="1060450" y="1193654"/>
            <a:ext cx="8849367" cy="707886"/>
          </a:xfrm>
          <a:prstGeom prst="rect">
            <a:avLst/>
          </a:prstGeom>
          <a:noFill/>
        </p:spPr>
        <p:txBody>
          <a:bodyPr wrap="square">
            <a:spAutoFit/>
          </a:bodyPr>
          <a:lstStyle/>
          <a:p>
            <a:r>
              <a:rPr lang="en-CA" sz="4000" b="1" dirty="0">
                <a:solidFill>
                  <a:srgbClr val="316094"/>
                </a:solidFill>
              </a:rPr>
              <a:t>Action plan</a:t>
            </a:r>
          </a:p>
        </p:txBody>
      </p:sp>
      <p:sp>
        <p:nvSpPr>
          <p:cNvPr id="3" name="TextBox 2"/>
          <p:cNvSpPr txBox="1"/>
          <p:nvPr/>
        </p:nvSpPr>
        <p:spPr>
          <a:xfrm>
            <a:off x="6997905" y="877891"/>
            <a:ext cx="3903826" cy="369332"/>
          </a:xfrm>
          <a:prstGeom prst="rect">
            <a:avLst/>
          </a:prstGeom>
          <a:noFill/>
        </p:spPr>
        <p:txBody>
          <a:bodyPr wrap="square" rtlCol="0">
            <a:spAutoFit/>
          </a:bodyPr>
          <a:lstStyle/>
          <a:p>
            <a:r>
              <a:rPr lang="en-US" dirty="0"/>
              <a:t>﻿</a:t>
            </a:r>
            <a:r>
              <a:rPr lang="en-US" sz="1600" b="1" dirty="0">
                <a:solidFill>
                  <a:srgbClr val="316094"/>
                </a:solidFill>
              </a:rPr>
              <a:t>My action plan for adaptability</a:t>
            </a:r>
          </a:p>
        </p:txBody>
      </p:sp>
    </p:spTree>
    <p:extLst>
      <p:ext uri="{BB962C8B-B14F-4D97-AF65-F5344CB8AC3E}">
        <p14:creationId xmlns:p14="http://schemas.microsoft.com/office/powerpoint/2010/main" val="250003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F4D79D-3103-BC8A-753C-DA293E0A66CE}"/>
              </a:ext>
            </a:extLst>
          </p:cNvPr>
          <p:cNvSpPr txBox="1"/>
          <p:nvPr/>
        </p:nvSpPr>
        <p:spPr>
          <a:xfrm>
            <a:off x="1060450" y="1973350"/>
            <a:ext cx="8718697" cy="2105192"/>
          </a:xfrm>
          <a:prstGeom prst="rect">
            <a:avLst/>
          </a:prstGeom>
          <a:noFill/>
        </p:spPr>
        <p:txBody>
          <a:bodyPr wrap="square" rtlCol="0">
            <a:spAutoFit/>
          </a:bodyPr>
          <a:lstStyle/>
          <a:p>
            <a:pPr>
              <a:lnSpc>
                <a:spcPct val="115000"/>
              </a:lnSpc>
              <a:spcAft>
                <a:spcPts val="800"/>
              </a:spcAft>
            </a:pPr>
            <a:r>
              <a:rPr lang="en-CA" sz="2400" dirty="0">
                <a:solidFill>
                  <a:srgbClr val="000000"/>
                </a:solidFill>
                <a:effectLst/>
                <a:ea typeface="Yu Gothic Light" panose="020B0300000000000000" pitchFamily="34" charset="-128"/>
                <a:cs typeface="Calibri" panose="020F0502020204030204" pitchFamily="34" charset="0"/>
              </a:rPr>
              <a:t>You just made your own Action Plan! </a:t>
            </a:r>
            <a:endParaRPr lang="en-CA" sz="2400" dirty="0">
              <a:solidFill>
                <a:srgbClr val="000000"/>
              </a:solidFill>
              <a:effectLst/>
              <a:ea typeface="Yu Gothic Light" panose="020B0300000000000000" pitchFamily="34" charset="-128"/>
            </a:endParaRPr>
          </a:p>
          <a:p>
            <a:pPr>
              <a:lnSpc>
                <a:spcPct val="115000"/>
              </a:lnSpc>
              <a:spcAft>
                <a:spcPts val="800"/>
              </a:spcAft>
            </a:pPr>
            <a:endParaRPr lang="en-CA" sz="2400" dirty="0">
              <a:solidFill>
                <a:srgbClr val="000000"/>
              </a:solidFill>
              <a:effectLst/>
              <a:ea typeface="Yu Gothic Light" panose="020B0300000000000000" pitchFamily="34" charset="-128"/>
              <a:cs typeface="Calibri" panose="020F0502020204030204" pitchFamily="34" charset="0"/>
            </a:endParaRPr>
          </a:p>
          <a:p>
            <a:pPr>
              <a:lnSpc>
                <a:spcPct val="115000"/>
              </a:lnSpc>
              <a:spcAft>
                <a:spcPts val="800"/>
              </a:spcAft>
            </a:pPr>
            <a:r>
              <a:rPr lang="en-CA" sz="2400" dirty="0">
                <a:solidFill>
                  <a:srgbClr val="000000"/>
                </a:solidFill>
                <a:effectLst/>
                <a:ea typeface="Yu Gothic Light" panose="020B0300000000000000" pitchFamily="34" charset="-128"/>
                <a:cs typeface="Calibri" panose="020F0502020204030204" pitchFamily="34" charset="0"/>
              </a:rPr>
              <a:t>Good luck! </a:t>
            </a:r>
            <a:endParaRPr lang="en-CA" sz="2400" dirty="0">
              <a:solidFill>
                <a:srgbClr val="000000"/>
              </a:solidFill>
              <a:effectLst/>
              <a:ea typeface="Yu Gothic Light" panose="020B0300000000000000" pitchFamily="34" charset="-128"/>
            </a:endParaRPr>
          </a:p>
          <a:p>
            <a:endParaRPr lang="en-CA" sz="2800" dirty="0">
              <a:latin typeface="Century Gothic" panose="020B0502020202020204" pitchFamily="34" charset="0"/>
            </a:endParaRPr>
          </a:p>
        </p:txBody>
      </p:sp>
      <p:sp>
        <p:nvSpPr>
          <p:cNvPr id="7" name="Rectangle 6">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Action plan</a:t>
            </a:r>
          </a:p>
        </p:txBody>
      </p:sp>
      <p:sp>
        <p:nvSpPr>
          <p:cNvPr id="10" name="TextBox 9">
            <a:extLst>
              <a:ext uri="{FF2B5EF4-FFF2-40B4-BE49-F238E27FC236}">
                <a16:creationId xmlns:a16="http://schemas.microsoft.com/office/drawing/2014/main" id="{A1CC9A86-3CB7-0ED7-CD25-C18934B5DA2F}"/>
              </a:ext>
            </a:extLst>
          </p:cNvPr>
          <p:cNvSpPr txBox="1"/>
          <p:nvPr/>
        </p:nvSpPr>
        <p:spPr>
          <a:xfrm>
            <a:off x="1060450" y="1193654"/>
            <a:ext cx="8849367" cy="707886"/>
          </a:xfrm>
          <a:prstGeom prst="rect">
            <a:avLst/>
          </a:prstGeom>
          <a:noFill/>
        </p:spPr>
        <p:txBody>
          <a:bodyPr wrap="square">
            <a:spAutoFit/>
          </a:bodyPr>
          <a:lstStyle/>
          <a:p>
            <a:r>
              <a:rPr lang="en-CA" sz="4000" b="1" dirty="0">
                <a:solidFill>
                  <a:srgbClr val="316094"/>
                </a:solidFill>
              </a:rPr>
              <a:t>Action plan</a:t>
            </a:r>
          </a:p>
        </p:txBody>
      </p:sp>
    </p:spTree>
    <p:extLst>
      <p:ext uri="{BB962C8B-B14F-4D97-AF65-F5344CB8AC3E}">
        <p14:creationId xmlns:p14="http://schemas.microsoft.com/office/powerpoint/2010/main" val="3792218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384A62-8C38-5C88-446F-560F639F70F8}"/>
              </a:ext>
            </a:extLst>
          </p:cNvPr>
          <p:cNvSpPr/>
          <p:nvPr/>
        </p:nvSpPr>
        <p:spPr>
          <a:xfrm rot="16200000">
            <a:off x="-1511181" y="1511176"/>
            <a:ext cx="6857999" cy="3835638"/>
          </a:xfrm>
          <a:prstGeom prst="rect">
            <a:avLst/>
          </a:prstGeom>
          <a:solidFill>
            <a:srgbClr val="570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A8E22"/>
              </a:solidFill>
            </a:endParaRPr>
          </a:p>
        </p:txBody>
      </p:sp>
      <p:sp>
        <p:nvSpPr>
          <p:cNvPr id="8" name="Rectangle 7">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8F4242F0-9CC0-8E7C-A9B4-5750574BA707}"/>
              </a:ext>
            </a:extLst>
          </p:cNvPr>
          <p:cNvSpPr/>
          <p:nvPr/>
        </p:nvSpPr>
        <p:spPr>
          <a:xfrm>
            <a:off x="325432" y="1168636"/>
            <a:ext cx="3872456" cy="707886"/>
          </a:xfrm>
          <a:prstGeom prst="rect">
            <a:avLst/>
          </a:prstGeom>
          <a:noFill/>
        </p:spPr>
        <p:txBody>
          <a:bodyPr wrap="square" lIns="91440" tIns="45720" rIns="91440" bIns="45720">
            <a:spAutoFit/>
          </a:bodyPr>
          <a:lstStyle/>
          <a:p>
            <a:r>
              <a:rPr lang="en-US" sz="4000" b="1" dirty="0">
                <a:solidFill>
                  <a:schemeClr val="bg1"/>
                </a:solidFill>
              </a:rPr>
              <a:t>Jenny’s story</a:t>
            </a:r>
          </a:p>
        </p:txBody>
      </p:sp>
      <p:pic>
        <p:nvPicPr>
          <p:cNvPr id="3" name="Picture 2" descr="JennysStor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252" y="1181439"/>
            <a:ext cx="6601968" cy="4590288"/>
          </a:xfrm>
          <a:prstGeom prst="rect">
            <a:avLst/>
          </a:prstGeom>
        </p:spPr>
      </p:pic>
    </p:spTree>
    <p:extLst>
      <p:ext uri="{BB962C8B-B14F-4D97-AF65-F5344CB8AC3E}">
        <p14:creationId xmlns:p14="http://schemas.microsoft.com/office/powerpoint/2010/main" val="3159899276"/>
      </p:ext>
    </p:extLst>
  </p:cSld>
  <p:clrMapOvr>
    <a:masterClrMapping/>
  </p:clrMapOvr>
  <p:extLst>
    <p:ext uri="{6950BFC3-D8DA-4A85-94F7-54DA5524770B}">
      <p188:commentRel xmlns="" xmlns:p188="http://schemas.microsoft.com/office/powerpoint/2018/8/main" r:id="rId4"/>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5F68D4A-7DCB-65F2-DD47-1C11F752FDC8}"/>
              </a:ext>
            </a:extLst>
          </p:cNvPr>
          <p:cNvSpPr txBox="1"/>
          <p:nvPr/>
        </p:nvSpPr>
        <p:spPr>
          <a:xfrm>
            <a:off x="1063625" y="1159087"/>
            <a:ext cx="10304659" cy="707886"/>
          </a:xfrm>
          <a:prstGeom prst="rect">
            <a:avLst/>
          </a:prstGeom>
          <a:noFill/>
        </p:spPr>
        <p:txBody>
          <a:bodyPr wrap="square">
            <a:spAutoFit/>
          </a:bodyPr>
          <a:lstStyle/>
          <a:p>
            <a:pPr>
              <a:spcBef>
                <a:spcPts val="600"/>
              </a:spcBef>
              <a:spcAft>
                <a:spcPts val="600"/>
              </a:spcAft>
            </a:pPr>
            <a:r>
              <a:rPr lang="en-CA" sz="4000" b="1" dirty="0">
                <a:solidFill>
                  <a:srgbClr val="316094"/>
                </a:solidFill>
                <a:effectLst/>
                <a:ea typeface="Times New Roman" panose="02020603050405020304" pitchFamily="18" charset="0"/>
                <a:cs typeface="Calibri" panose="020F0502020204030204" pitchFamily="34" charset="0"/>
              </a:rPr>
              <a:t>What to change? Identify areas for change</a:t>
            </a:r>
            <a:endParaRPr lang="en-US" sz="4000" b="1" dirty="0">
              <a:solidFill>
                <a:srgbClr val="316094"/>
              </a:solidFill>
              <a:effectLst/>
              <a:ea typeface="Times New Roman" panose="02020603050405020304" pitchFamily="18" charset="0"/>
              <a:cs typeface="Calibri" panose="020F0502020204030204" pitchFamily="34" charset="0"/>
            </a:endParaRPr>
          </a:p>
        </p:txBody>
      </p:sp>
      <p:sp>
        <p:nvSpPr>
          <p:cNvPr id="7" name="TextBox 6">
            <a:extLst>
              <a:ext uri="{FF2B5EF4-FFF2-40B4-BE49-F238E27FC236}">
                <a16:creationId xmlns:a16="http://schemas.microsoft.com/office/drawing/2014/main" id="{09E9C882-7556-4B1E-AECA-851CDE71D09B}"/>
              </a:ext>
            </a:extLst>
          </p:cNvPr>
          <p:cNvSpPr txBox="1"/>
          <p:nvPr/>
        </p:nvSpPr>
        <p:spPr>
          <a:xfrm>
            <a:off x="1080672" y="1987137"/>
            <a:ext cx="10613572" cy="2462212"/>
          </a:xfrm>
          <a:prstGeom prst="rect">
            <a:avLst/>
          </a:prstGeom>
          <a:noFill/>
        </p:spPr>
        <p:txBody>
          <a:bodyPr wrap="square">
            <a:spAutoFit/>
          </a:bodyPr>
          <a:lstStyle/>
          <a:p>
            <a:r>
              <a:rPr lang="en-CA" sz="2800" dirty="0"/>
              <a:t>Jenny wants to fully engage in the program and get a job. To do so, she needs to make changes in the way she does things.</a:t>
            </a:r>
          </a:p>
          <a:p>
            <a:pPr>
              <a:lnSpc>
                <a:spcPct val="150000"/>
              </a:lnSpc>
            </a:pPr>
            <a:r>
              <a:rPr lang="en-CA" sz="2800" dirty="0"/>
              <a:t>What does Jenny need to change?</a:t>
            </a:r>
          </a:p>
          <a:p>
            <a:endParaRPr lang="en-CA" sz="2800" b="1" dirty="0"/>
          </a:p>
          <a:p>
            <a:r>
              <a:rPr lang="en-CA" sz="2800" b="1" dirty="0"/>
              <a:t>Do the task on page 27</a:t>
            </a:r>
          </a:p>
        </p:txBody>
      </p:sp>
      <p:sp>
        <p:nvSpPr>
          <p:cNvPr id="8" name="Rectangle 7">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Jenny’s story</a:t>
            </a:r>
          </a:p>
        </p:txBody>
      </p:sp>
    </p:spTree>
    <p:extLst>
      <p:ext uri="{BB962C8B-B14F-4D97-AF65-F5344CB8AC3E}">
        <p14:creationId xmlns:p14="http://schemas.microsoft.com/office/powerpoint/2010/main" val="1786639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9E9C882-7556-4B1E-AECA-851CDE71D09B}"/>
              </a:ext>
            </a:extLst>
          </p:cNvPr>
          <p:cNvSpPr txBox="1"/>
          <p:nvPr/>
        </p:nvSpPr>
        <p:spPr>
          <a:xfrm>
            <a:off x="1058863" y="1971423"/>
            <a:ext cx="10092221" cy="3062377"/>
          </a:xfrm>
          <a:prstGeom prst="rect">
            <a:avLst/>
          </a:prstGeom>
          <a:noFill/>
        </p:spPr>
        <p:txBody>
          <a:bodyPr wrap="square">
            <a:spAutoFit/>
          </a:bodyPr>
          <a:lstStyle/>
          <a:p>
            <a:pPr marL="0" indent="0">
              <a:lnSpc>
                <a:spcPct val="150000"/>
              </a:lnSpc>
              <a:buNone/>
            </a:pPr>
            <a:r>
              <a:rPr lang="en-CA" sz="2800" dirty="0"/>
              <a:t>Think about yourself.</a:t>
            </a:r>
          </a:p>
          <a:p>
            <a:pPr marL="0" indent="0">
              <a:lnSpc>
                <a:spcPts val="3560"/>
              </a:lnSpc>
              <a:spcBef>
                <a:spcPts val="1200"/>
              </a:spcBef>
              <a:buNone/>
            </a:pPr>
            <a:r>
              <a:rPr lang="en-CA" sz="2800" dirty="0"/>
              <a:t>Are there any similarities and differences between Jenny’s story </a:t>
            </a:r>
            <a:br>
              <a:rPr lang="en-CA" sz="2800" dirty="0"/>
            </a:br>
            <a:r>
              <a:rPr lang="en-CA" sz="2800" dirty="0"/>
              <a:t>and your own?</a:t>
            </a:r>
          </a:p>
          <a:p>
            <a:pPr marL="0" indent="0">
              <a:lnSpc>
                <a:spcPct val="150000"/>
              </a:lnSpc>
              <a:buNone/>
            </a:pPr>
            <a:endParaRPr lang="en-CA" sz="2800" dirty="0"/>
          </a:p>
          <a:p>
            <a:pPr marL="0" indent="0">
              <a:lnSpc>
                <a:spcPct val="150000"/>
              </a:lnSpc>
              <a:buNone/>
            </a:pPr>
            <a:r>
              <a:rPr lang="en-CA" sz="2800" b="1" dirty="0"/>
              <a:t>Reflect</a:t>
            </a:r>
          </a:p>
        </p:txBody>
      </p:sp>
      <p:sp>
        <p:nvSpPr>
          <p:cNvPr id="6" name="TextBox 5">
            <a:extLst>
              <a:ext uri="{FF2B5EF4-FFF2-40B4-BE49-F238E27FC236}">
                <a16:creationId xmlns:a16="http://schemas.microsoft.com/office/drawing/2014/main" id="{E5F68D4A-7DCB-65F2-DD47-1C11F752FDC8}"/>
              </a:ext>
            </a:extLst>
          </p:cNvPr>
          <p:cNvSpPr txBox="1"/>
          <p:nvPr/>
        </p:nvSpPr>
        <p:spPr>
          <a:xfrm>
            <a:off x="1063625" y="1159087"/>
            <a:ext cx="10304659" cy="707886"/>
          </a:xfrm>
          <a:prstGeom prst="rect">
            <a:avLst/>
          </a:prstGeom>
          <a:noFill/>
        </p:spPr>
        <p:txBody>
          <a:bodyPr wrap="square">
            <a:spAutoFit/>
          </a:bodyPr>
          <a:lstStyle/>
          <a:p>
            <a:pPr>
              <a:spcBef>
                <a:spcPts val="600"/>
              </a:spcBef>
              <a:spcAft>
                <a:spcPts val="600"/>
              </a:spcAft>
            </a:pPr>
            <a:r>
              <a:rPr lang="en-CA" sz="4000" b="1" dirty="0">
                <a:solidFill>
                  <a:srgbClr val="316094"/>
                </a:solidFill>
                <a:effectLst/>
                <a:ea typeface="Times New Roman" panose="02020603050405020304" pitchFamily="18" charset="0"/>
                <a:cs typeface="Calibri" panose="020F0502020204030204" pitchFamily="34" charset="0"/>
              </a:rPr>
              <a:t>What to change? Identify areas for change</a:t>
            </a:r>
            <a:endParaRPr lang="en-US" sz="4000" b="1" dirty="0">
              <a:solidFill>
                <a:srgbClr val="316094"/>
              </a:solidFill>
              <a:effectLst/>
              <a:ea typeface="Times New Roman" panose="02020603050405020304" pitchFamily="18" charset="0"/>
              <a:cs typeface="Calibri" panose="020F0502020204030204" pitchFamily="34" charset="0"/>
            </a:endParaRPr>
          </a:p>
        </p:txBody>
      </p:sp>
      <p:sp>
        <p:nvSpPr>
          <p:cNvPr id="7" name="Rectangle 6">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Jenny’s story</a:t>
            </a:r>
          </a:p>
        </p:txBody>
      </p:sp>
    </p:spTree>
    <p:extLst>
      <p:ext uri="{BB962C8B-B14F-4D97-AF65-F5344CB8AC3E}">
        <p14:creationId xmlns:p14="http://schemas.microsoft.com/office/powerpoint/2010/main" val="1836923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9E9C882-7556-4B1E-AECA-851CDE71D09B}"/>
              </a:ext>
            </a:extLst>
          </p:cNvPr>
          <p:cNvSpPr txBox="1"/>
          <p:nvPr/>
        </p:nvSpPr>
        <p:spPr>
          <a:xfrm>
            <a:off x="1058863" y="2041280"/>
            <a:ext cx="10613572" cy="2031325"/>
          </a:xfrm>
          <a:prstGeom prst="rect">
            <a:avLst/>
          </a:prstGeom>
          <a:noFill/>
        </p:spPr>
        <p:txBody>
          <a:bodyPr wrap="square">
            <a:spAutoFit/>
          </a:bodyPr>
          <a:lstStyle/>
          <a:p>
            <a:pPr marL="0" indent="0">
              <a:lnSpc>
                <a:spcPct val="150000"/>
              </a:lnSpc>
              <a:buNone/>
            </a:pPr>
            <a:r>
              <a:rPr lang="en-US" sz="2800" dirty="0"/>
              <a:t>What </a:t>
            </a:r>
            <a:r>
              <a:rPr lang="en-US" sz="2800" dirty="0" smtClean="0"/>
              <a:t>actions could </a:t>
            </a:r>
            <a:r>
              <a:rPr lang="en-US" sz="2800" dirty="0"/>
              <a:t>Jenny take to improve?</a:t>
            </a:r>
          </a:p>
          <a:p>
            <a:pPr marL="0" indent="0">
              <a:lnSpc>
                <a:spcPct val="150000"/>
              </a:lnSpc>
              <a:buNone/>
            </a:pPr>
            <a:endParaRPr lang="en-CA" sz="2800" dirty="0"/>
          </a:p>
          <a:p>
            <a:pPr>
              <a:lnSpc>
                <a:spcPct val="150000"/>
              </a:lnSpc>
            </a:pPr>
            <a:r>
              <a:rPr lang="en-CA" sz="2800" b="1" dirty="0"/>
              <a:t>Do the task on page </a:t>
            </a:r>
            <a:r>
              <a:rPr lang="en-CA" sz="2800" b="1" dirty="0" smtClean="0"/>
              <a:t>29</a:t>
            </a:r>
            <a:endParaRPr lang="en-CA" sz="2800" b="1" dirty="0"/>
          </a:p>
        </p:txBody>
      </p:sp>
      <p:sp>
        <p:nvSpPr>
          <p:cNvPr id="6" name="TextBox 5">
            <a:extLst>
              <a:ext uri="{FF2B5EF4-FFF2-40B4-BE49-F238E27FC236}">
                <a16:creationId xmlns:a16="http://schemas.microsoft.com/office/drawing/2014/main" id="{E5F68D4A-7DCB-65F2-DD47-1C11F752FDC8}"/>
              </a:ext>
            </a:extLst>
          </p:cNvPr>
          <p:cNvSpPr txBox="1"/>
          <p:nvPr/>
        </p:nvSpPr>
        <p:spPr>
          <a:xfrm>
            <a:off x="1060450" y="1162050"/>
            <a:ext cx="10304659" cy="707886"/>
          </a:xfrm>
          <a:prstGeom prst="rect">
            <a:avLst/>
          </a:prstGeom>
          <a:noFill/>
        </p:spPr>
        <p:txBody>
          <a:bodyPr wrap="square">
            <a:spAutoFit/>
          </a:bodyPr>
          <a:lstStyle/>
          <a:p>
            <a:pPr>
              <a:spcBef>
                <a:spcPts val="600"/>
              </a:spcBef>
              <a:spcAft>
                <a:spcPts val="600"/>
              </a:spcAft>
            </a:pPr>
            <a:r>
              <a:rPr lang="en-US" sz="4000" b="1" dirty="0">
                <a:solidFill>
                  <a:srgbClr val="316094"/>
                </a:solidFill>
                <a:ea typeface="Times New Roman" panose="02020603050405020304" pitchFamily="18" charset="0"/>
                <a:cs typeface="Calibri" panose="020F0502020204030204" pitchFamily="34" charset="0"/>
              </a:rPr>
              <a:t>What does adapting look like? Identify actions </a:t>
            </a:r>
          </a:p>
        </p:txBody>
      </p:sp>
      <p:sp>
        <p:nvSpPr>
          <p:cNvPr id="7" name="Rectangle 6">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Jenny’s story</a:t>
            </a:r>
          </a:p>
        </p:txBody>
      </p:sp>
    </p:spTree>
    <p:extLst>
      <p:ext uri="{BB962C8B-B14F-4D97-AF65-F5344CB8AC3E}">
        <p14:creationId xmlns:p14="http://schemas.microsoft.com/office/powerpoint/2010/main" val="121552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9E9C882-7556-4B1E-AECA-851CDE71D09B}"/>
              </a:ext>
            </a:extLst>
          </p:cNvPr>
          <p:cNvSpPr txBox="1"/>
          <p:nvPr/>
        </p:nvSpPr>
        <p:spPr>
          <a:xfrm>
            <a:off x="1058863" y="2139621"/>
            <a:ext cx="10178649" cy="2610843"/>
          </a:xfrm>
          <a:prstGeom prst="rect">
            <a:avLst/>
          </a:prstGeom>
          <a:noFill/>
        </p:spPr>
        <p:txBody>
          <a:bodyPr wrap="square">
            <a:spAutoFit/>
          </a:bodyPr>
          <a:lstStyle/>
          <a:p>
            <a:pPr marL="0" indent="0">
              <a:lnSpc>
                <a:spcPct val="150000"/>
              </a:lnSpc>
              <a:buNone/>
            </a:pPr>
            <a:r>
              <a:rPr lang="en-US" sz="2800" b="0" i="0" dirty="0">
                <a:effectLst/>
              </a:rPr>
              <a:t>What actions could you take to make positive changes in the areas that you identified for yourself?</a:t>
            </a:r>
          </a:p>
          <a:p>
            <a:pPr marL="0" indent="0">
              <a:lnSpc>
                <a:spcPct val="150000"/>
              </a:lnSpc>
              <a:buNone/>
            </a:pPr>
            <a:endParaRPr lang="en-CA" sz="2800" b="1" dirty="0"/>
          </a:p>
          <a:p>
            <a:pPr marL="0" indent="0">
              <a:lnSpc>
                <a:spcPct val="150000"/>
              </a:lnSpc>
              <a:buNone/>
            </a:pPr>
            <a:r>
              <a:rPr lang="en-CA" sz="2800" b="1" dirty="0"/>
              <a:t>Reflect</a:t>
            </a:r>
          </a:p>
        </p:txBody>
      </p:sp>
      <p:sp>
        <p:nvSpPr>
          <p:cNvPr id="6" name="TextBox 5">
            <a:extLst>
              <a:ext uri="{FF2B5EF4-FFF2-40B4-BE49-F238E27FC236}">
                <a16:creationId xmlns:a16="http://schemas.microsoft.com/office/drawing/2014/main" id="{E5F68D4A-7DCB-65F2-DD47-1C11F752FDC8}"/>
              </a:ext>
            </a:extLst>
          </p:cNvPr>
          <p:cNvSpPr txBox="1"/>
          <p:nvPr/>
        </p:nvSpPr>
        <p:spPr>
          <a:xfrm>
            <a:off x="1060450" y="1162050"/>
            <a:ext cx="10304659" cy="707886"/>
          </a:xfrm>
          <a:prstGeom prst="rect">
            <a:avLst/>
          </a:prstGeom>
          <a:noFill/>
        </p:spPr>
        <p:txBody>
          <a:bodyPr wrap="square">
            <a:spAutoFit/>
          </a:bodyPr>
          <a:lstStyle/>
          <a:p>
            <a:pPr>
              <a:spcBef>
                <a:spcPts val="600"/>
              </a:spcBef>
              <a:spcAft>
                <a:spcPts val="600"/>
              </a:spcAft>
            </a:pPr>
            <a:r>
              <a:rPr lang="en-US" sz="4000" b="1" dirty="0">
                <a:solidFill>
                  <a:srgbClr val="316094"/>
                </a:solidFill>
                <a:ea typeface="Times New Roman" panose="02020603050405020304" pitchFamily="18" charset="0"/>
                <a:cs typeface="Calibri" panose="020F0502020204030204" pitchFamily="34" charset="0"/>
              </a:rPr>
              <a:t>What does adapting look like? Identify actions </a:t>
            </a:r>
          </a:p>
        </p:txBody>
      </p:sp>
      <p:sp>
        <p:nvSpPr>
          <p:cNvPr id="7" name="Rectangle 6">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Jenny’s story</a:t>
            </a:r>
          </a:p>
        </p:txBody>
      </p:sp>
    </p:spTree>
    <p:extLst>
      <p:ext uri="{BB962C8B-B14F-4D97-AF65-F5344CB8AC3E}">
        <p14:creationId xmlns:p14="http://schemas.microsoft.com/office/powerpoint/2010/main" val="2572749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5F68D4A-7DCB-65F2-DD47-1C11F752FDC8}"/>
              </a:ext>
            </a:extLst>
          </p:cNvPr>
          <p:cNvSpPr txBox="1"/>
          <p:nvPr/>
        </p:nvSpPr>
        <p:spPr>
          <a:xfrm>
            <a:off x="1060450" y="1162050"/>
            <a:ext cx="10304659" cy="707886"/>
          </a:xfrm>
          <a:prstGeom prst="rect">
            <a:avLst/>
          </a:prstGeom>
          <a:noFill/>
        </p:spPr>
        <p:txBody>
          <a:bodyPr wrap="square">
            <a:spAutoFit/>
          </a:bodyPr>
          <a:lstStyle/>
          <a:p>
            <a:pPr>
              <a:spcBef>
                <a:spcPts val="600"/>
              </a:spcBef>
              <a:spcAft>
                <a:spcPts val="600"/>
              </a:spcAft>
            </a:pPr>
            <a:r>
              <a:rPr lang="en-US" sz="4000" b="1" dirty="0">
                <a:solidFill>
                  <a:srgbClr val="316094"/>
                </a:solidFill>
                <a:ea typeface="Times New Roman" panose="02020603050405020304" pitchFamily="18" charset="0"/>
                <a:cs typeface="Calibri" panose="020F0502020204030204" pitchFamily="34" charset="0"/>
              </a:rPr>
              <a:t>Why adapt? Identify the purpose </a:t>
            </a:r>
          </a:p>
        </p:txBody>
      </p:sp>
      <p:sp>
        <p:nvSpPr>
          <p:cNvPr id="8" name="Rectangle 7">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Jenny’s story</a:t>
            </a:r>
          </a:p>
        </p:txBody>
      </p:sp>
      <p:sp>
        <p:nvSpPr>
          <p:cNvPr id="13" name="Rounded Rectangle 20">
            <a:extLst>
              <a:ext uri="{FF2B5EF4-FFF2-40B4-BE49-F238E27FC236}">
                <a16:creationId xmlns:a16="http://schemas.microsoft.com/office/drawing/2014/main" id="{7D9C6D87-F439-C7D4-1994-63CB44572D90}"/>
              </a:ext>
            </a:extLst>
          </p:cNvPr>
          <p:cNvSpPr/>
          <p:nvPr/>
        </p:nvSpPr>
        <p:spPr>
          <a:xfrm>
            <a:off x="1169671" y="2133491"/>
            <a:ext cx="10304659" cy="2861119"/>
          </a:xfrm>
          <a:prstGeom prst="roundRect">
            <a:avLst>
              <a:gd name="adj" fmla="val 6128"/>
            </a:avLst>
          </a:prstGeom>
          <a:solidFill>
            <a:srgbClr val="AB003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36000" numCol="1" spcCol="0" rtlCol="0" fromWordArt="0" anchor="t" anchorCtr="0" forceAA="0" compatLnSpc="1">
            <a:prstTxWarp prst="textNoShape">
              <a:avLst/>
            </a:prstTxWarp>
            <a:noAutofit/>
          </a:bodyPr>
          <a:lstStyle/>
          <a:p>
            <a:pPr>
              <a:lnSpc>
                <a:spcPct val="115000"/>
              </a:lnSpc>
            </a:pPr>
            <a:r>
              <a:rPr lang="en-US" sz="2800" dirty="0">
                <a:solidFill>
                  <a:schemeClr val="tx1"/>
                </a:solidFill>
                <a:ea typeface="Yu Gothic Light" panose="020B0300000000000000" pitchFamily="34" charset="-128"/>
              </a:rPr>
              <a:t>﻿</a:t>
            </a:r>
            <a:r>
              <a:rPr lang="en-US" sz="2800" b="1" dirty="0">
                <a:solidFill>
                  <a:schemeClr val="tx1"/>
                </a:solidFill>
                <a:ea typeface="Yu Gothic Light" panose="020B0300000000000000" pitchFamily="34" charset="-128"/>
              </a:rPr>
              <a:t>It</a:t>
            </a:r>
            <a:r>
              <a:rPr lang="en-US" sz="2800" dirty="0">
                <a:solidFill>
                  <a:schemeClr val="tx1"/>
                </a:solidFill>
                <a:ea typeface="Yu Gothic Light" panose="020B0300000000000000" pitchFamily="34" charset="-128"/>
              </a:rPr>
              <a:t> </a:t>
            </a:r>
            <a:r>
              <a:rPr lang="en-US" sz="2800" b="1" dirty="0">
                <a:solidFill>
                  <a:schemeClr val="tx1"/>
                </a:solidFill>
                <a:ea typeface="Yu Gothic Light" panose="020B0300000000000000" pitchFamily="34" charset="-128"/>
              </a:rPr>
              <a:t>can be hard to make big changes in your life. </a:t>
            </a:r>
            <a:r>
              <a:rPr lang="en-US" sz="2800" dirty="0">
                <a:solidFill>
                  <a:schemeClr val="tx1"/>
                </a:solidFill>
                <a:ea typeface="Yu Gothic Light" panose="020B0300000000000000" pitchFamily="34" charset="-128"/>
              </a:rPr>
              <a:t>When you understand how you can benefit if you adapt and prepare for these changes, you can stay motivated and focused on your goal. For example, learning new skills can take a lot of your time, but it can help you gain confidence to start a job and do well. </a:t>
            </a:r>
            <a:endParaRPr lang="en-CA" sz="2800" dirty="0">
              <a:solidFill>
                <a:schemeClr val="tx1"/>
              </a:solidFill>
              <a:ea typeface="Yu Gothic Light" panose="020B0300000000000000" pitchFamily="34" charset="-128"/>
            </a:endParaRPr>
          </a:p>
        </p:txBody>
      </p:sp>
    </p:spTree>
    <p:extLst>
      <p:ext uri="{BB962C8B-B14F-4D97-AF65-F5344CB8AC3E}">
        <p14:creationId xmlns:p14="http://schemas.microsoft.com/office/powerpoint/2010/main" val="2741645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83DA02-2D12-5D4E-ADF7-9DB84E0E0027}"/>
              </a:ext>
            </a:extLst>
          </p:cNvPr>
          <p:cNvSpPr txBox="1"/>
          <p:nvPr/>
        </p:nvSpPr>
        <p:spPr>
          <a:xfrm>
            <a:off x="1060450" y="1177925"/>
            <a:ext cx="10364561" cy="4078040"/>
          </a:xfrm>
          <a:prstGeom prst="rect">
            <a:avLst/>
          </a:prstGeom>
          <a:noFill/>
        </p:spPr>
        <p:txBody>
          <a:bodyPr wrap="square">
            <a:spAutoFit/>
          </a:bodyPr>
          <a:lstStyle/>
          <a:p>
            <a:pPr marL="0" indent="0">
              <a:buNone/>
            </a:pPr>
            <a:r>
              <a:rPr lang="en-US" sz="4000" b="1" dirty="0">
                <a:solidFill>
                  <a:srgbClr val="316094"/>
                </a:solidFill>
                <a:cs typeface="Calibri" panose="020F0502020204030204"/>
              </a:rPr>
              <a:t>When do you show adaptability?</a:t>
            </a:r>
            <a:endParaRPr lang="en-US" sz="4000" b="1" dirty="0">
              <a:solidFill>
                <a:schemeClr val="bg2">
                  <a:lumMod val="25000"/>
                </a:schemeClr>
              </a:solidFill>
              <a:cs typeface="Calibri" panose="020F0502020204030204"/>
            </a:endParaRPr>
          </a:p>
          <a:p>
            <a:pPr marL="0" indent="0">
              <a:lnSpc>
                <a:spcPct val="150000"/>
              </a:lnSpc>
              <a:spcAft>
                <a:spcPts val="600"/>
              </a:spcAft>
              <a:buNone/>
            </a:pPr>
            <a:r>
              <a:rPr lang="en-US" sz="2800" dirty="0">
                <a:solidFill>
                  <a:schemeClr val="bg2">
                    <a:lumMod val="25000"/>
                  </a:schemeClr>
                </a:solidFill>
                <a:cs typeface="Calibri" panose="020F0502020204030204"/>
              </a:rPr>
              <a:t>You show adaptability when you:</a:t>
            </a:r>
          </a:p>
          <a:p>
            <a:pPr marL="0" lvl="1" indent="-274320">
              <a:spcAft>
                <a:spcPts val="600"/>
              </a:spcAft>
              <a:buFont typeface="Arial" panose="020B0604020202020204" pitchFamily="34" charset="0"/>
              <a:buChar char="•"/>
            </a:pPr>
            <a:r>
              <a:rPr lang="en-US" sz="2800" dirty="0">
                <a:solidFill>
                  <a:schemeClr val="bg2">
                    <a:lumMod val="25000"/>
                  </a:schemeClr>
                </a:solidFill>
                <a:cs typeface="Calibri" panose="020F0502020204030204"/>
              </a:rPr>
              <a:t>Use your time effectively</a:t>
            </a:r>
          </a:p>
          <a:p>
            <a:pPr marL="0" lvl="1" indent="-274320">
              <a:spcAft>
                <a:spcPts val="600"/>
              </a:spcAft>
              <a:buFont typeface="Arial" panose="020B0604020202020204" pitchFamily="34" charset="0"/>
              <a:buChar char="•"/>
            </a:pPr>
            <a:r>
              <a:rPr lang="en-US" sz="2800" dirty="0">
                <a:solidFill>
                  <a:schemeClr val="bg2">
                    <a:lumMod val="25000"/>
                  </a:schemeClr>
                </a:solidFill>
                <a:cs typeface="Calibri" panose="020F0502020204030204"/>
              </a:rPr>
              <a:t>Focus on your tasks and commitments</a:t>
            </a:r>
          </a:p>
          <a:p>
            <a:pPr marL="0" lvl="1" indent="-274320">
              <a:spcAft>
                <a:spcPts val="600"/>
              </a:spcAft>
              <a:buFont typeface="Arial" panose="020B0604020202020204" pitchFamily="34" charset="0"/>
              <a:buChar char="•"/>
            </a:pPr>
            <a:r>
              <a:rPr lang="en-US" sz="2800" dirty="0">
                <a:solidFill>
                  <a:schemeClr val="bg2">
                    <a:lumMod val="25000"/>
                  </a:schemeClr>
                </a:solidFill>
                <a:cs typeface="Calibri" panose="020F0502020204030204"/>
              </a:rPr>
              <a:t>Handle your emotions well</a:t>
            </a:r>
          </a:p>
          <a:p>
            <a:pPr marL="0" lvl="1" indent="-274320">
              <a:spcAft>
                <a:spcPts val="600"/>
              </a:spcAft>
              <a:buFont typeface="Arial" panose="020B0604020202020204" pitchFamily="34" charset="0"/>
              <a:buChar char="•"/>
            </a:pPr>
            <a:r>
              <a:rPr lang="en-US" sz="2800" dirty="0">
                <a:solidFill>
                  <a:schemeClr val="bg2">
                    <a:lumMod val="25000"/>
                  </a:schemeClr>
                </a:solidFill>
                <a:cs typeface="Calibri" panose="020F0502020204030204"/>
              </a:rPr>
              <a:t>Learn new skills</a:t>
            </a:r>
          </a:p>
          <a:p>
            <a:endParaRPr lang="en-CA" sz="4000" dirty="0">
              <a:solidFill>
                <a:schemeClr val="bg2">
                  <a:lumMod val="25000"/>
                </a:schemeClr>
              </a:solidFill>
              <a:latin typeface="Century Gothic" panose="020B0502020202020204" pitchFamily="34" charset="0"/>
              <a:cs typeface="Calibri" panose="020F0502020204030204"/>
            </a:endParaRPr>
          </a:p>
        </p:txBody>
      </p:sp>
      <p:sp>
        <p:nvSpPr>
          <p:cNvPr id="6" name="Rectangle 5">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Adaptability Introduction</a:t>
            </a:r>
          </a:p>
        </p:txBody>
      </p:sp>
    </p:spTree>
    <p:custDataLst>
      <p:tags r:id="rId1"/>
    </p:custDataLst>
    <p:extLst>
      <p:ext uri="{BB962C8B-B14F-4D97-AF65-F5344CB8AC3E}">
        <p14:creationId xmlns:p14="http://schemas.microsoft.com/office/powerpoint/2010/main" val="10140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166E68-8D1A-AFB2-6AC9-14C7BEA82C77}"/>
              </a:ext>
            </a:extLst>
          </p:cNvPr>
          <p:cNvSpPr txBox="1"/>
          <p:nvPr/>
        </p:nvSpPr>
        <p:spPr>
          <a:xfrm>
            <a:off x="1058863" y="2038221"/>
            <a:ext cx="8016948" cy="3970318"/>
          </a:xfrm>
          <a:prstGeom prst="rect">
            <a:avLst/>
          </a:prstGeom>
          <a:noFill/>
        </p:spPr>
        <p:txBody>
          <a:bodyPr wrap="square" rtlCol="0">
            <a:spAutoFit/>
          </a:bodyPr>
          <a:lstStyle/>
          <a:p>
            <a:r>
              <a:rPr lang="en-CA" sz="2800" dirty="0"/>
              <a:t>Why should Jenny adjust?</a:t>
            </a:r>
          </a:p>
          <a:p>
            <a:endParaRPr lang="en-CA" sz="2800" dirty="0"/>
          </a:p>
          <a:p>
            <a:endParaRPr lang="en-CA" sz="2800" b="1" dirty="0"/>
          </a:p>
          <a:p>
            <a:r>
              <a:rPr lang="en-CA" sz="2800" b="1" dirty="0"/>
              <a:t>Do the task on page 30 and 31</a:t>
            </a:r>
          </a:p>
          <a:p>
            <a:r>
              <a:rPr lang="en-CA" sz="2800" dirty="0"/>
              <a:t> </a:t>
            </a:r>
          </a:p>
          <a:p>
            <a:r>
              <a:rPr lang="en-CA" sz="2800" b="1" dirty="0"/>
              <a:t>Reflect</a:t>
            </a:r>
          </a:p>
          <a:p>
            <a:endParaRPr lang="en-CA" sz="2800" dirty="0">
              <a:latin typeface="Century Gothic" panose="020B0502020202020204" pitchFamily="34" charset="0"/>
            </a:endParaRPr>
          </a:p>
          <a:p>
            <a:endParaRPr lang="en-CA" sz="2800" dirty="0">
              <a:latin typeface="Century Gothic" panose="020B0502020202020204" pitchFamily="34" charset="0"/>
            </a:endParaRPr>
          </a:p>
          <a:p>
            <a:r>
              <a:rPr lang="en-CA" sz="2800" dirty="0">
                <a:latin typeface="Century Gothic" panose="020B0502020202020204" pitchFamily="34" charset="0"/>
              </a:rPr>
              <a:t> </a:t>
            </a:r>
            <a:endParaRPr lang="en-CA" sz="2800" dirty="0">
              <a:effectLst/>
              <a:latin typeface="Century Gothic" panose="020B0502020202020204" pitchFamily="34" charset="0"/>
              <a:ea typeface="Yu Gothic Light" panose="020B0300000000000000" pitchFamily="34" charset="-128"/>
            </a:endParaRPr>
          </a:p>
        </p:txBody>
      </p:sp>
      <p:sp>
        <p:nvSpPr>
          <p:cNvPr id="6" name="TextBox 5">
            <a:extLst>
              <a:ext uri="{FF2B5EF4-FFF2-40B4-BE49-F238E27FC236}">
                <a16:creationId xmlns:a16="http://schemas.microsoft.com/office/drawing/2014/main" id="{E5F68D4A-7DCB-65F2-DD47-1C11F752FDC8}"/>
              </a:ext>
            </a:extLst>
          </p:cNvPr>
          <p:cNvSpPr txBox="1"/>
          <p:nvPr/>
        </p:nvSpPr>
        <p:spPr>
          <a:xfrm>
            <a:off x="1060450" y="1162050"/>
            <a:ext cx="10304659" cy="707886"/>
          </a:xfrm>
          <a:prstGeom prst="rect">
            <a:avLst/>
          </a:prstGeom>
          <a:noFill/>
        </p:spPr>
        <p:txBody>
          <a:bodyPr wrap="square">
            <a:spAutoFit/>
          </a:bodyPr>
          <a:lstStyle/>
          <a:p>
            <a:pPr>
              <a:spcBef>
                <a:spcPts val="600"/>
              </a:spcBef>
              <a:spcAft>
                <a:spcPts val="600"/>
              </a:spcAft>
            </a:pPr>
            <a:r>
              <a:rPr lang="en-US" sz="4000" b="1" dirty="0">
                <a:solidFill>
                  <a:srgbClr val="316094"/>
                </a:solidFill>
                <a:ea typeface="Times New Roman" panose="02020603050405020304" pitchFamily="18" charset="0"/>
                <a:cs typeface="Calibri" panose="020F0502020204030204" pitchFamily="34" charset="0"/>
              </a:rPr>
              <a:t>Why adapt? Identify the purpose </a:t>
            </a:r>
          </a:p>
        </p:txBody>
      </p:sp>
      <p:sp>
        <p:nvSpPr>
          <p:cNvPr id="7" name="Rectangle 6">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Jenny’s story</a:t>
            </a:r>
          </a:p>
        </p:txBody>
      </p:sp>
    </p:spTree>
    <p:extLst>
      <p:ext uri="{BB962C8B-B14F-4D97-AF65-F5344CB8AC3E}">
        <p14:creationId xmlns:p14="http://schemas.microsoft.com/office/powerpoint/2010/main" val="1384805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1CC9A86-3CB7-0ED7-CD25-C18934B5DA2F}"/>
              </a:ext>
            </a:extLst>
          </p:cNvPr>
          <p:cNvSpPr txBox="1"/>
          <p:nvPr/>
        </p:nvSpPr>
        <p:spPr>
          <a:xfrm>
            <a:off x="1069975" y="1162050"/>
            <a:ext cx="10304659" cy="1400383"/>
          </a:xfrm>
          <a:prstGeom prst="rect">
            <a:avLst/>
          </a:prstGeom>
          <a:noFill/>
        </p:spPr>
        <p:txBody>
          <a:bodyPr wrap="square">
            <a:spAutoFit/>
          </a:bodyPr>
          <a:lstStyle/>
          <a:p>
            <a:pPr>
              <a:spcBef>
                <a:spcPts val="600"/>
              </a:spcBef>
              <a:spcAft>
                <a:spcPts val="600"/>
              </a:spcAft>
            </a:pPr>
            <a:r>
              <a:rPr lang="en-US" sz="4000" b="1" dirty="0">
                <a:solidFill>
                  <a:srgbClr val="316094"/>
                </a:solidFill>
                <a:effectLst/>
                <a:ea typeface="Times New Roman" panose="02020603050405020304" pitchFamily="18" charset="0"/>
                <a:cs typeface="Calibri" panose="020F0502020204030204" pitchFamily="34" charset="0"/>
              </a:rPr>
              <a:t>How can you adapt effectively? </a:t>
            </a:r>
          </a:p>
          <a:p>
            <a:pPr>
              <a:lnSpc>
                <a:spcPts val="4500"/>
              </a:lnSpc>
            </a:pPr>
            <a:r>
              <a:rPr lang="en-US" sz="4000" b="1" dirty="0">
                <a:solidFill>
                  <a:srgbClr val="316094"/>
                </a:solidFill>
                <a:effectLst/>
                <a:ea typeface="Times New Roman" panose="02020603050405020304" pitchFamily="18" charset="0"/>
                <a:cs typeface="Calibri" panose="020F0502020204030204" pitchFamily="34" charset="0"/>
              </a:rPr>
              <a:t>Identify and practise strategies</a:t>
            </a:r>
          </a:p>
        </p:txBody>
      </p:sp>
      <p:sp>
        <p:nvSpPr>
          <p:cNvPr id="9" name="TextBox 8">
            <a:extLst>
              <a:ext uri="{FF2B5EF4-FFF2-40B4-BE49-F238E27FC236}">
                <a16:creationId xmlns:a16="http://schemas.microsoft.com/office/drawing/2014/main" id="{FB166E68-8D1A-AFB2-6AC9-14C7BEA82C77}"/>
              </a:ext>
            </a:extLst>
          </p:cNvPr>
          <p:cNvSpPr txBox="1"/>
          <p:nvPr/>
        </p:nvSpPr>
        <p:spPr>
          <a:xfrm>
            <a:off x="1061790" y="4912507"/>
            <a:ext cx="2016641" cy="558743"/>
          </a:xfrm>
          <a:prstGeom prst="rect">
            <a:avLst/>
          </a:prstGeom>
          <a:noFill/>
        </p:spPr>
        <p:txBody>
          <a:bodyPr wrap="square" rtlCol="0">
            <a:spAutoFit/>
          </a:bodyPr>
          <a:lstStyle/>
          <a:p>
            <a:pPr>
              <a:lnSpc>
                <a:spcPct val="115000"/>
              </a:lnSpc>
              <a:spcAft>
                <a:spcPts val="800"/>
              </a:spcAft>
            </a:pPr>
            <a:r>
              <a:rPr lang="en-CA" sz="2800" b="1" dirty="0">
                <a:solidFill>
                  <a:srgbClr val="000000"/>
                </a:solidFill>
                <a:effectLst/>
                <a:ea typeface="Yu Gothic Light" panose="020B0300000000000000" pitchFamily="34" charset="-128"/>
              </a:rPr>
              <a:t>Reflect</a:t>
            </a:r>
          </a:p>
        </p:txBody>
      </p:sp>
      <p:sp>
        <p:nvSpPr>
          <p:cNvPr id="10" name="Rounded Rectangle 39">
            <a:extLst>
              <a:ext uri="{FF2B5EF4-FFF2-40B4-BE49-F238E27FC236}">
                <a16:creationId xmlns:a16="http://schemas.microsoft.com/office/drawing/2014/main" id="{B290C867-3127-4055-3D7E-6DB65EC3BC13}"/>
              </a:ext>
            </a:extLst>
          </p:cNvPr>
          <p:cNvSpPr/>
          <p:nvPr/>
        </p:nvSpPr>
        <p:spPr>
          <a:xfrm>
            <a:off x="1069975" y="2711358"/>
            <a:ext cx="6198515" cy="1990288"/>
          </a:xfrm>
          <a:prstGeom prst="roundRect">
            <a:avLst>
              <a:gd name="adj" fmla="val 9086"/>
            </a:avLst>
          </a:prstGeom>
          <a:solidFill>
            <a:srgbClr val="316094">
              <a:alpha val="15000"/>
            </a:srgbClr>
          </a:solidFill>
          <a:ln>
            <a:noFill/>
          </a:ln>
        </p:spPr>
        <p:style>
          <a:lnRef idx="2">
            <a:schemeClr val="accent2"/>
          </a:lnRef>
          <a:fillRef idx="1">
            <a:schemeClr val="lt1"/>
          </a:fillRef>
          <a:effectRef idx="0">
            <a:schemeClr val="accent2"/>
          </a:effectRef>
          <a:fontRef idx="minor">
            <a:schemeClr val="dk1"/>
          </a:fontRef>
        </p:style>
        <p:txBody>
          <a:bodyPr rot="0" spcFirstLastPara="0" vert="horz" wrap="square" lIns="90000" tIns="90000" rIns="36000" bIns="36000" numCol="1" spcCol="0" rtlCol="0" fromWordArt="0" anchor="t" anchorCtr="0" forceAA="0" compatLnSpc="1">
            <a:prstTxWarp prst="textNoShape">
              <a:avLst/>
            </a:prstTxWarp>
            <a:spAutoFit/>
          </a:bodyPr>
          <a:lstStyle/>
          <a:p>
            <a:pPr>
              <a:lnSpc>
                <a:spcPct val="115000"/>
              </a:lnSpc>
              <a:spcBef>
                <a:spcPts val="600"/>
              </a:spcBef>
              <a:spcAft>
                <a:spcPts val="600"/>
              </a:spcAft>
            </a:pPr>
            <a:r>
              <a:rPr lang="en-CA" sz="2800" b="1" dirty="0">
                <a:solidFill>
                  <a:schemeClr val="tx1"/>
                </a:solidFill>
                <a:effectLst/>
                <a:ea typeface="Yu Gothic Light" panose="020B0300000000000000" pitchFamily="34" charset="-128"/>
              </a:rPr>
              <a:t>Vocabulary</a:t>
            </a:r>
            <a:r>
              <a:rPr lang="en-CA" sz="2800" b="1" dirty="0">
                <a:solidFill>
                  <a:srgbClr val="5A8E22"/>
                </a:solidFill>
                <a:effectLst/>
                <a:ea typeface="Yu Gothic Light" panose="020B0300000000000000" pitchFamily="34" charset="-128"/>
              </a:rPr>
              <a:t> </a:t>
            </a:r>
            <a:endParaRPr lang="en-CA" sz="2800" dirty="0">
              <a:solidFill>
                <a:srgbClr val="000000"/>
              </a:solidFill>
              <a:effectLst/>
              <a:ea typeface="Yu Gothic Light" panose="020B0300000000000000" pitchFamily="34" charset="-128"/>
            </a:endParaRPr>
          </a:p>
          <a:p>
            <a:pPr>
              <a:lnSpc>
                <a:spcPct val="115000"/>
              </a:lnSpc>
            </a:pPr>
            <a:r>
              <a:rPr lang="en-CA" sz="2800" b="1" dirty="0">
                <a:solidFill>
                  <a:srgbClr val="000000"/>
                </a:solidFill>
                <a:effectLst/>
                <a:ea typeface="Yu Gothic Light" panose="020B0300000000000000" pitchFamily="34" charset="-128"/>
              </a:rPr>
              <a:t>Strategy:</a:t>
            </a:r>
            <a:r>
              <a:rPr lang="en-CA" sz="2800" dirty="0">
                <a:solidFill>
                  <a:srgbClr val="000000"/>
                </a:solidFill>
                <a:effectLst/>
                <a:ea typeface="Yu Gothic Light" panose="020B0300000000000000" pitchFamily="34" charset="-128"/>
              </a:rPr>
              <a:t> </a:t>
            </a:r>
            <a:r>
              <a:rPr lang="en-US" sz="2800" dirty="0">
                <a:solidFill>
                  <a:srgbClr val="000000"/>
                </a:solidFill>
                <a:ea typeface="Yu Gothic Light" panose="020B0300000000000000" pitchFamily="34" charset="-128"/>
              </a:rPr>
              <a:t>a plan or way to do something so you can achieve a goal</a:t>
            </a:r>
            <a:endParaRPr lang="en-CA" sz="2800" dirty="0">
              <a:solidFill>
                <a:srgbClr val="000000"/>
              </a:solidFill>
              <a:ea typeface="Yu Gothic Light" panose="020B0300000000000000" pitchFamily="34" charset="-128"/>
            </a:endParaRPr>
          </a:p>
          <a:p>
            <a:pPr>
              <a:lnSpc>
                <a:spcPct val="115000"/>
              </a:lnSpc>
            </a:pPr>
            <a:endParaRPr lang="en-US" sz="1200" dirty="0">
              <a:solidFill>
                <a:srgbClr val="000000"/>
              </a:solidFill>
              <a:ea typeface="Yu Gothic Light" panose="020B0300000000000000" pitchFamily="34" charset="-128"/>
            </a:endParaRPr>
          </a:p>
        </p:txBody>
      </p:sp>
      <p:sp>
        <p:nvSpPr>
          <p:cNvPr id="11" name="Rectangle 10">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Jenny’s story</a:t>
            </a:r>
          </a:p>
        </p:txBody>
      </p:sp>
      <p:cxnSp>
        <p:nvCxnSpPr>
          <p:cNvPr id="14" name="Straight Connector 13"/>
          <p:cNvCxnSpPr/>
          <p:nvPr/>
        </p:nvCxnSpPr>
        <p:spPr>
          <a:xfrm flipH="1">
            <a:off x="1060450" y="3445871"/>
            <a:ext cx="6208040" cy="8520"/>
          </a:xfrm>
          <a:prstGeom prst="line">
            <a:avLst/>
          </a:prstGeom>
          <a:ln w="50800">
            <a:solidFill>
              <a:srgbClr val="316094">
                <a:alpha val="27000"/>
              </a:srgb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236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166E68-8D1A-AFB2-6AC9-14C7BEA82C77}"/>
              </a:ext>
            </a:extLst>
          </p:cNvPr>
          <p:cNvSpPr txBox="1"/>
          <p:nvPr/>
        </p:nvSpPr>
        <p:spPr>
          <a:xfrm>
            <a:off x="1058863" y="2757779"/>
            <a:ext cx="10304659" cy="2217530"/>
          </a:xfrm>
          <a:prstGeom prst="rect">
            <a:avLst/>
          </a:prstGeom>
          <a:noFill/>
        </p:spPr>
        <p:txBody>
          <a:bodyPr wrap="square" rtlCol="0">
            <a:spAutoFit/>
          </a:bodyPr>
          <a:lstStyle/>
          <a:p>
            <a:pPr>
              <a:lnSpc>
                <a:spcPct val="115000"/>
              </a:lnSpc>
              <a:spcAft>
                <a:spcPts val="800"/>
              </a:spcAft>
            </a:pPr>
            <a:r>
              <a:rPr lang="en-US" sz="2800" dirty="0">
                <a:solidFill>
                  <a:srgbClr val="000000"/>
                </a:solidFill>
                <a:effectLst/>
                <a:ea typeface="Yu Gothic Light" panose="020B0300000000000000" pitchFamily="34" charset="-128"/>
              </a:rPr>
              <a:t>There are many strategies that can help you adapt more easily.</a:t>
            </a:r>
          </a:p>
          <a:p>
            <a:pPr marL="0" lvl="1" indent="-274320">
              <a:lnSpc>
                <a:spcPct val="115000"/>
              </a:lnSpc>
              <a:spcAft>
                <a:spcPts val="200"/>
              </a:spcAft>
              <a:buFont typeface="Arial" panose="020B0604020202020204" pitchFamily="34" charset="0"/>
              <a:buChar char="•"/>
            </a:pPr>
            <a:r>
              <a:rPr lang="en-US" sz="2800" b="0" i="0" dirty="0">
                <a:effectLst/>
              </a:rPr>
              <a:t>Strategies to prepare your child for daycare</a:t>
            </a:r>
            <a:endParaRPr lang="en-US" sz="2800" b="0" i="0" dirty="0">
              <a:solidFill>
                <a:srgbClr val="000000"/>
              </a:solidFill>
              <a:ea typeface="Yu Gothic Light" panose="020B0300000000000000" pitchFamily="34" charset="-128"/>
            </a:endParaRPr>
          </a:p>
          <a:p>
            <a:pPr marL="0" lvl="1" indent="-274320">
              <a:lnSpc>
                <a:spcPct val="115000"/>
              </a:lnSpc>
              <a:spcAft>
                <a:spcPts val="200"/>
              </a:spcAft>
              <a:buFont typeface="Arial" panose="020B0604020202020204" pitchFamily="34" charset="0"/>
              <a:buChar char="•"/>
            </a:pPr>
            <a:r>
              <a:rPr lang="en-US" sz="2800" b="0" i="0" dirty="0">
                <a:effectLst/>
              </a:rPr>
              <a:t>Strategies to manage your anger</a:t>
            </a:r>
            <a:endParaRPr lang="en-US" sz="2800" dirty="0">
              <a:solidFill>
                <a:srgbClr val="000000"/>
              </a:solidFill>
              <a:effectLst/>
              <a:ea typeface="Yu Gothic Light" panose="020B0300000000000000" pitchFamily="34" charset="-128"/>
            </a:endParaRPr>
          </a:p>
          <a:p>
            <a:pPr marL="0" lvl="1" indent="-274320">
              <a:lnSpc>
                <a:spcPct val="115000"/>
              </a:lnSpc>
              <a:spcAft>
                <a:spcPts val="200"/>
              </a:spcAft>
              <a:buFont typeface="Arial" panose="020B0604020202020204" pitchFamily="34" charset="0"/>
              <a:buChar char="•"/>
            </a:pPr>
            <a:r>
              <a:rPr lang="en-US" sz="2800" b="0" i="0" dirty="0">
                <a:effectLst/>
              </a:rPr>
              <a:t>Strategies to improve your confidence </a:t>
            </a:r>
            <a:endParaRPr lang="en-US" sz="2800" b="0" i="0" dirty="0">
              <a:solidFill>
                <a:srgbClr val="000000"/>
              </a:solidFill>
              <a:ea typeface="Yu Gothic Light" panose="020B0300000000000000" pitchFamily="34" charset="-128"/>
            </a:endParaRPr>
          </a:p>
        </p:txBody>
      </p:sp>
      <p:sp>
        <p:nvSpPr>
          <p:cNvPr id="6" name="TextBox 5">
            <a:extLst>
              <a:ext uri="{FF2B5EF4-FFF2-40B4-BE49-F238E27FC236}">
                <a16:creationId xmlns:a16="http://schemas.microsoft.com/office/drawing/2014/main" id="{A1CC9A86-3CB7-0ED7-CD25-C18934B5DA2F}"/>
              </a:ext>
            </a:extLst>
          </p:cNvPr>
          <p:cNvSpPr txBox="1"/>
          <p:nvPr/>
        </p:nvSpPr>
        <p:spPr>
          <a:xfrm>
            <a:off x="1069975" y="1162050"/>
            <a:ext cx="10304659" cy="1400383"/>
          </a:xfrm>
          <a:prstGeom prst="rect">
            <a:avLst/>
          </a:prstGeom>
          <a:noFill/>
        </p:spPr>
        <p:txBody>
          <a:bodyPr wrap="square">
            <a:spAutoFit/>
          </a:bodyPr>
          <a:lstStyle/>
          <a:p>
            <a:pPr>
              <a:spcBef>
                <a:spcPts val="600"/>
              </a:spcBef>
              <a:spcAft>
                <a:spcPts val="600"/>
              </a:spcAft>
            </a:pPr>
            <a:r>
              <a:rPr lang="en-US" sz="4000" b="1" dirty="0">
                <a:solidFill>
                  <a:srgbClr val="316094"/>
                </a:solidFill>
                <a:effectLst/>
                <a:ea typeface="Times New Roman" panose="02020603050405020304" pitchFamily="18" charset="0"/>
                <a:cs typeface="Calibri" panose="020F0502020204030204" pitchFamily="34" charset="0"/>
              </a:rPr>
              <a:t>How can you adapt effectively? </a:t>
            </a:r>
          </a:p>
          <a:p>
            <a:pPr>
              <a:lnSpc>
                <a:spcPts val="4500"/>
              </a:lnSpc>
            </a:pPr>
            <a:r>
              <a:rPr lang="en-US" sz="4000" b="1" dirty="0">
                <a:solidFill>
                  <a:srgbClr val="316094"/>
                </a:solidFill>
                <a:effectLst/>
                <a:ea typeface="Times New Roman" panose="02020603050405020304" pitchFamily="18" charset="0"/>
                <a:cs typeface="Calibri" panose="020F0502020204030204" pitchFamily="34" charset="0"/>
              </a:rPr>
              <a:t>Identify and practise strategies</a:t>
            </a:r>
          </a:p>
        </p:txBody>
      </p:sp>
      <p:sp>
        <p:nvSpPr>
          <p:cNvPr id="7" name="Rectangle 6">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Jenny’s story</a:t>
            </a:r>
          </a:p>
        </p:txBody>
      </p:sp>
    </p:spTree>
    <p:extLst>
      <p:ext uri="{BB962C8B-B14F-4D97-AF65-F5344CB8AC3E}">
        <p14:creationId xmlns:p14="http://schemas.microsoft.com/office/powerpoint/2010/main" val="111420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 xmlns:p188="http://schemas.microsoft.com/office/powerpoint/2018/8/main" r:id="rId3"/>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37256ED-F239-7184-5713-7F78D5C2F060}"/>
              </a:ext>
            </a:extLst>
          </p:cNvPr>
          <p:cNvSpPr txBox="1"/>
          <p:nvPr/>
        </p:nvSpPr>
        <p:spPr>
          <a:xfrm flipH="1">
            <a:off x="1058862" y="1166448"/>
            <a:ext cx="10541810" cy="769441"/>
          </a:xfrm>
          <a:prstGeom prst="rect">
            <a:avLst/>
          </a:prstGeom>
          <a:noFill/>
        </p:spPr>
        <p:txBody>
          <a:bodyPr wrap="square" rtlCol="0">
            <a:spAutoFit/>
          </a:bodyPr>
          <a:lstStyle/>
          <a:p>
            <a:r>
              <a:rPr lang="en-CA" sz="4400" b="1" dirty="0">
                <a:solidFill>
                  <a:srgbClr val="316094"/>
                </a:solidFill>
              </a:rPr>
              <a:t>Strategies to prepare your child for daycare</a:t>
            </a:r>
            <a:endParaRPr lang="en-CA" sz="2500" b="1" dirty="0">
              <a:latin typeface="Century Gothic" panose="020B0502020202020204" pitchFamily="34" charset="0"/>
            </a:endParaRPr>
          </a:p>
        </p:txBody>
      </p:sp>
      <p:sp>
        <p:nvSpPr>
          <p:cNvPr id="5" name="Rectangle 4">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Jenny’s story</a:t>
            </a:r>
          </a:p>
        </p:txBody>
      </p:sp>
      <p:sp>
        <p:nvSpPr>
          <p:cNvPr id="3" name="TextBox 2"/>
          <p:cNvSpPr txBox="1"/>
          <p:nvPr/>
        </p:nvSpPr>
        <p:spPr>
          <a:xfrm>
            <a:off x="1058863" y="2045575"/>
            <a:ext cx="8470565" cy="3431709"/>
          </a:xfrm>
          <a:prstGeom prst="rect">
            <a:avLst/>
          </a:prstGeom>
          <a:noFill/>
        </p:spPr>
        <p:txBody>
          <a:bodyPr wrap="square" rtlCol="0">
            <a:spAutoFit/>
          </a:bodyPr>
          <a:lstStyle/>
          <a:p>
            <a:pPr marL="347472" indent="-342900">
              <a:lnSpc>
                <a:spcPct val="150000"/>
              </a:lnSpc>
              <a:buFont typeface="Arial" panose="020B0604020202020204" pitchFamily="34" charset="0"/>
              <a:buChar char="•"/>
            </a:pPr>
            <a:r>
              <a:rPr lang="en-CA" sz="2400" dirty="0"/>
              <a:t>Spend some time with the child at daycare on the first day   </a:t>
            </a:r>
          </a:p>
          <a:p>
            <a:pPr marL="347472" indent="-342900">
              <a:lnSpc>
                <a:spcPct val="150000"/>
              </a:lnSpc>
              <a:buFont typeface="Arial" panose="020B0604020202020204" pitchFamily="34" charset="0"/>
              <a:buChar char="•"/>
            </a:pPr>
            <a:r>
              <a:rPr lang="en-CA" sz="2400" dirty="0"/>
              <a:t>Send a familiar item with the child </a:t>
            </a:r>
          </a:p>
          <a:p>
            <a:pPr marL="347472" indent="-342900">
              <a:spcBef>
                <a:spcPts val="600"/>
              </a:spcBef>
              <a:buFont typeface="Arial" panose="020B0604020202020204" pitchFamily="34" charset="0"/>
              <a:buChar char="•"/>
            </a:pPr>
            <a:r>
              <a:rPr lang="en-CA" sz="2400" dirty="0"/>
              <a:t>Teach your child how to follow instructions and how to be</a:t>
            </a:r>
            <a:br>
              <a:rPr lang="en-CA" sz="2400" dirty="0"/>
            </a:br>
            <a:r>
              <a:rPr lang="en-CA" sz="2400" dirty="0"/>
              <a:t>independent </a:t>
            </a:r>
          </a:p>
          <a:p>
            <a:pPr marL="342900" indent="-342900">
              <a:spcBef>
                <a:spcPts val="1200"/>
              </a:spcBef>
              <a:spcAft>
                <a:spcPts val="1200"/>
              </a:spcAft>
              <a:buFont typeface="Arial" panose="020B0604020202020204" pitchFamily="34" charset="0"/>
              <a:buChar char="•"/>
            </a:pPr>
            <a:r>
              <a:rPr lang="en-US" sz="2400" dirty="0"/>
              <a:t>Ask questions and make suggestions when staff talk to you about your child’s </a:t>
            </a:r>
            <a:r>
              <a:rPr lang="en-US" sz="2400" dirty="0" err="1"/>
              <a:t>behaviour</a:t>
            </a:r>
            <a:r>
              <a:rPr lang="en-US" sz="2400" dirty="0"/>
              <a:t> </a:t>
            </a:r>
          </a:p>
          <a:p>
            <a:endParaRPr lang="en-US" sz="2400" dirty="0"/>
          </a:p>
        </p:txBody>
      </p:sp>
      <p:sp>
        <p:nvSpPr>
          <p:cNvPr id="9" name="TextBox 8"/>
          <p:cNvSpPr txBox="1"/>
          <p:nvPr/>
        </p:nvSpPr>
        <p:spPr>
          <a:xfrm>
            <a:off x="170473" y="818229"/>
            <a:ext cx="5207942" cy="584776"/>
          </a:xfrm>
          <a:prstGeom prst="rect">
            <a:avLst/>
          </a:prstGeom>
          <a:noFill/>
        </p:spPr>
        <p:txBody>
          <a:bodyPr wrap="square" rtlCol="0">
            <a:spAutoFit/>
          </a:bodyPr>
          <a:lstStyle/>
          <a:p>
            <a:r>
              <a:rPr lang="en-US" sz="1400" i="1" dirty="0"/>
              <a:t>Identify and practise strategies</a:t>
            </a:r>
          </a:p>
          <a:p>
            <a:endParaRPr lang="en-US" dirty="0"/>
          </a:p>
        </p:txBody>
      </p:sp>
    </p:spTree>
    <p:extLst>
      <p:ext uri="{BB962C8B-B14F-4D97-AF65-F5344CB8AC3E}">
        <p14:creationId xmlns:p14="http://schemas.microsoft.com/office/powerpoint/2010/main" val="16585169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37256ED-F239-7184-5713-7F78D5C2F060}"/>
              </a:ext>
            </a:extLst>
          </p:cNvPr>
          <p:cNvSpPr txBox="1"/>
          <p:nvPr/>
        </p:nvSpPr>
        <p:spPr>
          <a:xfrm flipH="1">
            <a:off x="1072122" y="126431"/>
            <a:ext cx="9964473" cy="2108269"/>
          </a:xfrm>
          <a:prstGeom prst="rect">
            <a:avLst/>
          </a:prstGeom>
          <a:noFill/>
        </p:spPr>
        <p:txBody>
          <a:bodyPr wrap="square" rtlCol="0">
            <a:spAutoFit/>
          </a:bodyPr>
          <a:lstStyle/>
          <a:p>
            <a:pPr>
              <a:lnSpc>
                <a:spcPct val="150000"/>
              </a:lnSpc>
            </a:pPr>
            <a:endParaRPr lang="en-CA" sz="2500" b="1">
              <a:latin typeface="Century Gothic" panose="020B0502020202020204" pitchFamily="34" charset="0"/>
            </a:endParaRPr>
          </a:p>
          <a:p>
            <a:pPr>
              <a:lnSpc>
                <a:spcPct val="150000"/>
              </a:lnSpc>
            </a:pPr>
            <a:endParaRPr lang="en-CA" sz="2500" b="1">
              <a:latin typeface="Century Gothic" panose="020B0502020202020204" pitchFamily="34" charset="0"/>
            </a:endParaRPr>
          </a:p>
          <a:p>
            <a:endParaRPr lang="en-CA" sz="2800">
              <a:latin typeface="Century Gothic" panose="020B0502020202020204" pitchFamily="34" charset="0"/>
            </a:endParaRPr>
          </a:p>
          <a:p>
            <a:endParaRPr lang="en-CA" sz="2800">
              <a:latin typeface="Century Gothic" panose="020B0502020202020204" pitchFamily="34" charset="0"/>
            </a:endParaRPr>
          </a:p>
        </p:txBody>
      </p:sp>
      <p:sp>
        <p:nvSpPr>
          <p:cNvPr id="3" name="TextBox 2">
            <a:extLst>
              <a:ext uri="{FF2B5EF4-FFF2-40B4-BE49-F238E27FC236}">
                <a16:creationId xmlns:a16="http://schemas.microsoft.com/office/drawing/2014/main" id="{8A72509C-2532-BA97-2298-D6550C7778AA}"/>
              </a:ext>
            </a:extLst>
          </p:cNvPr>
          <p:cNvSpPr txBox="1"/>
          <p:nvPr/>
        </p:nvSpPr>
        <p:spPr>
          <a:xfrm>
            <a:off x="1058863" y="1080718"/>
            <a:ext cx="10304659" cy="769441"/>
          </a:xfrm>
          <a:prstGeom prst="rect">
            <a:avLst/>
          </a:prstGeom>
          <a:noFill/>
        </p:spPr>
        <p:txBody>
          <a:bodyPr wrap="square">
            <a:spAutoFit/>
          </a:bodyPr>
          <a:lstStyle/>
          <a:p>
            <a:r>
              <a:rPr lang="en-CA" sz="4400" b="1" dirty="0">
                <a:solidFill>
                  <a:srgbClr val="316094"/>
                </a:solidFill>
              </a:rPr>
              <a:t>Communication tip</a:t>
            </a:r>
            <a:endParaRPr lang="en-CA" sz="4400" b="1" dirty="0">
              <a:solidFill>
                <a:srgbClr val="316094"/>
              </a:solidFill>
              <a:latin typeface="Century Gothic" panose="020B0502020202020204" pitchFamily="34" charset="0"/>
            </a:endParaRPr>
          </a:p>
        </p:txBody>
      </p:sp>
      <p:sp>
        <p:nvSpPr>
          <p:cNvPr id="8" name="TextBox 7">
            <a:extLst>
              <a:ext uri="{FF2B5EF4-FFF2-40B4-BE49-F238E27FC236}">
                <a16:creationId xmlns:a16="http://schemas.microsoft.com/office/drawing/2014/main" id="{55A54DE9-8CFB-FECE-AAB8-DAEC06ADF809}"/>
              </a:ext>
            </a:extLst>
          </p:cNvPr>
          <p:cNvSpPr txBox="1"/>
          <p:nvPr/>
        </p:nvSpPr>
        <p:spPr>
          <a:xfrm>
            <a:off x="1058863" y="5467108"/>
            <a:ext cx="7740454" cy="523220"/>
          </a:xfrm>
          <a:prstGeom prst="rect">
            <a:avLst/>
          </a:prstGeom>
          <a:noFill/>
        </p:spPr>
        <p:txBody>
          <a:bodyPr wrap="square">
            <a:spAutoFit/>
          </a:bodyPr>
          <a:lstStyle/>
          <a:p>
            <a:pPr>
              <a:spcBef>
                <a:spcPts val="1200"/>
              </a:spcBef>
              <a:spcAft>
                <a:spcPts val="1200"/>
              </a:spcAft>
            </a:pPr>
            <a:r>
              <a:rPr lang="en-US" sz="2800" b="1" dirty="0"/>
              <a:t>Do the task on page </a:t>
            </a:r>
            <a:r>
              <a:rPr lang="en-US" sz="2800" b="1" dirty="0" smtClean="0"/>
              <a:t>34</a:t>
            </a:r>
            <a:endParaRPr lang="en-CA" sz="2800" b="1" dirty="0"/>
          </a:p>
        </p:txBody>
      </p:sp>
      <p:sp>
        <p:nvSpPr>
          <p:cNvPr id="9" name="Rounded Rectangle 43">
            <a:extLst>
              <a:ext uri="{FF2B5EF4-FFF2-40B4-BE49-F238E27FC236}">
                <a16:creationId xmlns:a16="http://schemas.microsoft.com/office/drawing/2014/main" id="{77E6D863-11D0-94DA-45CD-F371EF85BB87}"/>
              </a:ext>
            </a:extLst>
          </p:cNvPr>
          <p:cNvSpPr/>
          <p:nvPr/>
        </p:nvSpPr>
        <p:spPr>
          <a:xfrm>
            <a:off x="1159032" y="1828569"/>
            <a:ext cx="10381974" cy="3601724"/>
          </a:xfrm>
          <a:prstGeom prst="roundRect">
            <a:avLst>
              <a:gd name="adj" fmla="val 6128"/>
            </a:avLst>
          </a:prstGeom>
          <a:solidFill>
            <a:srgbClr val="F18A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36000" numCol="1" spcCol="0" rtlCol="0" fromWordArt="0" anchor="t" anchorCtr="0" forceAA="0" compatLnSpc="1">
            <a:prstTxWarp prst="textNoShape">
              <a:avLst/>
            </a:prstTxWarp>
            <a:spAutoFit/>
          </a:bodyPr>
          <a:lstStyle/>
          <a:p>
            <a:pPr>
              <a:spcAft>
                <a:spcPts val="600"/>
              </a:spcAft>
            </a:pPr>
            <a:r>
              <a:rPr lang="en-CA" b="1" dirty="0">
                <a:solidFill>
                  <a:srgbClr val="000000"/>
                </a:solidFill>
                <a:ea typeface="Yu Gothic Light" panose="020B0300000000000000" pitchFamily="34" charset="-128"/>
                <a:cs typeface="Calibri" panose="020F0502020204030204" pitchFamily="34" charset="0"/>
              </a:rPr>
              <a:t>How to make suggestions  </a:t>
            </a:r>
          </a:p>
          <a:p>
            <a:pPr>
              <a:spcAft>
                <a:spcPts val="600"/>
              </a:spcAft>
            </a:pPr>
            <a:r>
              <a:rPr lang="en-CA" dirty="0">
                <a:solidFill>
                  <a:srgbClr val="000000"/>
                </a:solidFill>
                <a:ea typeface="Yu Gothic Light" panose="020B0300000000000000" pitchFamily="34" charset="-128"/>
              </a:rPr>
              <a:t>When you do not agree with someone about what they say or what they do, you can make </a:t>
            </a:r>
            <a:br>
              <a:rPr lang="en-CA" dirty="0">
                <a:solidFill>
                  <a:srgbClr val="000000"/>
                </a:solidFill>
                <a:ea typeface="Yu Gothic Light" panose="020B0300000000000000" pitchFamily="34" charset="-128"/>
              </a:rPr>
            </a:br>
            <a:r>
              <a:rPr lang="en-CA" dirty="0">
                <a:solidFill>
                  <a:srgbClr val="000000"/>
                </a:solidFill>
                <a:ea typeface="Yu Gothic Light" panose="020B0300000000000000" pitchFamily="34" charset="-128"/>
              </a:rPr>
              <a:t>suggestions instead of telling them what to do.  </a:t>
            </a:r>
          </a:p>
          <a:p>
            <a:pPr>
              <a:spcAft>
                <a:spcPts val="600"/>
              </a:spcAft>
            </a:pPr>
            <a:r>
              <a:rPr lang="en-CA" dirty="0">
                <a:solidFill>
                  <a:srgbClr val="000000"/>
                </a:solidFill>
                <a:ea typeface="Yu Gothic Light" panose="020B0300000000000000" pitchFamily="34" charset="-128"/>
              </a:rPr>
              <a:t>Start your sentence with:  </a:t>
            </a:r>
          </a:p>
          <a:p>
            <a:pPr>
              <a:spcAft>
                <a:spcPts val="600"/>
              </a:spcAft>
            </a:pPr>
            <a:r>
              <a:rPr lang="en-CA" dirty="0">
                <a:solidFill>
                  <a:srgbClr val="000000"/>
                </a:solidFill>
                <a:ea typeface="Yu Gothic Light" panose="020B0300000000000000" pitchFamily="34" charset="-128"/>
              </a:rPr>
              <a:t>Let me…, Let’s… </a:t>
            </a:r>
            <a:br>
              <a:rPr lang="en-CA" dirty="0">
                <a:solidFill>
                  <a:srgbClr val="000000"/>
                </a:solidFill>
                <a:ea typeface="Yu Gothic Light" panose="020B0300000000000000" pitchFamily="34" charset="-128"/>
              </a:rPr>
            </a:br>
            <a:r>
              <a:rPr lang="en-CA" dirty="0">
                <a:solidFill>
                  <a:srgbClr val="000000"/>
                </a:solidFill>
                <a:ea typeface="Yu Gothic Light" panose="020B0300000000000000" pitchFamily="34" charset="-128"/>
              </a:rPr>
              <a:t>How about I…, </a:t>
            </a:r>
            <a:r>
              <a:rPr lang="en-CA" dirty="0">
                <a:solidFill>
                  <a:schemeClr val="tx1"/>
                </a:solidFill>
                <a:ea typeface="Yu Gothic Light" panose="020B0300000000000000" pitchFamily="34" charset="-128"/>
              </a:rPr>
              <a:t>How about we, How about you…  </a:t>
            </a:r>
            <a:r>
              <a:rPr lang="en-CA" dirty="0">
                <a:solidFill>
                  <a:srgbClr val="000000"/>
                </a:solidFill>
                <a:ea typeface="Yu Gothic Light" panose="020B0300000000000000" pitchFamily="34" charset="-128"/>
              </a:rPr>
              <a:t> </a:t>
            </a:r>
            <a:br>
              <a:rPr lang="en-CA" dirty="0">
                <a:solidFill>
                  <a:srgbClr val="000000"/>
                </a:solidFill>
                <a:ea typeface="Yu Gothic Light" panose="020B0300000000000000" pitchFamily="34" charset="-128"/>
              </a:rPr>
            </a:br>
            <a:r>
              <a:rPr lang="en-CA" dirty="0">
                <a:solidFill>
                  <a:schemeClr val="tx1"/>
                </a:solidFill>
                <a:ea typeface="Yu Gothic Light" panose="020B0300000000000000" pitchFamily="34" charset="-128"/>
              </a:rPr>
              <a:t>I could…, We could…, You</a:t>
            </a:r>
            <a:r>
              <a:rPr lang="en-CA" dirty="0">
                <a:solidFill>
                  <a:srgbClr val="008080"/>
                </a:solidFill>
                <a:ea typeface="Yu Gothic Light" panose="020B0300000000000000" pitchFamily="34" charset="-128"/>
              </a:rPr>
              <a:t> </a:t>
            </a:r>
            <a:r>
              <a:rPr lang="en-CA" dirty="0">
                <a:solidFill>
                  <a:srgbClr val="000000"/>
                </a:solidFill>
                <a:ea typeface="Yu Gothic Light" panose="020B0300000000000000" pitchFamily="34" charset="-128"/>
              </a:rPr>
              <a:t>could…   </a:t>
            </a:r>
            <a:br>
              <a:rPr lang="en-CA" dirty="0">
                <a:solidFill>
                  <a:srgbClr val="000000"/>
                </a:solidFill>
                <a:ea typeface="Yu Gothic Light" panose="020B0300000000000000" pitchFamily="34" charset="-128"/>
              </a:rPr>
            </a:br>
            <a:r>
              <a:rPr lang="en-CA" dirty="0">
                <a:solidFill>
                  <a:schemeClr val="tx1"/>
                </a:solidFill>
                <a:ea typeface="Yu Gothic Light" panose="020B0300000000000000" pitchFamily="34" charset="-128"/>
              </a:rPr>
              <a:t>Could I…, Could we…, Could you…  </a:t>
            </a:r>
          </a:p>
          <a:p>
            <a:r>
              <a:rPr lang="en-CA" dirty="0">
                <a:solidFill>
                  <a:srgbClr val="000000"/>
                </a:solidFill>
                <a:ea typeface="Yu Gothic Light" panose="020B0300000000000000" pitchFamily="34" charset="-128"/>
              </a:rPr>
              <a:t>For example, the childcare assistant tells you that your child doesn’t eat snacks at snack time. You can say, “How about we try a different time?” or “Could we try a different time?”</a:t>
            </a:r>
            <a:endParaRPr lang="en-CA" sz="1100" dirty="0">
              <a:solidFill>
                <a:srgbClr val="000000"/>
              </a:solidFill>
              <a:ea typeface="Yu Gothic Light" panose="020B0300000000000000" pitchFamily="34" charset="-128"/>
            </a:endParaRPr>
          </a:p>
          <a:p>
            <a:endParaRPr lang="en-CA" sz="1100" dirty="0">
              <a:solidFill>
                <a:srgbClr val="000000"/>
              </a:solidFill>
              <a:ea typeface="Yu Gothic Light" panose="020B0300000000000000" pitchFamily="34" charset="-128"/>
            </a:endParaRPr>
          </a:p>
        </p:txBody>
      </p:sp>
      <p:pic>
        <p:nvPicPr>
          <p:cNvPr id="10" name="Picture 9" descr="Culture-tip.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53802" y="1882532"/>
            <a:ext cx="590271" cy="590271"/>
          </a:xfrm>
          <a:prstGeom prst="rect">
            <a:avLst/>
          </a:prstGeom>
        </p:spPr>
      </p:pic>
      <p:cxnSp>
        <p:nvCxnSpPr>
          <p:cNvPr id="12" name="Straight Connector 11"/>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Jenny’s story</a:t>
            </a:r>
          </a:p>
        </p:txBody>
      </p:sp>
      <p:sp>
        <p:nvSpPr>
          <p:cNvPr id="14" name="TextBox 13"/>
          <p:cNvSpPr txBox="1"/>
          <p:nvPr/>
        </p:nvSpPr>
        <p:spPr>
          <a:xfrm>
            <a:off x="170473" y="818229"/>
            <a:ext cx="5207942" cy="584776"/>
          </a:xfrm>
          <a:prstGeom prst="rect">
            <a:avLst/>
          </a:prstGeom>
          <a:noFill/>
        </p:spPr>
        <p:txBody>
          <a:bodyPr wrap="square" rtlCol="0">
            <a:spAutoFit/>
          </a:bodyPr>
          <a:lstStyle/>
          <a:p>
            <a:r>
              <a:rPr lang="en-US" sz="1400" i="1" dirty="0"/>
              <a:t>Identify and practise strategies</a:t>
            </a:r>
          </a:p>
          <a:p>
            <a:endParaRPr lang="en-US" dirty="0"/>
          </a:p>
        </p:txBody>
      </p:sp>
      <p:sp>
        <p:nvSpPr>
          <p:cNvPr id="15" name="Rectangle 14">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3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CC9A86-3CB7-0ED7-CD25-C18934B5DA2F}"/>
              </a:ext>
            </a:extLst>
          </p:cNvPr>
          <p:cNvSpPr txBox="1"/>
          <p:nvPr/>
        </p:nvSpPr>
        <p:spPr>
          <a:xfrm>
            <a:off x="1058863" y="1191680"/>
            <a:ext cx="10304659" cy="707886"/>
          </a:xfrm>
          <a:prstGeom prst="rect">
            <a:avLst/>
          </a:prstGeom>
          <a:noFill/>
        </p:spPr>
        <p:txBody>
          <a:bodyPr wrap="square">
            <a:spAutoFit/>
          </a:bodyPr>
          <a:lstStyle/>
          <a:p>
            <a:pPr>
              <a:spcBef>
                <a:spcPts val="600"/>
              </a:spcBef>
              <a:spcAft>
                <a:spcPts val="600"/>
              </a:spcAft>
            </a:pPr>
            <a:r>
              <a:rPr lang="en-US" sz="4000" b="1" dirty="0">
                <a:solidFill>
                  <a:srgbClr val="316094"/>
                </a:solidFill>
                <a:effectLst/>
                <a:ea typeface="Times New Roman" panose="02020603050405020304" pitchFamily="18" charset="0"/>
                <a:cs typeface="Calibri" panose="020F0502020204030204" pitchFamily="34" charset="0"/>
              </a:rPr>
              <a:t>Strategies to manage your anger</a:t>
            </a:r>
          </a:p>
        </p:txBody>
      </p:sp>
      <p:sp>
        <p:nvSpPr>
          <p:cNvPr id="3" name="Rounded Rectangle 20">
            <a:extLst>
              <a:ext uri="{FF2B5EF4-FFF2-40B4-BE49-F238E27FC236}">
                <a16:creationId xmlns:a16="http://schemas.microsoft.com/office/drawing/2014/main" id="{7D9C6D87-F439-C7D4-1994-63CB44572D90}"/>
              </a:ext>
            </a:extLst>
          </p:cNvPr>
          <p:cNvSpPr/>
          <p:nvPr/>
        </p:nvSpPr>
        <p:spPr>
          <a:xfrm>
            <a:off x="1169671" y="2159061"/>
            <a:ext cx="10304659" cy="3125355"/>
          </a:xfrm>
          <a:prstGeom prst="roundRect">
            <a:avLst>
              <a:gd name="adj" fmla="val 6128"/>
            </a:avLst>
          </a:prstGeom>
          <a:solidFill>
            <a:srgbClr val="AB003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36000" numCol="1" spcCol="0" rtlCol="0" fromWordArt="0" anchor="t" anchorCtr="0" forceAA="0" compatLnSpc="1">
            <a:prstTxWarp prst="textNoShape">
              <a:avLst/>
            </a:prstTxWarp>
            <a:noAutofit/>
          </a:bodyPr>
          <a:lstStyle/>
          <a:p>
            <a:pPr>
              <a:lnSpc>
                <a:spcPct val="115000"/>
              </a:lnSpc>
              <a:spcAft>
                <a:spcPts val="800"/>
              </a:spcAft>
            </a:pPr>
            <a:r>
              <a:rPr lang="en-CA" sz="2500" b="1" dirty="0">
                <a:solidFill>
                  <a:srgbClr val="000000"/>
                </a:solidFill>
                <a:effectLst/>
                <a:ea typeface="Yu Gothic Light" panose="020B0300000000000000" pitchFamily="34" charset="-128"/>
              </a:rPr>
              <a:t>Anger is a natural reaction to things that we really don’t like.</a:t>
            </a:r>
            <a:r>
              <a:rPr lang="en-CA" sz="2500" dirty="0">
                <a:solidFill>
                  <a:srgbClr val="000000"/>
                </a:solidFill>
                <a:effectLst/>
                <a:ea typeface="Yu Gothic Light" panose="020B0300000000000000" pitchFamily="34" charset="-128"/>
              </a:rPr>
              <a:t> It’s okay to feel angry but if you don’t express your anger in a healthy way, it can cause problems at work, and at home. </a:t>
            </a:r>
          </a:p>
          <a:p>
            <a:pPr>
              <a:lnSpc>
                <a:spcPct val="115000"/>
              </a:lnSpc>
              <a:spcAft>
                <a:spcPts val="800"/>
              </a:spcAft>
            </a:pPr>
            <a:r>
              <a:rPr lang="en-CA" sz="2500" dirty="0">
                <a:solidFill>
                  <a:srgbClr val="000000"/>
                </a:solidFill>
                <a:effectLst/>
                <a:ea typeface="Yu Gothic Light" panose="020B0300000000000000" pitchFamily="34" charset="-128"/>
              </a:rPr>
              <a:t>Yelling at others, breaking things and getting physical with others are some unhealthy ways of expressing anger. You shouldn’t ignore it if managing anger is hard for you.</a:t>
            </a:r>
          </a:p>
        </p:txBody>
      </p:sp>
      <p:cxnSp>
        <p:nvCxnSpPr>
          <p:cNvPr id="8" name="Straight Connector 7"/>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Jenny’s story</a:t>
            </a:r>
          </a:p>
        </p:txBody>
      </p:sp>
      <p:sp>
        <p:nvSpPr>
          <p:cNvPr id="10" name="TextBox 9"/>
          <p:cNvSpPr txBox="1"/>
          <p:nvPr/>
        </p:nvSpPr>
        <p:spPr>
          <a:xfrm>
            <a:off x="170473" y="818229"/>
            <a:ext cx="5207942" cy="584776"/>
          </a:xfrm>
          <a:prstGeom prst="rect">
            <a:avLst/>
          </a:prstGeom>
          <a:noFill/>
        </p:spPr>
        <p:txBody>
          <a:bodyPr wrap="square" rtlCol="0">
            <a:spAutoFit/>
          </a:bodyPr>
          <a:lstStyle/>
          <a:p>
            <a:r>
              <a:rPr lang="en-US" sz="1400" i="1" dirty="0"/>
              <a:t>Identify and practise strategies</a:t>
            </a:r>
          </a:p>
          <a:p>
            <a:endParaRPr lang="en-US" dirty="0"/>
          </a:p>
        </p:txBody>
      </p:sp>
      <p:sp>
        <p:nvSpPr>
          <p:cNvPr id="11" name="Rectangle 10">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1352718"/>
      </p:ext>
    </p:extLst>
  </p:cSld>
  <p:clrMapOvr>
    <a:masterClrMapping/>
  </p:clrMapOvr>
  <p:extLst>
    <p:ext uri="{6950BFC3-D8DA-4A85-94F7-54DA5524770B}">
      <p188:commentRel xmlns="" xmlns:p188="http://schemas.microsoft.com/office/powerpoint/2018/8/main" r:id="rId3"/>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37256ED-F239-7184-5713-7F78D5C2F060}"/>
              </a:ext>
            </a:extLst>
          </p:cNvPr>
          <p:cNvSpPr txBox="1"/>
          <p:nvPr/>
        </p:nvSpPr>
        <p:spPr>
          <a:xfrm flipH="1">
            <a:off x="1072121" y="2129449"/>
            <a:ext cx="10047757" cy="2872581"/>
          </a:xfrm>
          <a:prstGeom prst="rect">
            <a:avLst/>
          </a:prstGeom>
          <a:noFill/>
        </p:spPr>
        <p:txBody>
          <a:bodyPr wrap="square" rtlCol="0">
            <a:spAutoFit/>
          </a:bodyPr>
          <a:lstStyle/>
          <a:p>
            <a:pPr marL="0" lvl="1" indent="-274320">
              <a:spcAft>
                <a:spcPts val="600"/>
              </a:spcAft>
              <a:buFont typeface="Arial" panose="020B0604020202020204" pitchFamily="34" charset="0"/>
              <a:buChar char="•"/>
            </a:pPr>
            <a:r>
              <a:rPr lang="en-CA" sz="2800" dirty="0"/>
              <a:t>Count</a:t>
            </a:r>
          </a:p>
          <a:p>
            <a:pPr marL="0" lvl="1" indent="-274320">
              <a:spcAft>
                <a:spcPts val="600"/>
              </a:spcAft>
              <a:buFont typeface="Arial" panose="020B0604020202020204" pitchFamily="34" charset="0"/>
              <a:buChar char="•"/>
            </a:pPr>
            <a:r>
              <a:rPr lang="en-CA" sz="2800" dirty="0"/>
              <a:t>Exercise</a:t>
            </a:r>
          </a:p>
          <a:p>
            <a:pPr marL="0" lvl="1" indent="-274320">
              <a:spcAft>
                <a:spcPts val="600"/>
              </a:spcAft>
              <a:buFont typeface="Arial" panose="020B0604020202020204" pitchFamily="34" charset="0"/>
              <a:buChar char="•"/>
            </a:pPr>
            <a:r>
              <a:rPr lang="en-CA" sz="2800" dirty="0"/>
              <a:t>Name your emotions</a:t>
            </a:r>
          </a:p>
          <a:p>
            <a:pPr>
              <a:lnSpc>
                <a:spcPct val="150000"/>
              </a:lnSpc>
            </a:pPr>
            <a:endParaRPr lang="en-CA" sz="2800" b="1" dirty="0"/>
          </a:p>
          <a:p>
            <a:pPr>
              <a:lnSpc>
                <a:spcPct val="150000"/>
              </a:lnSpc>
            </a:pPr>
            <a:r>
              <a:rPr lang="en-CA" sz="2800" b="1" dirty="0"/>
              <a:t>Reflect</a:t>
            </a:r>
            <a:endParaRPr lang="en-CA" sz="2800" dirty="0">
              <a:latin typeface="Century Gothic" panose="020B0502020202020204" pitchFamily="34" charset="0"/>
            </a:endParaRPr>
          </a:p>
        </p:txBody>
      </p:sp>
      <p:sp>
        <p:nvSpPr>
          <p:cNvPr id="7" name="TextBox 6">
            <a:extLst>
              <a:ext uri="{FF2B5EF4-FFF2-40B4-BE49-F238E27FC236}">
                <a16:creationId xmlns:a16="http://schemas.microsoft.com/office/drawing/2014/main" id="{A1CC9A86-3CB7-0ED7-CD25-C18934B5DA2F}"/>
              </a:ext>
            </a:extLst>
          </p:cNvPr>
          <p:cNvSpPr txBox="1"/>
          <p:nvPr/>
        </p:nvSpPr>
        <p:spPr>
          <a:xfrm>
            <a:off x="1058863" y="1268389"/>
            <a:ext cx="10304659" cy="707886"/>
          </a:xfrm>
          <a:prstGeom prst="rect">
            <a:avLst/>
          </a:prstGeom>
          <a:noFill/>
        </p:spPr>
        <p:txBody>
          <a:bodyPr wrap="square">
            <a:spAutoFit/>
          </a:bodyPr>
          <a:lstStyle/>
          <a:p>
            <a:pPr>
              <a:spcBef>
                <a:spcPts val="600"/>
              </a:spcBef>
              <a:spcAft>
                <a:spcPts val="600"/>
              </a:spcAft>
            </a:pPr>
            <a:r>
              <a:rPr lang="en-US" sz="4000" b="1" dirty="0">
                <a:solidFill>
                  <a:srgbClr val="316094"/>
                </a:solidFill>
                <a:effectLst/>
                <a:ea typeface="Times New Roman" panose="02020603050405020304" pitchFamily="18" charset="0"/>
                <a:cs typeface="Calibri" panose="020F0502020204030204" pitchFamily="34" charset="0"/>
              </a:rPr>
              <a:t>Strategies to manage your anger</a:t>
            </a:r>
          </a:p>
        </p:txBody>
      </p:sp>
      <p:cxnSp>
        <p:nvCxnSpPr>
          <p:cNvPr id="8" name="Straight Connector 7"/>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Jenny’s story</a:t>
            </a:r>
          </a:p>
        </p:txBody>
      </p:sp>
      <p:sp>
        <p:nvSpPr>
          <p:cNvPr id="10" name="TextBox 9"/>
          <p:cNvSpPr txBox="1"/>
          <p:nvPr/>
        </p:nvSpPr>
        <p:spPr>
          <a:xfrm>
            <a:off x="170473" y="818229"/>
            <a:ext cx="5207942" cy="584776"/>
          </a:xfrm>
          <a:prstGeom prst="rect">
            <a:avLst/>
          </a:prstGeom>
          <a:noFill/>
        </p:spPr>
        <p:txBody>
          <a:bodyPr wrap="square" rtlCol="0">
            <a:spAutoFit/>
          </a:bodyPr>
          <a:lstStyle/>
          <a:p>
            <a:r>
              <a:rPr lang="en-US" sz="1400" i="1" dirty="0"/>
              <a:t>Identify and practise strategies</a:t>
            </a:r>
          </a:p>
          <a:p>
            <a:endParaRPr lang="en-US" dirty="0"/>
          </a:p>
        </p:txBody>
      </p:sp>
      <p:sp>
        <p:nvSpPr>
          <p:cNvPr id="11" name="Rectangle 10">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70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CC9A86-3CB7-0ED7-CD25-C18934B5DA2F}"/>
              </a:ext>
            </a:extLst>
          </p:cNvPr>
          <p:cNvSpPr txBox="1"/>
          <p:nvPr/>
        </p:nvSpPr>
        <p:spPr>
          <a:xfrm>
            <a:off x="1058863" y="1133994"/>
            <a:ext cx="10304659" cy="707886"/>
          </a:xfrm>
          <a:prstGeom prst="rect">
            <a:avLst/>
          </a:prstGeom>
          <a:noFill/>
        </p:spPr>
        <p:txBody>
          <a:bodyPr wrap="square">
            <a:spAutoFit/>
          </a:bodyPr>
          <a:lstStyle/>
          <a:p>
            <a:pPr>
              <a:spcBef>
                <a:spcPts val="600"/>
              </a:spcBef>
              <a:spcAft>
                <a:spcPts val="600"/>
              </a:spcAft>
            </a:pPr>
            <a:r>
              <a:rPr lang="en-US" sz="4000" b="1" dirty="0">
                <a:solidFill>
                  <a:srgbClr val="316094"/>
                </a:solidFill>
                <a:effectLst/>
                <a:ea typeface="Times New Roman" panose="02020603050405020304" pitchFamily="18" charset="0"/>
                <a:cs typeface="Calibri" panose="020F0502020204030204" pitchFamily="34" charset="0"/>
              </a:rPr>
              <a:t>Strategies to improve your confidence </a:t>
            </a:r>
          </a:p>
        </p:txBody>
      </p:sp>
      <p:sp>
        <p:nvSpPr>
          <p:cNvPr id="3" name="TextBox 2">
            <a:extLst>
              <a:ext uri="{FF2B5EF4-FFF2-40B4-BE49-F238E27FC236}">
                <a16:creationId xmlns:a16="http://schemas.microsoft.com/office/drawing/2014/main" id="{A2AC014F-84C9-0CA9-B160-7A5060300E8B}"/>
              </a:ext>
            </a:extLst>
          </p:cNvPr>
          <p:cNvSpPr txBox="1"/>
          <p:nvPr/>
        </p:nvSpPr>
        <p:spPr>
          <a:xfrm flipH="1">
            <a:off x="1058863" y="1829132"/>
            <a:ext cx="10047757" cy="461665"/>
          </a:xfrm>
          <a:prstGeom prst="rect">
            <a:avLst/>
          </a:prstGeom>
          <a:noFill/>
        </p:spPr>
        <p:txBody>
          <a:bodyPr wrap="square" rtlCol="0">
            <a:spAutoFit/>
          </a:bodyPr>
          <a:lstStyle/>
          <a:p>
            <a:pPr marL="0" lvl="1"/>
            <a:r>
              <a:rPr lang="en-CA" sz="2400" b="1" dirty="0"/>
              <a:t>Think of your transferrable skills</a:t>
            </a:r>
          </a:p>
        </p:txBody>
      </p:sp>
      <p:sp>
        <p:nvSpPr>
          <p:cNvPr id="12" name="TextBox 11">
            <a:extLst>
              <a:ext uri="{FF2B5EF4-FFF2-40B4-BE49-F238E27FC236}">
                <a16:creationId xmlns:a16="http://schemas.microsoft.com/office/drawing/2014/main" id="{881B987C-A636-FE11-09F3-66BE5EC5FDC7}"/>
              </a:ext>
            </a:extLst>
          </p:cNvPr>
          <p:cNvSpPr txBox="1"/>
          <p:nvPr/>
        </p:nvSpPr>
        <p:spPr>
          <a:xfrm>
            <a:off x="1058863" y="4387347"/>
            <a:ext cx="6096000" cy="615553"/>
          </a:xfrm>
          <a:prstGeom prst="rect">
            <a:avLst/>
          </a:prstGeom>
          <a:noFill/>
        </p:spPr>
        <p:txBody>
          <a:bodyPr wrap="square">
            <a:spAutoFit/>
          </a:bodyPr>
          <a:lstStyle/>
          <a:p>
            <a:pPr marL="0" lvl="1">
              <a:lnSpc>
                <a:spcPct val="150000"/>
              </a:lnSpc>
            </a:pPr>
            <a:r>
              <a:rPr lang="en-CA" sz="2400" b="1" dirty="0"/>
              <a:t>Learn new skills </a:t>
            </a:r>
          </a:p>
        </p:txBody>
      </p:sp>
      <p:sp>
        <p:nvSpPr>
          <p:cNvPr id="13" name="Rounded Rectangle 12">
            <a:extLst>
              <a:ext uri="{FF2B5EF4-FFF2-40B4-BE49-F238E27FC236}">
                <a16:creationId xmlns:a16="http://schemas.microsoft.com/office/drawing/2014/main" id="{288517BD-BF71-D154-EE47-752E13F78691}"/>
              </a:ext>
            </a:extLst>
          </p:cNvPr>
          <p:cNvSpPr/>
          <p:nvPr/>
        </p:nvSpPr>
        <p:spPr>
          <a:xfrm>
            <a:off x="1153686" y="2257519"/>
            <a:ext cx="10304659" cy="2225697"/>
          </a:xfrm>
          <a:prstGeom prst="roundRect">
            <a:avLst>
              <a:gd name="adj" fmla="val 6128"/>
            </a:avLst>
          </a:prstGeom>
          <a:solidFill>
            <a:srgbClr val="AB003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36000" numCol="1" spcCol="0" rtlCol="0" fromWordArt="0" anchor="t" anchorCtr="0" forceAA="0" compatLnSpc="1">
            <a:prstTxWarp prst="textNoShape">
              <a:avLst/>
            </a:prstTxWarp>
            <a:noAutofit/>
          </a:bodyPr>
          <a:lstStyle/>
          <a:p>
            <a:pPr>
              <a:spcAft>
                <a:spcPts val="600"/>
              </a:spcAft>
            </a:pPr>
            <a:r>
              <a:rPr lang="en-US" sz="2000" dirty="0">
                <a:solidFill>
                  <a:schemeClr val="tx1"/>
                </a:solidFill>
              </a:rPr>
              <a:t>Transferrable skills are skills that you can use in different situations.</a:t>
            </a:r>
            <a:endParaRPr lang="en-CA" sz="2000" dirty="0">
              <a:solidFill>
                <a:schemeClr val="tx1"/>
              </a:solidFill>
            </a:endParaRPr>
          </a:p>
          <a:p>
            <a:pPr>
              <a:spcAft>
                <a:spcPts val="600"/>
              </a:spcAft>
            </a:pPr>
            <a:r>
              <a:rPr lang="en-CA" sz="2000" dirty="0">
                <a:solidFill>
                  <a:schemeClr val="tx1"/>
                </a:solidFill>
              </a:rPr>
              <a:t>You can learn transferrable skills at home, at school, at cultural events, in your job. For example, you collaborate with your community members when participating in a cultural event. </a:t>
            </a:r>
          </a:p>
          <a:p>
            <a:r>
              <a:rPr lang="en-CA" sz="2000" b="1" dirty="0">
                <a:solidFill>
                  <a:schemeClr val="tx1"/>
                </a:solidFill>
              </a:rPr>
              <a:t>Interview tip</a:t>
            </a:r>
            <a:endParaRPr lang="en-CA" sz="2000" dirty="0">
              <a:solidFill>
                <a:schemeClr val="tx1"/>
              </a:solidFill>
            </a:endParaRPr>
          </a:p>
          <a:p>
            <a:r>
              <a:rPr lang="en-CA" sz="2000" dirty="0">
                <a:solidFill>
                  <a:schemeClr val="tx1"/>
                </a:solidFill>
              </a:rPr>
              <a:t>Speak about your transferrable skills to employers at job interviews, especially if you haven’t worked before or are changing your career. </a:t>
            </a:r>
          </a:p>
          <a:p>
            <a:endParaRPr lang="en-CA" sz="2000" dirty="0">
              <a:solidFill>
                <a:schemeClr val="tx1"/>
              </a:solidFill>
            </a:endParaRPr>
          </a:p>
        </p:txBody>
      </p:sp>
      <p:sp>
        <p:nvSpPr>
          <p:cNvPr id="14" name="TextBox 13">
            <a:extLst>
              <a:ext uri="{FF2B5EF4-FFF2-40B4-BE49-F238E27FC236}">
                <a16:creationId xmlns:a16="http://schemas.microsoft.com/office/drawing/2014/main" id="{FFD8CFEB-A996-EA64-F955-22D634E07437}"/>
              </a:ext>
            </a:extLst>
          </p:cNvPr>
          <p:cNvSpPr txBox="1"/>
          <p:nvPr/>
        </p:nvSpPr>
        <p:spPr>
          <a:xfrm>
            <a:off x="1058863" y="5066860"/>
            <a:ext cx="8015622" cy="954107"/>
          </a:xfrm>
          <a:prstGeom prst="rect">
            <a:avLst/>
          </a:prstGeom>
          <a:noFill/>
        </p:spPr>
        <p:txBody>
          <a:bodyPr wrap="square" rtlCol="0">
            <a:spAutoFit/>
          </a:bodyPr>
          <a:lstStyle/>
          <a:p>
            <a:r>
              <a:rPr lang="en-CA" sz="2800" b="1" dirty="0"/>
              <a:t>Do task 1  on page 38</a:t>
            </a:r>
            <a:endParaRPr lang="en-CA" sz="2800" b="1" dirty="0">
              <a:latin typeface="Century Gothic" panose="020B0502020202020204" pitchFamily="34" charset="0"/>
            </a:endParaRPr>
          </a:p>
          <a:p>
            <a:r>
              <a:rPr lang="en-CA" sz="2800" b="1" dirty="0"/>
              <a:t>Do task 2  on page 39</a:t>
            </a:r>
          </a:p>
        </p:txBody>
      </p:sp>
      <p:cxnSp>
        <p:nvCxnSpPr>
          <p:cNvPr id="10" name="Straight Connector 9"/>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Jenny’s story</a:t>
            </a:r>
          </a:p>
        </p:txBody>
      </p:sp>
      <p:sp>
        <p:nvSpPr>
          <p:cNvPr id="15" name="TextBox 14"/>
          <p:cNvSpPr txBox="1"/>
          <p:nvPr/>
        </p:nvSpPr>
        <p:spPr>
          <a:xfrm>
            <a:off x="170473" y="818229"/>
            <a:ext cx="5207942" cy="584776"/>
          </a:xfrm>
          <a:prstGeom prst="rect">
            <a:avLst/>
          </a:prstGeom>
          <a:noFill/>
        </p:spPr>
        <p:txBody>
          <a:bodyPr wrap="square" rtlCol="0">
            <a:spAutoFit/>
          </a:bodyPr>
          <a:lstStyle/>
          <a:p>
            <a:r>
              <a:rPr lang="en-US" sz="1400" i="1" dirty="0"/>
              <a:t>Identify and practise strategies</a:t>
            </a:r>
          </a:p>
          <a:p>
            <a:endParaRPr lang="en-US" dirty="0"/>
          </a:p>
        </p:txBody>
      </p:sp>
      <p:sp>
        <p:nvSpPr>
          <p:cNvPr id="16" name="Rectangle 15">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552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CC9A86-3CB7-0ED7-CD25-C18934B5DA2F}"/>
              </a:ext>
            </a:extLst>
          </p:cNvPr>
          <p:cNvSpPr txBox="1"/>
          <p:nvPr/>
        </p:nvSpPr>
        <p:spPr>
          <a:xfrm>
            <a:off x="1058863" y="1125472"/>
            <a:ext cx="10304659" cy="707886"/>
          </a:xfrm>
          <a:prstGeom prst="rect">
            <a:avLst/>
          </a:prstGeom>
          <a:noFill/>
        </p:spPr>
        <p:txBody>
          <a:bodyPr wrap="square">
            <a:spAutoFit/>
          </a:bodyPr>
          <a:lstStyle/>
          <a:p>
            <a:pPr>
              <a:spcBef>
                <a:spcPts val="600"/>
              </a:spcBef>
              <a:spcAft>
                <a:spcPts val="600"/>
              </a:spcAft>
            </a:pPr>
            <a:r>
              <a:rPr lang="en-US" sz="4000" b="1" dirty="0">
                <a:solidFill>
                  <a:srgbClr val="316094"/>
                </a:solidFill>
                <a:effectLst/>
                <a:ea typeface="Times New Roman" panose="02020603050405020304" pitchFamily="18" charset="0"/>
                <a:cs typeface="Calibri" panose="020F0502020204030204" pitchFamily="34" charset="0"/>
              </a:rPr>
              <a:t>Practise using calendars</a:t>
            </a:r>
          </a:p>
        </p:txBody>
      </p:sp>
      <p:sp>
        <p:nvSpPr>
          <p:cNvPr id="6" name="TextBox 5">
            <a:extLst>
              <a:ext uri="{FF2B5EF4-FFF2-40B4-BE49-F238E27FC236}">
                <a16:creationId xmlns:a16="http://schemas.microsoft.com/office/drawing/2014/main" id="{F37256ED-F239-7184-5713-7F78D5C2F060}"/>
              </a:ext>
            </a:extLst>
          </p:cNvPr>
          <p:cNvSpPr txBox="1"/>
          <p:nvPr/>
        </p:nvSpPr>
        <p:spPr>
          <a:xfrm flipH="1">
            <a:off x="1058862" y="2004533"/>
            <a:ext cx="10243482" cy="2431435"/>
          </a:xfrm>
          <a:prstGeom prst="rect">
            <a:avLst/>
          </a:prstGeom>
          <a:noFill/>
        </p:spPr>
        <p:txBody>
          <a:bodyPr wrap="square" rtlCol="0">
            <a:spAutoFit/>
          </a:bodyPr>
          <a:lstStyle/>
          <a:p>
            <a:pPr>
              <a:spcBef>
                <a:spcPts val="1200"/>
              </a:spcBef>
              <a:spcAft>
                <a:spcPts val="1200"/>
              </a:spcAft>
            </a:pPr>
            <a:r>
              <a:rPr lang="en-US" sz="2800" dirty="0"/>
              <a:t>Calendars give you information about the times and dates of events.</a:t>
            </a:r>
          </a:p>
          <a:p>
            <a:pPr>
              <a:spcBef>
                <a:spcPts val="1200"/>
              </a:spcBef>
              <a:spcAft>
                <a:spcPts val="1200"/>
              </a:spcAft>
            </a:pPr>
            <a:r>
              <a:rPr lang="en-US" sz="2800" dirty="0"/>
              <a:t>You read a workplace calendar to see when you have a shift. </a:t>
            </a:r>
          </a:p>
          <a:p>
            <a:pPr>
              <a:spcBef>
                <a:spcPts val="1200"/>
              </a:spcBef>
              <a:spcAft>
                <a:spcPts val="1200"/>
              </a:spcAft>
            </a:pPr>
            <a:r>
              <a:rPr lang="en-US" sz="2800" dirty="0"/>
              <a:t>You read a program calendar to find the times and dates of training and other events. </a:t>
            </a:r>
            <a:endParaRPr lang="en-CA" sz="2800" dirty="0">
              <a:latin typeface="Century Gothic" panose="020B0502020202020204" pitchFamily="34" charset="0"/>
            </a:endParaRPr>
          </a:p>
        </p:txBody>
      </p:sp>
      <p:cxnSp>
        <p:nvCxnSpPr>
          <p:cNvPr id="7" name="Straight Connector 6"/>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Jenny’s story</a:t>
            </a:r>
          </a:p>
        </p:txBody>
      </p:sp>
      <p:sp>
        <p:nvSpPr>
          <p:cNvPr id="9" name="TextBox 8"/>
          <p:cNvSpPr txBox="1"/>
          <p:nvPr/>
        </p:nvSpPr>
        <p:spPr>
          <a:xfrm>
            <a:off x="170473" y="818229"/>
            <a:ext cx="5207942" cy="584776"/>
          </a:xfrm>
          <a:prstGeom prst="rect">
            <a:avLst/>
          </a:prstGeom>
          <a:noFill/>
        </p:spPr>
        <p:txBody>
          <a:bodyPr wrap="square" rtlCol="0">
            <a:spAutoFit/>
          </a:bodyPr>
          <a:lstStyle/>
          <a:p>
            <a:r>
              <a:rPr lang="en-US" sz="1400" i="1" dirty="0"/>
              <a:t>Identify and practise strategies</a:t>
            </a:r>
          </a:p>
          <a:p>
            <a:endParaRPr lang="en-US" dirty="0"/>
          </a:p>
        </p:txBody>
      </p:sp>
      <p:sp>
        <p:nvSpPr>
          <p:cNvPr id="10" name="Rectangle 9">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15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CC9A86-3CB7-0ED7-CD25-C18934B5DA2F}"/>
              </a:ext>
            </a:extLst>
          </p:cNvPr>
          <p:cNvSpPr txBox="1"/>
          <p:nvPr/>
        </p:nvSpPr>
        <p:spPr>
          <a:xfrm>
            <a:off x="1058863" y="1253318"/>
            <a:ext cx="4796877" cy="1252907"/>
          </a:xfrm>
          <a:prstGeom prst="rect">
            <a:avLst/>
          </a:prstGeom>
          <a:noFill/>
        </p:spPr>
        <p:txBody>
          <a:bodyPr wrap="square">
            <a:spAutoFit/>
          </a:bodyPr>
          <a:lstStyle/>
          <a:p>
            <a:pPr>
              <a:lnSpc>
                <a:spcPts val="4400"/>
              </a:lnSpc>
              <a:spcBef>
                <a:spcPts val="600"/>
              </a:spcBef>
              <a:spcAft>
                <a:spcPts val="600"/>
              </a:spcAft>
            </a:pPr>
            <a:r>
              <a:rPr lang="en-US" sz="4000" b="1" dirty="0">
                <a:solidFill>
                  <a:srgbClr val="316094"/>
                </a:solidFill>
                <a:effectLst/>
                <a:ea typeface="Times New Roman" panose="02020603050405020304" pitchFamily="18" charset="0"/>
                <a:cs typeface="Calibri" panose="020F0502020204030204" pitchFamily="34" charset="0"/>
              </a:rPr>
              <a:t>Practise using calendars</a:t>
            </a:r>
          </a:p>
        </p:txBody>
      </p:sp>
      <p:cxnSp>
        <p:nvCxnSpPr>
          <p:cNvPr id="8" name="Straight Connector 7"/>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Jenny’s story</a:t>
            </a:r>
          </a:p>
        </p:txBody>
      </p:sp>
      <p:sp>
        <p:nvSpPr>
          <p:cNvPr id="11" name="TextBox 10"/>
          <p:cNvSpPr txBox="1"/>
          <p:nvPr/>
        </p:nvSpPr>
        <p:spPr>
          <a:xfrm>
            <a:off x="170473" y="818229"/>
            <a:ext cx="5207942" cy="584776"/>
          </a:xfrm>
          <a:prstGeom prst="rect">
            <a:avLst/>
          </a:prstGeom>
          <a:noFill/>
        </p:spPr>
        <p:txBody>
          <a:bodyPr wrap="square" rtlCol="0">
            <a:spAutoFit/>
          </a:bodyPr>
          <a:lstStyle/>
          <a:p>
            <a:r>
              <a:rPr lang="en-US" sz="1400" i="1" dirty="0"/>
              <a:t>Identify and practise strategies</a:t>
            </a:r>
          </a:p>
          <a:p>
            <a:endParaRPr lang="en-US" dirty="0"/>
          </a:p>
        </p:txBody>
      </p:sp>
      <p:sp>
        <p:nvSpPr>
          <p:cNvPr id="12" name="Rectangle 11">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art-Calendar.jpg"/>
          <p:cNvPicPr>
            <a:picLocks noChangeAspect="1"/>
          </p:cNvPicPr>
          <p:nvPr/>
        </p:nvPicPr>
        <p:blipFill rotWithShape="1">
          <a:blip r:embed="rId3" cstate="print">
            <a:extLst>
              <a:ext uri="{28A0092B-C50C-407E-A947-70E740481C1C}">
                <a14:useLocalDpi xmlns:a14="http://schemas.microsoft.com/office/drawing/2010/main" val="0"/>
              </a:ext>
            </a:extLst>
          </a:blip>
          <a:srcRect b="7093"/>
          <a:stretch/>
        </p:blipFill>
        <p:spPr>
          <a:xfrm>
            <a:off x="4710964" y="1175121"/>
            <a:ext cx="6327648" cy="4884891"/>
          </a:xfrm>
          <a:prstGeom prst="rect">
            <a:avLst/>
          </a:prstGeom>
        </p:spPr>
      </p:pic>
    </p:spTree>
    <p:extLst>
      <p:ext uri="{BB962C8B-B14F-4D97-AF65-F5344CB8AC3E}">
        <p14:creationId xmlns:p14="http://schemas.microsoft.com/office/powerpoint/2010/main" val="1630495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83DA02-2D12-5D4E-ADF7-9DB84E0E0027}"/>
              </a:ext>
            </a:extLst>
          </p:cNvPr>
          <p:cNvSpPr txBox="1"/>
          <p:nvPr/>
        </p:nvSpPr>
        <p:spPr>
          <a:xfrm>
            <a:off x="1060450" y="1162050"/>
            <a:ext cx="9855654" cy="3108544"/>
          </a:xfrm>
          <a:prstGeom prst="rect">
            <a:avLst/>
          </a:prstGeom>
          <a:noFill/>
        </p:spPr>
        <p:txBody>
          <a:bodyPr wrap="square">
            <a:spAutoFit/>
          </a:bodyPr>
          <a:lstStyle/>
          <a:p>
            <a:pPr marL="0" indent="0">
              <a:buNone/>
            </a:pPr>
            <a:r>
              <a:rPr lang="en-CA" sz="4000" b="1" dirty="0">
                <a:solidFill>
                  <a:srgbClr val="316094"/>
                </a:solidFill>
                <a:cs typeface="Calibri" panose="020F0502020204030204"/>
              </a:rPr>
              <a:t>Learning outcomes</a:t>
            </a:r>
          </a:p>
          <a:p>
            <a:pPr>
              <a:lnSpc>
                <a:spcPct val="150000"/>
              </a:lnSpc>
            </a:pPr>
            <a:r>
              <a:rPr lang="en-US" sz="2800" dirty="0">
                <a:solidFill>
                  <a:schemeClr val="bg2">
                    <a:lumMod val="25000"/>
                  </a:schemeClr>
                </a:solidFill>
                <a:cs typeface="Calibri" panose="020F0502020204030204"/>
              </a:rPr>
              <a:t>After completing this unit, you will be able to:</a:t>
            </a:r>
          </a:p>
          <a:p>
            <a:pPr marL="0" lvl="1" indent="-274320">
              <a:spcBef>
                <a:spcPts val="1200"/>
              </a:spcBef>
              <a:buFont typeface="Arial" panose="020B0604020202020204" pitchFamily="34" charset="0"/>
              <a:buChar char="•"/>
            </a:pPr>
            <a:r>
              <a:rPr lang="en-US" sz="2800" dirty="0">
                <a:solidFill>
                  <a:schemeClr val="bg2">
                    <a:lumMod val="25000"/>
                  </a:schemeClr>
                </a:solidFill>
                <a:cs typeface="Calibri" panose="020F0502020204030204"/>
              </a:rPr>
              <a:t>List changes to make to prepare for employment</a:t>
            </a:r>
          </a:p>
          <a:p>
            <a:pPr marL="0" lvl="1" indent="-274320">
              <a:spcBef>
                <a:spcPts val="1200"/>
              </a:spcBef>
              <a:buFont typeface="Arial" panose="020B0604020202020204" pitchFamily="34" charset="0"/>
              <a:buChar char="•"/>
            </a:pPr>
            <a:r>
              <a:rPr lang="en-US" sz="2800" dirty="0">
                <a:solidFill>
                  <a:schemeClr val="bg2">
                    <a:lumMod val="25000"/>
                  </a:schemeClr>
                </a:solidFill>
                <a:cs typeface="Calibri" panose="020F0502020204030204"/>
              </a:rPr>
              <a:t>Identify the purpose of those changes</a:t>
            </a:r>
          </a:p>
          <a:p>
            <a:pPr marL="0" lvl="1" indent="-274320">
              <a:spcBef>
                <a:spcPts val="1200"/>
              </a:spcBef>
              <a:buFont typeface="Arial" panose="020B0604020202020204" pitchFamily="34" charset="0"/>
              <a:buChar char="•"/>
            </a:pPr>
            <a:r>
              <a:rPr lang="en-US" sz="2800" dirty="0">
                <a:solidFill>
                  <a:schemeClr val="bg2">
                    <a:lumMod val="25000"/>
                  </a:schemeClr>
                </a:solidFill>
                <a:cs typeface="Calibri" panose="020F0502020204030204"/>
              </a:rPr>
              <a:t>Use strategies to make those changes effectively </a:t>
            </a:r>
          </a:p>
        </p:txBody>
      </p:sp>
      <p:sp>
        <p:nvSpPr>
          <p:cNvPr id="6" name="Rectangle 5">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Adaptability Introduction</a:t>
            </a:r>
          </a:p>
        </p:txBody>
      </p:sp>
    </p:spTree>
    <p:custDataLst>
      <p:tags r:id="rId2"/>
    </p:custDataLst>
    <p:extLst>
      <p:ext uri="{BB962C8B-B14F-4D97-AF65-F5344CB8AC3E}">
        <p14:creationId xmlns:p14="http://schemas.microsoft.com/office/powerpoint/2010/main" val="17581515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CC9A86-3CB7-0ED7-CD25-C18934B5DA2F}"/>
              </a:ext>
            </a:extLst>
          </p:cNvPr>
          <p:cNvSpPr txBox="1"/>
          <p:nvPr/>
        </p:nvSpPr>
        <p:spPr>
          <a:xfrm>
            <a:off x="1058863" y="1311761"/>
            <a:ext cx="10304659" cy="707886"/>
          </a:xfrm>
          <a:prstGeom prst="rect">
            <a:avLst/>
          </a:prstGeom>
          <a:noFill/>
        </p:spPr>
        <p:txBody>
          <a:bodyPr wrap="square">
            <a:spAutoFit/>
          </a:bodyPr>
          <a:lstStyle/>
          <a:p>
            <a:pPr>
              <a:spcBef>
                <a:spcPts val="600"/>
              </a:spcBef>
              <a:spcAft>
                <a:spcPts val="600"/>
              </a:spcAft>
            </a:pPr>
            <a:r>
              <a:rPr lang="en-US" sz="4000" b="1" dirty="0">
                <a:solidFill>
                  <a:srgbClr val="316094"/>
                </a:solidFill>
                <a:cs typeface="Calibri" panose="020F0502020204030204" pitchFamily="34" charset="0"/>
              </a:rPr>
              <a:t>How to find information on a calendar</a:t>
            </a:r>
          </a:p>
        </p:txBody>
      </p:sp>
      <p:sp>
        <p:nvSpPr>
          <p:cNvPr id="6" name="TextBox 5">
            <a:extLst>
              <a:ext uri="{FF2B5EF4-FFF2-40B4-BE49-F238E27FC236}">
                <a16:creationId xmlns:a16="http://schemas.microsoft.com/office/drawing/2014/main" id="{F37256ED-F239-7184-5713-7F78D5C2F060}"/>
              </a:ext>
            </a:extLst>
          </p:cNvPr>
          <p:cNvSpPr txBox="1"/>
          <p:nvPr/>
        </p:nvSpPr>
        <p:spPr>
          <a:xfrm flipH="1">
            <a:off x="1255969" y="1706221"/>
            <a:ext cx="10047757" cy="954107"/>
          </a:xfrm>
          <a:prstGeom prst="rect">
            <a:avLst/>
          </a:prstGeom>
          <a:noFill/>
        </p:spPr>
        <p:txBody>
          <a:bodyPr wrap="square" rtlCol="0">
            <a:spAutoFit/>
          </a:bodyPr>
          <a:lstStyle/>
          <a:p>
            <a:endParaRPr lang="en-CA" sz="2800">
              <a:latin typeface="Century Gothic" panose="020B0502020202020204" pitchFamily="34" charset="0"/>
            </a:endParaRPr>
          </a:p>
          <a:p>
            <a:r>
              <a:rPr lang="en-CA" sz="2800">
                <a:latin typeface="Century Gothic" panose="020B0502020202020204" pitchFamily="34" charset="0"/>
              </a:rPr>
              <a:t> </a:t>
            </a:r>
          </a:p>
        </p:txBody>
      </p:sp>
      <p:sp>
        <p:nvSpPr>
          <p:cNvPr id="3" name="TextBox 2">
            <a:extLst>
              <a:ext uri="{FF2B5EF4-FFF2-40B4-BE49-F238E27FC236}">
                <a16:creationId xmlns:a16="http://schemas.microsoft.com/office/drawing/2014/main" id="{CEFA09E4-E533-1FDA-DB29-A53FEB59E930}"/>
              </a:ext>
            </a:extLst>
          </p:cNvPr>
          <p:cNvSpPr txBox="1"/>
          <p:nvPr/>
        </p:nvSpPr>
        <p:spPr>
          <a:xfrm>
            <a:off x="1058863" y="2113921"/>
            <a:ext cx="9332404" cy="1692771"/>
          </a:xfrm>
          <a:prstGeom prst="rect">
            <a:avLst/>
          </a:prstGeom>
          <a:noFill/>
        </p:spPr>
        <p:txBody>
          <a:bodyPr wrap="square" rtlCol="0">
            <a:spAutoFit/>
          </a:bodyPr>
          <a:lstStyle/>
          <a:p>
            <a:pPr marL="457200" indent="-274320">
              <a:spcAft>
                <a:spcPts val="1200"/>
              </a:spcAft>
              <a:buFont typeface="Arial" panose="020B0604020202020204" pitchFamily="34" charset="0"/>
              <a:buChar char="•"/>
            </a:pPr>
            <a:r>
              <a:rPr lang="en-CA" sz="2800" dirty="0"/>
              <a:t>Find the information you are looking for</a:t>
            </a:r>
            <a:endParaRPr lang="en-CA" sz="2800" b="1" dirty="0"/>
          </a:p>
          <a:p>
            <a:pPr marL="457200" indent="-274320">
              <a:spcAft>
                <a:spcPts val="1200"/>
              </a:spcAft>
              <a:buFont typeface="Arial" panose="020B0604020202020204" pitchFamily="34" charset="0"/>
              <a:buChar char="•"/>
            </a:pPr>
            <a:r>
              <a:rPr lang="en-CA" sz="2800" dirty="0"/>
              <a:t>Look at which day of the month it is on</a:t>
            </a:r>
            <a:endParaRPr lang="en-CA" sz="2800" b="1" dirty="0"/>
          </a:p>
          <a:p>
            <a:pPr marL="457200" indent="-274320">
              <a:spcAft>
                <a:spcPts val="1200"/>
              </a:spcAft>
              <a:buFont typeface="Arial" panose="020B0604020202020204" pitchFamily="34" charset="0"/>
              <a:buChar char="•"/>
            </a:pPr>
            <a:r>
              <a:rPr lang="en-US" sz="2800" dirty="0"/>
              <a:t>Then follow straight up to find the day of the week</a:t>
            </a:r>
            <a:endParaRPr lang="en-CA" sz="2800" b="1" dirty="0"/>
          </a:p>
        </p:txBody>
      </p:sp>
      <p:sp>
        <p:nvSpPr>
          <p:cNvPr id="9" name="TextBox 8">
            <a:extLst>
              <a:ext uri="{FF2B5EF4-FFF2-40B4-BE49-F238E27FC236}">
                <a16:creationId xmlns:a16="http://schemas.microsoft.com/office/drawing/2014/main" id="{CFD85289-D0AF-FD5C-847D-7A0AF4710B7B}"/>
              </a:ext>
            </a:extLst>
          </p:cNvPr>
          <p:cNvSpPr txBox="1"/>
          <p:nvPr/>
        </p:nvSpPr>
        <p:spPr>
          <a:xfrm>
            <a:off x="1058863" y="4307743"/>
            <a:ext cx="6096000" cy="523220"/>
          </a:xfrm>
          <a:prstGeom prst="rect">
            <a:avLst/>
          </a:prstGeom>
          <a:noFill/>
        </p:spPr>
        <p:txBody>
          <a:bodyPr wrap="square">
            <a:spAutoFit/>
          </a:bodyPr>
          <a:lstStyle/>
          <a:p>
            <a:r>
              <a:rPr lang="en-CA" sz="2800" b="1" dirty="0"/>
              <a:t>Do task 1 on page 42</a:t>
            </a:r>
            <a:endParaRPr lang="en-CA" sz="2800" b="1" dirty="0">
              <a:latin typeface="Century Gothic" panose="020B0502020202020204" pitchFamily="34" charset="0"/>
            </a:endParaRPr>
          </a:p>
        </p:txBody>
      </p:sp>
      <p:sp>
        <p:nvSpPr>
          <p:cNvPr id="12" name="Rectangle 11">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Jenny’s story</a:t>
            </a:r>
          </a:p>
        </p:txBody>
      </p:sp>
      <p:sp>
        <p:nvSpPr>
          <p:cNvPr id="15" name="TextBox 14"/>
          <p:cNvSpPr txBox="1"/>
          <p:nvPr/>
        </p:nvSpPr>
        <p:spPr>
          <a:xfrm>
            <a:off x="170473" y="818229"/>
            <a:ext cx="5207942" cy="584776"/>
          </a:xfrm>
          <a:prstGeom prst="rect">
            <a:avLst/>
          </a:prstGeom>
          <a:noFill/>
        </p:spPr>
        <p:txBody>
          <a:bodyPr wrap="square" rtlCol="0">
            <a:spAutoFit/>
          </a:bodyPr>
          <a:lstStyle/>
          <a:p>
            <a:r>
              <a:rPr lang="en-US" sz="1400" i="1" dirty="0"/>
              <a:t>Identify and practise strategies</a:t>
            </a:r>
          </a:p>
          <a:p>
            <a:endParaRPr lang="en-US" dirty="0"/>
          </a:p>
        </p:txBody>
      </p:sp>
    </p:spTree>
    <p:extLst>
      <p:ext uri="{BB962C8B-B14F-4D97-AF65-F5344CB8AC3E}">
        <p14:creationId xmlns:p14="http://schemas.microsoft.com/office/powerpoint/2010/main" val="390769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CC9A86-3CB7-0ED7-CD25-C18934B5DA2F}"/>
              </a:ext>
            </a:extLst>
          </p:cNvPr>
          <p:cNvSpPr txBox="1"/>
          <p:nvPr/>
        </p:nvSpPr>
        <p:spPr>
          <a:xfrm>
            <a:off x="1058863" y="1125474"/>
            <a:ext cx="10304659" cy="707886"/>
          </a:xfrm>
          <a:prstGeom prst="rect">
            <a:avLst/>
          </a:prstGeom>
          <a:noFill/>
        </p:spPr>
        <p:txBody>
          <a:bodyPr wrap="square">
            <a:spAutoFit/>
          </a:bodyPr>
          <a:lstStyle/>
          <a:p>
            <a:pPr>
              <a:spcBef>
                <a:spcPts val="600"/>
              </a:spcBef>
              <a:spcAft>
                <a:spcPts val="600"/>
              </a:spcAft>
            </a:pPr>
            <a:r>
              <a:rPr lang="en-US" sz="4000" b="1" dirty="0">
                <a:solidFill>
                  <a:srgbClr val="316094"/>
                </a:solidFill>
                <a:effectLst/>
                <a:ea typeface="Times New Roman" panose="02020603050405020304" pitchFamily="18" charset="0"/>
                <a:cs typeface="Calibri" panose="020F0502020204030204" pitchFamily="34" charset="0"/>
              </a:rPr>
              <a:t>How to add events to your calendar</a:t>
            </a:r>
          </a:p>
        </p:txBody>
      </p:sp>
      <p:sp>
        <p:nvSpPr>
          <p:cNvPr id="8" name="TextBox 7">
            <a:extLst>
              <a:ext uri="{FF2B5EF4-FFF2-40B4-BE49-F238E27FC236}">
                <a16:creationId xmlns:a16="http://schemas.microsoft.com/office/drawing/2014/main" id="{22417371-2AB6-DA04-34A2-C29D2CF1B029}"/>
              </a:ext>
            </a:extLst>
          </p:cNvPr>
          <p:cNvSpPr txBox="1"/>
          <p:nvPr/>
        </p:nvSpPr>
        <p:spPr>
          <a:xfrm>
            <a:off x="1058863" y="2106352"/>
            <a:ext cx="10304658" cy="1624342"/>
          </a:xfrm>
          <a:prstGeom prst="rect">
            <a:avLst/>
          </a:prstGeom>
          <a:noFill/>
        </p:spPr>
        <p:txBody>
          <a:bodyPr wrap="square">
            <a:spAutoFit/>
          </a:bodyPr>
          <a:lstStyle/>
          <a:p>
            <a:pPr marL="457200" lvl="0" indent="-457200">
              <a:lnSpc>
                <a:spcPct val="107000"/>
              </a:lnSpc>
              <a:spcAft>
                <a:spcPts val="600"/>
              </a:spcAft>
              <a:buFont typeface="Arial" panose="020B0604020202020204" pitchFamily="34" charset="0"/>
              <a:buChar char="•"/>
            </a:pPr>
            <a:r>
              <a:rPr lang="en-US" sz="2800" dirty="0"/>
              <a:t>Find the day of the month. Look for the number</a:t>
            </a:r>
          </a:p>
          <a:p>
            <a:pPr marL="457200" lvl="0" indent="-457200">
              <a:lnSpc>
                <a:spcPct val="107000"/>
              </a:lnSpc>
              <a:spcAft>
                <a:spcPts val="600"/>
              </a:spcAft>
              <a:buFont typeface="Arial" panose="020B0604020202020204" pitchFamily="34" charset="0"/>
              <a:buChar char="•"/>
            </a:pPr>
            <a:r>
              <a:rPr lang="en-US" sz="2800" dirty="0"/>
              <a:t>Write the name of the training</a:t>
            </a:r>
          </a:p>
          <a:p>
            <a:pPr marL="457200" lvl="0" indent="-457200">
              <a:lnSpc>
                <a:spcPct val="107000"/>
              </a:lnSpc>
              <a:spcAft>
                <a:spcPts val="600"/>
              </a:spcAft>
              <a:buFont typeface="Arial" panose="020B0604020202020204" pitchFamily="34" charset="0"/>
              <a:buChar char="•"/>
            </a:pPr>
            <a:r>
              <a:rPr lang="en-US" sz="2800" dirty="0"/>
              <a:t>Write the time of the training</a:t>
            </a:r>
            <a:endParaRPr lang="en-CA" sz="28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7B9B609-6E47-4A46-8816-FDBF3BAF7D3C}"/>
              </a:ext>
            </a:extLst>
          </p:cNvPr>
          <p:cNvSpPr txBox="1"/>
          <p:nvPr/>
        </p:nvSpPr>
        <p:spPr>
          <a:xfrm>
            <a:off x="1058863" y="4179895"/>
            <a:ext cx="6096000" cy="523220"/>
          </a:xfrm>
          <a:prstGeom prst="rect">
            <a:avLst/>
          </a:prstGeom>
          <a:noFill/>
        </p:spPr>
        <p:txBody>
          <a:bodyPr wrap="square">
            <a:spAutoFit/>
          </a:bodyPr>
          <a:lstStyle/>
          <a:p>
            <a:r>
              <a:rPr lang="en-CA" sz="2800" b="1" dirty="0"/>
              <a:t>Do task 2 on page </a:t>
            </a:r>
            <a:r>
              <a:rPr lang="en-CA" sz="2800" b="1" dirty="0" smtClean="0"/>
              <a:t>43</a:t>
            </a:r>
            <a:endParaRPr lang="en-CA" sz="2800" b="1" dirty="0">
              <a:latin typeface="Century Gothic" panose="020B0502020202020204" pitchFamily="34" charset="0"/>
            </a:endParaRPr>
          </a:p>
        </p:txBody>
      </p:sp>
      <p:sp>
        <p:nvSpPr>
          <p:cNvPr id="10" name="Rectangle 9">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Jenny’s story</a:t>
            </a:r>
          </a:p>
        </p:txBody>
      </p:sp>
      <p:sp>
        <p:nvSpPr>
          <p:cNvPr id="13" name="TextBox 12"/>
          <p:cNvSpPr txBox="1"/>
          <p:nvPr/>
        </p:nvSpPr>
        <p:spPr>
          <a:xfrm>
            <a:off x="170473" y="818229"/>
            <a:ext cx="5207942" cy="584776"/>
          </a:xfrm>
          <a:prstGeom prst="rect">
            <a:avLst/>
          </a:prstGeom>
          <a:noFill/>
        </p:spPr>
        <p:txBody>
          <a:bodyPr wrap="square" rtlCol="0">
            <a:spAutoFit/>
          </a:bodyPr>
          <a:lstStyle/>
          <a:p>
            <a:r>
              <a:rPr lang="en-US" sz="1400" i="1" dirty="0"/>
              <a:t>Identify and practise strategies</a:t>
            </a:r>
          </a:p>
          <a:p>
            <a:endParaRPr lang="en-US" dirty="0"/>
          </a:p>
        </p:txBody>
      </p:sp>
    </p:spTree>
    <p:extLst>
      <p:ext uri="{BB962C8B-B14F-4D97-AF65-F5344CB8AC3E}">
        <p14:creationId xmlns:p14="http://schemas.microsoft.com/office/powerpoint/2010/main" val="311674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CC9A86-3CB7-0ED7-CD25-C18934B5DA2F}"/>
              </a:ext>
            </a:extLst>
          </p:cNvPr>
          <p:cNvSpPr txBox="1"/>
          <p:nvPr/>
        </p:nvSpPr>
        <p:spPr>
          <a:xfrm>
            <a:off x="1058863" y="1166870"/>
            <a:ext cx="10304659" cy="707886"/>
          </a:xfrm>
          <a:prstGeom prst="rect">
            <a:avLst/>
          </a:prstGeom>
          <a:noFill/>
        </p:spPr>
        <p:txBody>
          <a:bodyPr wrap="square">
            <a:spAutoFit/>
          </a:bodyPr>
          <a:lstStyle/>
          <a:p>
            <a:pPr>
              <a:spcBef>
                <a:spcPts val="600"/>
              </a:spcBef>
              <a:spcAft>
                <a:spcPts val="600"/>
              </a:spcAft>
            </a:pPr>
            <a:r>
              <a:rPr lang="en-US" sz="4000" b="1" dirty="0">
                <a:solidFill>
                  <a:srgbClr val="316094"/>
                </a:solidFill>
                <a:effectLst/>
                <a:ea typeface="Times New Roman" panose="02020603050405020304" pitchFamily="18" charset="0"/>
                <a:cs typeface="Calibri" panose="020F0502020204030204" pitchFamily="34" charset="0"/>
              </a:rPr>
              <a:t>Apply what you’ve learned</a:t>
            </a:r>
          </a:p>
        </p:txBody>
      </p:sp>
      <p:sp>
        <p:nvSpPr>
          <p:cNvPr id="3" name="TextBox 2">
            <a:extLst>
              <a:ext uri="{FF2B5EF4-FFF2-40B4-BE49-F238E27FC236}">
                <a16:creationId xmlns:a16="http://schemas.microsoft.com/office/drawing/2014/main" id="{FB166E68-8D1A-AFB2-6AC9-14C7BEA82C77}"/>
              </a:ext>
            </a:extLst>
          </p:cNvPr>
          <p:cNvSpPr txBox="1"/>
          <p:nvPr/>
        </p:nvSpPr>
        <p:spPr>
          <a:xfrm>
            <a:off x="524449" y="2388180"/>
            <a:ext cx="8016948" cy="1384995"/>
          </a:xfrm>
          <a:prstGeom prst="rect">
            <a:avLst/>
          </a:prstGeom>
          <a:noFill/>
        </p:spPr>
        <p:txBody>
          <a:bodyPr wrap="square" rtlCol="0">
            <a:spAutoFit/>
          </a:bodyPr>
          <a:lstStyle/>
          <a:p>
            <a:endParaRPr lang="en-CA" sz="2800">
              <a:latin typeface="Century Gothic" panose="020B0502020202020204" pitchFamily="34" charset="0"/>
            </a:endParaRPr>
          </a:p>
          <a:p>
            <a:endParaRPr lang="en-CA" sz="2800">
              <a:latin typeface="Century Gothic" panose="020B0502020202020204" pitchFamily="34" charset="0"/>
            </a:endParaRPr>
          </a:p>
          <a:p>
            <a:r>
              <a:rPr lang="en-CA" sz="2800">
                <a:latin typeface="Century Gothic" panose="020B0502020202020204" pitchFamily="34" charset="0"/>
              </a:rPr>
              <a:t> </a:t>
            </a:r>
            <a:endParaRPr lang="en-CA" sz="2800">
              <a:effectLst/>
              <a:latin typeface="Century Gothic" panose="020B0502020202020204" pitchFamily="34" charset="0"/>
              <a:ea typeface="Yu Gothic Light" panose="020B0300000000000000" pitchFamily="34" charset="-128"/>
            </a:endParaRPr>
          </a:p>
        </p:txBody>
      </p:sp>
      <p:sp>
        <p:nvSpPr>
          <p:cNvPr id="9" name="TextBox 8">
            <a:extLst>
              <a:ext uri="{FF2B5EF4-FFF2-40B4-BE49-F238E27FC236}">
                <a16:creationId xmlns:a16="http://schemas.microsoft.com/office/drawing/2014/main" id="{EC1B8112-365B-CEF3-5D00-5517831251C9}"/>
              </a:ext>
            </a:extLst>
          </p:cNvPr>
          <p:cNvSpPr txBox="1"/>
          <p:nvPr/>
        </p:nvSpPr>
        <p:spPr>
          <a:xfrm>
            <a:off x="1118529" y="2237295"/>
            <a:ext cx="6510128" cy="1815882"/>
          </a:xfrm>
          <a:prstGeom prst="rect">
            <a:avLst/>
          </a:prstGeom>
          <a:noFill/>
        </p:spPr>
        <p:txBody>
          <a:bodyPr wrap="square">
            <a:spAutoFit/>
          </a:bodyPr>
          <a:lstStyle/>
          <a:p>
            <a:r>
              <a:rPr lang="en-US" sz="2800" dirty="0"/>
              <a:t>Now that you know more about how to adapt, how would you handle the situations described in your workbook </a:t>
            </a:r>
            <a:br>
              <a:rPr lang="en-US" sz="2800" dirty="0"/>
            </a:br>
            <a:r>
              <a:rPr lang="en-US" sz="2800" dirty="0"/>
              <a:t>on page 44?</a:t>
            </a:r>
          </a:p>
        </p:txBody>
      </p:sp>
      <p:sp>
        <p:nvSpPr>
          <p:cNvPr id="7" name="Rectangle 6">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Jenny’s story</a:t>
            </a:r>
          </a:p>
        </p:txBody>
      </p:sp>
      <p:sp>
        <p:nvSpPr>
          <p:cNvPr id="11" name="TextBox 10"/>
          <p:cNvSpPr txBox="1"/>
          <p:nvPr/>
        </p:nvSpPr>
        <p:spPr>
          <a:xfrm>
            <a:off x="170473" y="818229"/>
            <a:ext cx="5207942" cy="584776"/>
          </a:xfrm>
          <a:prstGeom prst="rect">
            <a:avLst/>
          </a:prstGeom>
          <a:noFill/>
        </p:spPr>
        <p:txBody>
          <a:bodyPr wrap="square" rtlCol="0">
            <a:spAutoFit/>
          </a:bodyPr>
          <a:lstStyle/>
          <a:p>
            <a:r>
              <a:rPr lang="en-US" sz="1400" i="1" dirty="0"/>
              <a:t>Identify and practise strategies</a:t>
            </a:r>
          </a:p>
          <a:p>
            <a:endParaRPr lang="en-US" dirty="0"/>
          </a:p>
        </p:txBody>
      </p:sp>
    </p:spTree>
    <p:extLst>
      <p:ext uri="{BB962C8B-B14F-4D97-AF65-F5344CB8AC3E}">
        <p14:creationId xmlns:p14="http://schemas.microsoft.com/office/powerpoint/2010/main" val="2381289641"/>
      </p:ext>
    </p:extLst>
  </p:cSld>
  <p:clrMapOvr>
    <a:masterClrMapping/>
  </p:clrMapOvr>
  <p:extLst>
    <p:ext uri="{6950BFC3-D8DA-4A85-94F7-54DA5524770B}">
      <p188:commentRel xmlns="" xmlns:p188="http://schemas.microsoft.com/office/powerpoint/2018/8/main" r:id="rId3"/>
    </p:ext>
  </p:extLs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CC9A86-3CB7-0ED7-CD25-C18934B5DA2F}"/>
              </a:ext>
            </a:extLst>
          </p:cNvPr>
          <p:cNvSpPr txBox="1"/>
          <p:nvPr/>
        </p:nvSpPr>
        <p:spPr>
          <a:xfrm>
            <a:off x="1058863" y="1065810"/>
            <a:ext cx="10304659" cy="769441"/>
          </a:xfrm>
          <a:prstGeom prst="rect">
            <a:avLst/>
          </a:prstGeom>
          <a:noFill/>
        </p:spPr>
        <p:txBody>
          <a:bodyPr wrap="square">
            <a:spAutoFit/>
          </a:bodyPr>
          <a:lstStyle/>
          <a:p>
            <a:r>
              <a:rPr lang="en-CA" sz="4400" b="1">
                <a:solidFill>
                  <a:srgbClr val="316094"/>
                </a:solidFill>
              </a:rPr>
              <a:t>Action plan</a:t>
            </a:r>
          </a:p>
        </p:txBody>
      </p:sp>
      <p:sp>
        <p:nvSpPr>
          <p:cNvPr id="3" name="TextBox 2">
            <a:extLst>
              <a:ext uri="{FF2B5EF4-FFF2-40B4-BE49-F238E27FC236}">
                <a16:creationId xmlns:a16="http://schemas.microsoft.com/office/drawing/2014/main" id="{3054783B-3A3D-E27C-A5B0-D0CB05663595}"/>
              </a:ext>
            </a:extLst>
          </p:cNvPr>
          <p:cNvSpPr txBox="1"/>
          <p:nvPr/>
        </p:nvSpPr>
        <p:spPr>
          <a:xfrm>
            <a:off x="1058863" y="2188900"/>
            <a:ext cx="8015622" cy="1384995"/>
          </a:xfrm>
          <a:prstGeom prst="rect">
            <a:avLst/>
          </a:prstGeom>
          <a:noFill/>
        </p:spPr>
        <p:txBody>
          <a:bodyPr wrap="square" rtlCol="0">
            <a:spAutoFit/>
          </a:bodyPr>
          <a:lstStyle/>
          <a:p>
            <a:r>
              <a:rPr lang="en-CA" sz="2800" b="1" dirty="0"/>
              <a:t>Do task 1 on page 45</a:t>
            </a:r>
          </a:p>
          <a:p>
            <a:endParaRPr lang="en-CA" sz="2800" b="1" dirty="0">
              <a:latin typeface="Century Gothic" panose="020B0502020202020204" pitchFamily="34" charset="0"/>
            </a:endParaRPr>
          </a:p>
          <a:p>
            <a:r>
              <a:rPr lang="en-CA" sz="2800" b="1" dirty="0"/>
              <a:t>Do task 2  on page 45</a:t>
            </a:r>
          </a:p>
        </p:txBody>
      </p:sp>
      <p:sp>
        <p:nvSpPr>
          <p:cNvPr id="6" name="Rectangle 5">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Action plan</a:t>
            </a:r>
          </a:p>
        </p:txBody>
      </p:sp>
    </p:spTree>
    <p:extLst>
      <p:ext uri="{BB962C8B-B14F-4D97-AF65-F5344CB8AC3E}">
        <p14:creationId xmlns:p14="http://schemas.microsoft.com/office/powerpoint/2010/main" val="28239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 xmlns:p188="http://schemas.microsoft.com/office/powerpoint/2018/8/main" r:id="rId3"/>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17BBAB3-AC34-42CE-E639-E4A4AFAD12BD}"/>
              </a:ext>
            </a:extLst>
          </p:cNvPr>
          <p:cNvSpPr txBox="1"/>
          <p:nvPr/>
        </p:nvSpPr>
        <p:spPr>
          <a:xfrm>
            <a:off x="1058863" y="2109474"/>
            <a:ext cx="3844841" cy="1384995"/>
          </a:xfrm>
          <a:prstGeom prst="rect">
            <a:avLst/>
          </a:prstGeom>
          <a:noFill/>
        </p:spPr>
        <p:txBody>
          <a:bodyPr wrap="square" rtlCol="0">
            <a:spAutoFit/>
          </a:bodyPr>
          <a:lstStyle/>
          <a:p>
            <a:r>
              <a:rPr lang="en-CA" sz="2800" dirty="0"/>
              <a:t>You can find the action plan in your workbook on page 56</a:t>
            </a:r>
            <a:endParaRPr lang="en-US" sz="2800" dirty="0"/>
          </a:p>
        </p:txBody>
      </p:sp>
      <p:sp>
        <p:nvSpPr>
          <p:cNvPr id="9" name="TextBox 8">
            <a:extLst>
              <a:ext uri="{FF2B5EF4-FFF2-40B4-BE49-F238E27FC236}">
                <a16:creationId xmlns:a16="http://schemas.microsoft.com/office/drawing/2014/main" id="{FEC6C22D-966C-8F8A-7CF9-8FDE632D8F13}"/>
              </a:ext>
            </a:extLst>
          </p:cNvPr>
          <p:cNvSpPr txBox="1"/>
          <p:nvPr/>
        </p:nvSpPr>
        <p:spPr>
          <a:xfrm>
            <a:off x="1058863" y="4077547"/>
            <a:ext cx="3981049" cy="523220"/>
          </a:xfrm>
          <a:prstGeom prst="rect">
            <a:avLst/>
          </a:prstGeom>
          <a:noFill/>
        </p:spPr>
        <p:txBody>
          <a:bodyPr wrap="square">
            <a:spAutoFit/>
          </a:bodyPr>
          <a:lstStyle/>
          <a:p>
            <a:r>
              <a:rPr lang="en-CA" sz="2800" b="1" dirty="0"/>
              <a:t>Do task 3 on page 46</a:t>
            </a:r>
          </a:p>
        </p:txBody>
      </p:sp>
      <p:sp>
        <p:nvSpPr>
          <p:cNvPr id="10" name="TextBox 9">
            <a:extLst>
              <a:ext uri="{FF2B5EF4-FFF2-40B4-BE49-F238E27FC236}">
                <a16:creationId xmlns:a16="http://schemas.microsoft.com/office/drawing/2014/main" id="{A1CC9A86-3CB7-0ED7-CD25-C18934B5DA2F}"/>
              </a:ext>
            </a:extLst>
          </p:cNvPr>
          <p:cNvSpPr txBox="1"/>
          <p:nvPr/>
        </p:nvSpPr>
        <p:spPr>
          <a:xfrm>
            <a:off x="1058863" y="1065810"/>
            <a:ext cx="10304659" cy="769441"/>
          </a:xfrm>
          <a:prstGeom prst="rect">
            <a:avLst/>
          </a:prstGeom>
          <a:noFill/>
        </p:spPr>
        <p:txBody>
          <a:bodyPr wrap="square">
            <a:spAutoFit/>
          </a:bodyPr>
          <a:lstStyle/>
          <a:p>
            <a:r>
              <a:rPr lang="en-CA" sz="4400" b="1">
                <a:solidFill>
                  <a:srgbClr val="316094"/>
                </a:solidFill>
              </a:rPr>
              <a:t>Action plan</a:t>
            </a:r>
          </a:p>
        </p:txBody>
      </p:sp>
      <p:sp>
        <p:nvSpPr>
          <p:cNvPr id="11" name="Rectangle 10">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Action plan</a:t>
            </a:r>
          </a:p>
        </p:txBody>
      </p:sp>
      <p:pic>
        <p:nvPicPr>
          <p:cNvPr id="3" name="Picture 2" descr="ActionPla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2171" y="930469"/>
            <a:ext cx="4549958" cy="5223300"/>
          </a:xfrm>
          <a:prstGeom prst="rect">
            <a:avLst/>
          </a:prstGeom>
        </p:spPr>
      </p:pic>
    </p:spTree>
    <p:extLst>
      <p:ext uri="{BB962C8B-B14F-4D97-AF65-F5344CB8AC3E}">
        <p14:creationId xmlns:p14="http://schemas.microsoft.com/office/powerpoint/2010/main" val="90991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 xmlns:p188="http://schemas.microsoft.com/office/powerpoint/2018/8/main" r:id="rId4"/>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F4D79D-3103-BC8A-753C-DA293E0A66CE}"/>
              </a:ext>
            </a:extLst>
          </p:cNvPr>
          <p:cNvSpPr txBox="1"/>
          <p:nvPr/>
        </p:nvSpPr>
        <p:spPr>
          <a:xfrm>
            <a:off x="1058863" y="1785840"/>
            <a:ext cx="8718697" cy="2915670"/>
          </a:xfrm>
          <a:prstGeom prst="rect">
            <a:avLst/>
          </a:prstGeom>
          <a:noFill/>
        </p:spPr>
        <p:txBody>
          <a:bodyPr wrap="square" rtlCol="0">
            <a:spAutoFit/>
          </a:bodyPr>
          <a:lstStyle/>
          <a:p>
            <a:pPr>
              <a:lnSpc>
                <a:spcPct val="115000"/>
              </a:lnSpc>
              <a:spcAft>
                <a:spcPts val="800"/>
              </a:spcAft>
            </a:pPr>
            <a:endParaRPr lang="en-CA" sz="2800" dirty="0">
              <a:solidFill>
                <a:srgbClr val="000000"/>
              </a:solidFill>
              <a:ea typeface="Yu Gothic Light" panose="020B0300000000000000" pitchFamily="34" charset="-128"/>
              <a:cs typeface="Calibri" panose="020F0502020204030204" pitchFamily="34" charset="0"/>
            </a:endParaRPr>
          </a:p>
          <a:p>
            <a:pPr>
              <a:lnSpc>
                <a:spcPct val="115000"/>
              </a:lnSpc>
              <a:spcAft>
                <a:spcPts val="800"/>
              </a:spcAft>
            </a:pPr>
            <a:r>
              <a:rPr lang="en-CA" sz="2800" dirty="0">
                <a:solidFill>
                  <a:srgbClr val="000000"/>
                </a:solidFill>
                <a:effectLst/>
                <a:ea typeface="Yu Gothic Light" panose="020B0300000000000000" pitchFamily="34" charset="-128"/>
                <a:cs typeface="Calibri" panose="020F0502020204030204" pitchFamily="34" charset="0"/>
              </a:rPr>
              <a:t>You just made your own Action Plan. </a:t>
            </a:r>
            <a:endParaRPr lang="en-CA" sz="2800" dirty="0">
              <a:solidFill>
                <a:srgbClr val="000000"/>
              </a:solidFill>
              <a:effectLst/>
              <a:ea typeface="Yu Gothic Light" panose="020B0300000000000000" pitchFamily="34" charset="-128"/>
            </a:endParaRPr>
          </a:p>
          <a:p>
            <a:pPr>
              <a:lnSpc>
                <a:spcPct val="115000"/>
              </a:lnSpc>
              <a:spcAft>
                <a:spcPts val="800"/>
              </a:spcAft>
            </a:pPr>
            <a:endParaRPr lang="en-CA" sz="2800" dirty="0">
              <a:solidFill>
                <a:srgbClr val="000000"/>
              </a:solidFill>
              <a:effectLst/>
              <a:ea typeface="Yu Gothic Light" panose="020B0300000000000000" pitchFamily="34" charset="-128"/>
              <a:cs typeface="Calibri" panose="020F0502020204030204" pitchFamily="34" charset="0"/>
            </a:endParaRPr>
          </a:p>
          <a:p>
            <a:pPr>
              <a:lnSpc>
                <a:spcPct val="115000"/>
              </a:lnSpc>
              <a:spcAft>
                <a:spcPts val="800"/>
              </a:spcAft>
            </a:pPr>
            <a:r>
              <a:rPr lang="en-CA" sz="2800" dirty="0">
                <a:solidFill>
                  <a:srgbClr val="000000"/>
                </a:solidFill>
                <a:effectLst/>
                <a:ea typeface="Yu Gothic Light" panose="020B0300000000000000" pitchFamily="34" charset="-128"/>
                <a:cs typeface="Calibri" panose="020F0502020204030204" pitchFamily="34" charset="0"/>
              </a:rPr>
              <a:t>Good luck! </a:t>
            </a:r>
            <a:endParaRPr lang="en-CA" sz="2800" dirty="0">
              <a:solidFill>
                <a:srgbClr val="000000"/>
              </a:solidFill>
              <a:effectLst/>
              <a:ea typeface="Yu Gothic Light" panose="020B0300000000000000" pitchFamily="34" charset="-128"/>
            </a:endParaRPr>
          </a:p>
          <a:p>
            <a:endParaRPr lang="en-CA" sz="2800" dirty="0">
              <a:latin typeface="Century Gothic" panose="020B0502020202020204" pitchFamily="34" charset="0"/>
            </a:endParaRPr>
          </a:p>
        </p:txBody>
      </p:sp>
      <p:sp>
        <p:nvSpPr>
          <p:cNvPr id="9" name="TextBox 8">
            <a:extLst>
              <a:ext uri="{FF2B5EF4-FFF2-40B4-BE49-F238E27FC236}">
                <a16:creationId xmlns:a16="http://schemas.microsoft.com/office/drawing/2014/main" id="{A1CC9A86-3CB7-0ED7-CD25-C18934B5DA2F}"/>
              </a:ext>
            </a:extLst>
          </p:cNvPr>
          <p:cNvSpPr txBox="1"/>
          <p:nvPr/>
        </p:nvSpPr>
        <p:spPr>
          <a:xfrm>
            <a:off x="1058863" y="1065810"/>
            <a:ext cx="10304659" cy="769441"/>
          </a:xfrm>
          <a:prstGeom prst="rect">
            <a:avLst/>
          </a:prstGeom>
          <a:noFill/>
        </p:spPr>
        <p:txBody>
          <a:bodyPr wrap="square">
            <a:spAutoFit/>
          </a:bodyPr>
          <a:lstStyle/>
          <a:p>
            <a:r>
              <a:rPr lang="en-CA" sz="4400" b="1">
                <a:solidFill>
                  <a:srgbClr val="316094"/>
                </a:solidFill>
              </a:rPr>
              <a:t>Action plan</a:t>
            </a:r>
          </a:p>
        </p:txBody>
      </p:sp>
      <p:sp>
        <p:nvSpPr>
          <p:cNvPr id="10" name="Rectangle 9">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Action plan</a:t>
            </a:r>
          </a:p>
        </p:txBody>
      </p:sp>
    </p:spTree>
    <p:extLst>
      <p:ext uri="{BB962C8B-B14F-4D97-AF65-F5344CB8AC3E}">
        <p14:creationId xmlns:p14="http://schemas.microsoft.com/office/powerpoint/2010/main" val="429766827"/>
      </p:ext>
    </p:extLst>
  </p:cSld>
  <p:clrMapOvr>
    <a:masterClrMapping/>
  </p:clrMapOvr>
  <p:extLst>
    <p:ext uri="{6950BFC3-D8DA-4A85-94F7-54DA5524770B}">
      <p188:commentRel xmlns="" xmlns:p188="http://schemas.microsoft.com/office/powerpoint/2018/8/main" r:id="rId3"/>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45502F5-4C2B-7124-350F-0A42215AF0E4}"/>
              </a:ext>
            </a:extLst>
          </p:cNvPr>
          <p:cNvSpPr txBox="1"/>
          <p:nvPr/>
        </p:nvSpPr>
        <p:spPr>
          <a:xfrm>
            <a:off x="1058863" y="2064603"/>
            <a:ext cx="9332404" cy="2431435"/>
          </a:xfrm>
          <a:prstGeom prst="rect">
            <a:avLst/>
          </a:prstGeom>
          <a:noFill/>
        </p:spPr>
        <p:txBody>
          <a:bodyPr wrap="square" rtlCol="0">
            <a:spAutoFit/>
          </a:bodyPr>
          <a:lstStyle/>
          <a:p>
            <a:pPr>
              <a:spcBef>
                <a:spcPts val="1200"/>
              </a:spcBef>
              <a:spcAft>
                <a:spcPts val="1200"/>
              </a:spcAft>
            </a:pPr>
            <a:r>
              <a:rPr lang="en-CA" sz="2800" b="1" dirty="0"/>
              <a:t>Connecting with a role model</a:t>
            </a:r>
          </a:p>
          <a:p>
            <a:pPr>
              <a:spcBef>
                <a:spcPts val="1200"/>
              </a:spcBef>
              <a:spcAft>
                <a:spcPts val="1200"/>
              </a:spcAft>
            </a:pPr>
            <a:r>
              <a:rPr lang="en-US" sz="2800" dirty="0"/>
              <a:t>Think of someone you know who has been successful adjusting to changes.</a:t>
            </a:r>
            <a:endParaRPr lang="en-CA" sz="2800" dirty="0"/>
          </a:p>
          <a:p>
            <a:pPr>
              <a:spcBef>
                <a:spcPts val="1200"/>
              </a:spcBef>
              <a:spcAft>
                <a:spcPts val="1200"/>
              </a:spcAft>
            </a:pPr>
            <a:r>
              <a:rPr lang="en-US" sz="2800" dirty="0"/>
              <a:t>Connect with them and ask about their journey.</a:t>
            </a:r>
            <a:endParaRPr lang="en-CA" sz="2800" dirty="0"/>
          </a:p>
        </p:txBody>
      </p:sp>
      <p:sp>
        <p:nvSpPr>
          <p:cNvPr id="6" name="TextBox 5">
            <a:extLst>
              <a:ext uri="{FF2B5EF4-FFF2-40B4-BE49-F238E27FC236}">
                <a16:creationId xmlns:a16="http://schemas.microsoft.com/office/drawing/2014/main" id="{A1CC9A86-3CB7-0ED7-CD25-C18934B5DA2F}"/>
              </a:ext>
            </a:extLst>
          </p:cNvPr>
          <p:cNvSpPr txBox="1"/>
          <p:nvPr/>
        </p:nvSpPr>
        <p:spPr>
          <a:xfrm>
            <a:off x="1058863" y="1065810"/>
            <a:ext cx="10304659" cy="769441"/>
          </a:xfrm>
          <a:prstGeom prst="rect">
            <a:avLst/>
          </a:prstGeom>
          <a:noFill/>
        </p:spPr>
        <p:txBody>
          <a:bodyPr wrap="square">
            <a:spAutoFit/>
          </a:bodyPr>
          <a:lstStyle/>
          <a:p>
            <a:r>
              <a:rPr lang="en-CA" sz="4400" b="1" dirty="0">
                <a:solidFill>
                  <a:srgbClr val="316094"/>
                </a:solidFill>
              </a:rPr>
              <a:t>What’s next?</a:t>
            </a:r>
          </a:p>
        </p:txBody>
      </p:sp>
      <p:sp>
        <p:nvSpPr>
          <p:cNvPr id="7" name="Rectangle 6">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Action plan</a:t>
            </a:r>
          </a:p>
        </p:txBody>
      </p:sp>
    </p:spTree>
    <p:extLst>
      <p:ext uri="{BB962C8B-B14F-4D97-AF65-F5344CB8AC3E}">
        <p14:creationId xmlns:p14="http://schemas.microsoft.com/office/powerpoint/2010/main" val="304063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 xmlns:p188="http://schemas.microsoft.com/office/powerpoint/2018/8/main" r:id="rId3"/>
    </p:ext>
  </p:extLs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45502F5-4C2B-7124-350F-0A42215AF0E4}"/>
              </a:ext>
            </a:extLst>
          </p:cNvPr>
          <p:cNvSpPr txBox="1"/>
          <p:nvPr/>
        </p:nvSpPr>
        <p:spPr>
          <a:xfrm>
            <a:off x="1007718" y="2026772"/>
            <a:ext cx="4839496" cy="954107"/>
          </a:xfrm>
          <a:prstGeom prst="rect">
            <a:avLst/>
          </a:prstGeom>
          <a:noFill/>
        </p:spPr>
        <p:txBody>
          <a:bodyPr wrap="square" rtlCol="0">
            <a:spAutoFit/>
          </a:bodyPr>
          <a:lstStyle/>
          <a:p>
            <a:pPr>
              <a:spcBef>
                <a:spcPts val="1200"/>
              </a:spcBef>
              <a:spcAft>
                <a:spcPts val="1200"/>
              </a:spcAft>
            </a:pPr>
            <a:r>
              <a:rPr lang="en-CA" sz="2800" b="1" dirty="0"/>
              <a:t>Connecting with a role model: </a:t>
            </a:r>
            <a:br>
              <a:rPr lang="en-CA" sz="2800" b="1" dirty="0"/>
            </a:br>
            <a:r>
              <a:rPr lang="en-CA" sz="2800" dirty="0"/>
              <a:t>How to ask good questions</a:t>
            </a:r>
          </a:p>
        </p:txBody>
      </p:sp>
      <p:sp>
        <p:nvSpPr>
          <p:cNvPr id="7" name="TextBox 6">
            <a:extLst>
              <a:ext uri="{FF2B5EF4-FFF2-40B4-BE49-F238E27FC236}">
                <a16:creationId xmlns:a16="http://schemas.microsoft.com/office/drawing/2014/main" id="{46F9ED25-CDF9-019B-92CC-B3D930D0BC02}"/>
              </a:ext>
            </a:extLst>
          </p:cNvPr>
          <p:cNvSpPr txBox="1"/>
          <p:nvPr/>
        </p:nvSpPr>
        <p:spPr>
          <a:xfrm>
            <a:off x="1007719" y="3445419"/>
            <a:ext cx="3833268" cy="1142193"/>
          </a:xfrm>
          <a:prstGeom prst="rect">
            <a:avLst/>
          </a:prstGeom>
          <a:noFill/>
        </p:spPr>
        <p:txBody>
          <a:bodyPr wrap="square" rtlCol="0">
            <a:spAutoFit/>
          </a:bodyPr>
          <a:lstStyle/>
          <a:p>
            <a:pPr>
              <a:lnSpc>
                <a:spcPts val="4160"/>
              </a:lnSpc>
            </a:pPr>
            <a:r>
              <a:rPr lang="en-CA" sz="2800" b="1" dirty="0"/>
              <a:t>Do task 1 on page 48</a:t>
            </a:r>
            <a:endParaRPr lang="en-CA" sz="2800" b="1" dirty="0">
              <a:latin typeface="Century Gothic" panose="020B0502020202020204" pitchFamily="34" charset="0"/>
            </a:endParaRPr>
          </a:p>
          <a:p>
            <a:pPr>
              <a:lnSpc>
                <a:spcPts val="4160"/>
              </a:lnSpc>
            </a:pPr>
            <a:r>
              <a:rPr lang="en-CA" sz="2800" b="1" dirty="0"/>
              <a:t>Do task 2 on page 49</a:t>
            </a:r>
          </a:p>
        </p:txBody>
      </p:sp>
      <p:sp>
        <p:nvSpPr>
          <p:cNvPr id="8" name="TextBox 7">
            <a:extLst>
              <a:ext uri="{FF2B5EF4-FFF2-40B4-BE49-F238E27FC236}">
                <a16:creationId xmlns:a16="http://schemas.microsoft.com/office/drawing/2014/main" id="{A1CC9A86-3CB7-0ED7-CD25-C18934B5DA2F}"/>
              </a:ext>
            </a:extLst>
          </p:cNvPr>
          <p:cNvSpPr txBox="1"/>
          <p:nvPr/>
        </p:nvSpPr>
        <p:spPr>
          <a:xfrm>
            <a:off x="1007719" y="1065810"/>
            <a:ext cx="10304659" cy="769441"/>
          </a:xfrm>
          <a:prstGeom prst="rect">
            <a:avLst/>
          </a:prstGeom>
          <a:noFill/>
        </p:spPr>
        <p:txBody>
          <a:bodyPr wrap="square">
            <a:spAutoFit/>
          </a:bodyPr>
          <a:lstStyle/>
          <a:p>
            <a:r>
              <a:rPr lang="en-CA" sz="4400" b="1" dirty="0">
                <a:solidFill>
                  <a:srgbClr val="316094"/>
                </a:solidFill>
              </a:rPr>
              <a:t>What’s next?</a:t>
            </a:r>
          </a:p>
        </p:txBody>
      </p:sp>
      <p:sp>
        <p:nvSpPr>
          <p:cNvPr id="9" name="Rectangle 8">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Action plan</a:t>
            </a:r>
          </a:p>
        </p:txBody>
      </p:sp>
      <p:sp>
        <p:nvSpPr>
          <p:cNvPr id="13" name="Rounded Rectangle 43">
            <a:extLst>
              <a:ext uri="{FF2B5EF4-FFF2-40B4-BE49-F238E27FC236}">
                <a16:creationId xmlns:a16="http://schemas.microsoft.com/office/drawing/2014/main" id="{77E6D863-11D0-94DA-45CD-F371EF85BB87}"/>
              </a:ext>
            </a:extLst>
          </p:cNvPr>
          <p:cNvSpPr/>
          <p:nvPr/>
        </p:nvSpPr>
        <p:spPr>
          <a:xfrm>
            <a:off x="5804416" y="1572855"/>
            <a:ext cx="6179821" cy="4263639"/>
          </a:xfrm>
          <a:prstGeom prst="roundRect">
            <a:avLst>
              <a:gd name="adj" fmla="val 6128"/>
            </a:avLst>
          </a:prstGeom>
          <a:solidFill>
            <a:srgbClr val="F18A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36000" numCol="1" spcCol="0" rtlCol="0" fromWordArt="0" anchor="t" anchorCtr="0" forceAA="0" compatLnSpc="1">
            <a:prstTxWarp prst="textNoShape">
              <a:avLst/>
            </a:prstTxWarp>
            <a:spAutoFit/>
          </a:bodyPr>
          <a:lstStyle/>
          <a:p>
            <a:pPr>
              <a:lnSpc>
                <a:spcPct val="115000"/>
              </a:lnSpc>
              <a:spcAft>
                <a:spcPts val="800"/>
              </a:spcAft>
            </a:pPr>
            <a:r>
              <a:rPr lang="en-US" sz="2200" b="1" dirty="0">
                <a:solidFill>
                  <a:srgbClr val="000000"/>
                </a:solidFill>
                <a:effectLst/>
                <a:ea typeface="Yu Gothic Light" panose="020B0300000000000000" pitchFamily="34" charset="-128"/>
              </a:rPr>
              <a:t>          </a:t>
            </a:r>
            <a:r>
              <a:rPr lang="en-US" sz="2200" b="1" dirty="0">
                <a:solidFill>
                  <a:srgbClr val="000000"/>
                </a:solidFill>
                <a:ea typeface="Yu Gothic Light" panose="020B0300000000000000" pitchFamily="34" charset="-128"/>
              </a:rPr>
              <a:t> </a:t>
            </a:r>
            <a:r>
              <a:rPr lang="en-US" sz="2200" b="1" dirty="0">
                <a:solidFill>
                  <a:srgbClr val="000000"/>
                </a:solidFill>
                <a:effectLst/>
                <a:ea typeface="Yu Gothic Light" panose="020B0300000000000000" pitchFamily="34" charset="-128"/>
              </a:rPr>
              <a:t>Communication tip</a:t>
            </a:r>
          </a:p>
          <a:p>
            <a:pPr>
              <a:lnSpc>
                <a:spcPts val="1900"/>
              </a:lnSpc>
              <a:spcAft>
                <a:spcPts val="800"/>
              </a:spcAft>
            </a:pPr>
            <a:r>
              <a:rPr lang="en-US" sz="2000" dirty="0">
                <a:solidFill>
                  <a:srgbClr val="000000"/>
                </a:solidFill>
                <a:ea typeface="Yu Gothic Light" panose="020B0300000000000000" pitchFamily="34" charset="-128"/>
              </a:rPr>
              <a:t>﻿</a:t>
            </a:r>
            <a:r>
              <a:rPr lang="en-US" sz="1600" dirty="0">
                <a:solidFill>
                  <a:srgbClr val="000000"/>
                </a:solidFill>
                <a:ea typeface="Yu Gothic Light" panose="020B0300000000000000" pitchFamily="34" charset="-128"/>
              </a:rPr>
              <a:t>When you want to get more information from someone, ask open-ended questions. Open-ended questions start with question words such as who, what, why, when, where and how.</a:t>
            </a:r>
          </a:p>
          <a:p>
            <a:pPr>
              <a:lnSpc>
                <a:spcPts val="1900"/>
              </a:lnSpc>
              <a:spcAft>
                <a:spcPts val="800"/>
              </a:spcAft>
            </a:pPr>
            <a:r>
              <a:rPr lang="en-US" sz="1600" dirty="0">
                <a:solidFill>
                  <a:srgbClr val="000000"/>
                </a:solidFill>
                <a:ea typeface="Yu Gothic Light" panose="020B0300000000000000" pitchFamily="34" charset="-128"/>
              </a:rPr>
              <a:t>Asking open-ended questions allows the other person to give details instead of saying “yes” or “no”. “What strategies did you use?” is an open-ended question because it starts with a question word (what) and asks for details. </a:t>
            </a:r>
          </a:p>
          <a:p>
            <a:pPr>
              <a:lnSpc>
                <a:spcPts val="1900"/>
              </a:lnSpc>
              <a:spcAft>
                <a:spcPts val="800"/>
              </a:spcAft>
            </a:pPr>
            <a:r>
              <a:rPr lang="en-US" sz="1600" dirty="0">
                <a:solidFill>
                  <a:srgbClr val="000000"/>
                </a:solidFill>
                <a:ea typeface="Yu Gothic Light" panose="020B0300000000000000" pitchFamily="34" charset="-128"/>
              </a:rPr>
              <a:t>“Did you use strategies?” is a close-ended question because it does not start with a question word, and the answer is either “yes” or “no”.   </a:t>
            </a:r>
          </a:p>
          <a:p>
            <a:pPr>
              <a:lnSpc>
                <a:spcPts val="1900"/>
              </a:lnSpc>
              <a:spcAft>
                <a:spcPts val="800"/>
              </a:spcAft>
            </a:pPr>
            <a:r>
              <a:rPr lang="en-US" sz="1600" dirty="0">
                <a:solidFill>
                  <a:srgbClr val="000000"/>
                </a:solidFill>
                <a:ea typeface="Yu Gothic Light" panose="020B0300000000000000" pitchFamily="34" charset="-128"/>
              </a:rPr>
              <a:t>Practise this tip with your employment counsellor, facilitator, coach, co-workers, supervisor and daycare staff. For example, you can ask your supervisor for feedback by saying, “What do I need to improve in my work?” </a:t>
            </a:r>
            <a:endParaRPr lang="en-CA" sz="1600" dirty="0">
              <a:solidFill>
                <a:srgbClr val="000000"/>
              </a:solidFill>
              <a:effectLst/>
              <a:ea typeface="Yu Gothic Light" panose="020B0300000000000000" pitchFamily="34" charset="-128"/>
            </a:endParaRPr>
          </a:p>
        </p:txBody>
      </p:sp>
      <p:pic>
        <p:nvPicPr>
          <p:cNvPr id="14" name="Picture 13" descr="Culture-tip.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61234" y="1652389"/>
            <a:ext cx="567873" cy="568656"/>
          </a:xfrm>
          <a:prstGeom prst="rect">
            <a:avLst/>
          </a:prstGeom>
        </p:spPr>
      </p:pic>
    </p:spTree>
    <p:extLst>
      <p:ext uri="{BB962C8B-B14F-4D97-AF65-F5344CB8AC3E}">
        <p14:creationId xmlns:p14="http://schemas.microsoft.com/office/powerpoint/2010/main" val="165373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extLst>
    <p:ext uri="{6950BFC3-D8DA-4A85-94F7-54DA5524770B}">
      <p188:commentRel xmlns="" xmlns:p188="http://schemas.microsoft.com/office/powerpoint/2018/8/main" r:id="rId4"/>
    </p:ext>
  </p:extLs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45502F5-4C2B-7124-350F-0A42215AF0E4}"/>
              </a:ext>
            </a:extLst>
          </p:cNvPr>
          <p:cNvSpPr txBox="1"/>
          <p:nvPr/>
        </p:nvSpPr>
        <p:spPr>
          <a:xfrm>
            <a:off x="1058863" y="1876884"/>
            <a:ext cx="9332404" cy="1877437"/>
          </a:xfrm>
          <a:prstGeom prst="rect">
            <a:avLst/>
          </a:prstGeom>
          <a:noFill/>
        </p:spPr>
        <p:txBody>
          <a:bodyPr wrap="square" rtlCol="0">
            <a:spAutoFit/>
          </a:bodyPr>
          <a:lstStyle/>
          <a:p>
            <a:pPr>
              <a:spcBef>
                <a:spcPts val="1200"/>
              </a:spcBef>
              <a:spcAft>
                <a:spcPts val="1200"/>
              </a:spcAft>
            </a:pPr>
            <a:r>
              <a:rPr lang="en-CA" sz="3200" b="1" dirty="0"/>
              <a:t>Sharing stories at interviews</a:t>
            </a:r>
          </a:p>
          <a:p>
            <a:pPr>
              <a:spcBef>
                <a:spcPts val="1200"/>
              </a:spcBef>
              <a:spcAft>
                <a:spcPts val="1200"/>
              </a:spcAft>
            </a:pPr>
            <a:r>
              <a:rPr lang="en-US" sz="3200" dirty="0"/>
              <a:t>Prepare short stories about how you adapted, to share at job interviews.</a:t>
            </a:r>
            <a:endParaRPr lang="en-CA" sz="3200" dirty="0"/>
          </a:p>
        </p:txBody>
      </p:sp>
      <p:sp>
        <p:nvSpPr>
          <p:cNvPr id="3" name="TextBox 2">
            <a:extLst>
              <a:ext uri="{FF2B5EF4-FFF2-40B4-BE49-F238E27FC236}">
                <a16:creationId xmlns:a16="http://schemas.microsoft.com/office/drawing/2014/main" id="{91B6F884-4357-9963-6445-9944AE9E411F}"/>
              </a:ext>
            </a:extLst>
          </p:cNvPr>
          <p:cNvSpPr txBox="1"/>
          <p:nvPr/>
        </p:nvSpPr>
        <p:spPr>
          <a:xfrm>
            <a:off x="1058863" y="4111994"/>
            <a:ext cx="7897267" cy="1100301"/>
          </a:xfrm>
          <a:prstGeom prst="rect">
            <a:avLst/>
          </a:prstGeom>
          <a:noFill/>
        </p:spPr>
        <p:txBody>
          <a:bodyPr wrap="square" rtlCol="0">
            <a:spAutoFit/>
          </a:bodyPr>
          <a:lstStyle/>
          <a:p>
            <a:r>
              <a:rPr lang="en-CA" sz="2800" b="1" dirty="0"/>
              <a:t>Do task 1 on page </a:t>
            </a:r>
            <a:r>
              <a:rPr lang="en-CA" sz="2800" b="1" dirty="0" smtClean="0"/>
              <a:t>50</a:t>
            </a:r>
            <a:endParaRPr lang="en-CA" sz="2800" b="1" dirty="0">
              <a:latin typeface="Century Gothic" panose="020B0502020202020204" pitchFamily="34" charset="0"/>
            </a:endParaRPr>
          </a:p>
          <a:p>
            <a:pPr>
              <a:lnSpc>
                <a:spcPts val="4460"/>
              </a:lnSpc>
            </a:pPr>
            <a:r>
              <a:rPr lang="en-CA" sz="2800" b="1" dirty="0"/>
              <a:t>Do task 2 on page </a:t>
            </a:r>
            <a:r>
              <a:rPr lang="en-CA" sz="2800" b="1" dirty="0" smtClean="0"/>
              <a:t>51</a:t>
            </a:r>
            <a:endParaRPr lang="en-CA" sz="2800" b="1" dirty="0"/>
          </a:p>
        </p:txBody>
      </p:sp>
      <p:sp>
        <p:nvSpPr>
          <p:cNvPr id="6" name="Rectangle 5">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323882"/>
            <a:ext cx="2569203" cy="434684"/>
          </a:xfrm>
          <a:prstGeom prst="rect">
            <a:avLst/>
          </a:prstGeom>
          <a:solidFill>
            <a:srgbClr val="570D50"/>
          </a:solidFill>
          <a:ln>
            <a:noFill/>
          </a:ln>
        </p:spPr>
        <p:style>
          <a:lnRef idx="3">
            <a:schemeClr val="lt1"/>
          </a:lnRef>
          <a:fillRef idx="1">
            <a:schemeClr val="dk1"/>
          </a:fillRef>
          <a:effectRef idx="1">
            <a:schemeClr val="dk1"/>
          </a:effectRef>
          <a:fontRef idx="minor">
            <a:schemeClr val="lt1"/>
          </a:fontRef>
        </p:style>
        <p:txBody>
          <a:bodyPr rtlCol="0" anchor="ctr"/>
          <a:lstStyle/>
          <a:p>
            <a:pPr marL="169863"/>
            <a:r>
              <a:rPr lang="en-US" sz="1600" b="1" dirty="0">
                <a:solidFill>
                  <a:schemeClr val="bg1"/>
                </a:solidFill>
              </a:rPr>
              <a:t>Action plan</a:t>
            </a:r>
          </a:p>
        </p:txBody>
      </p:sp>
      <p:sp>
        <p:nvSpPr>
          <p:cNvPr id="9" name="TextBox 8">
            <a:extLst>
              <a:ext uri="{FF2B5EF4-FFF2-40B4-BE49-F238E27FC236}">
                <a16:creationId xmlns:a16="http://schemas.microsoft.com/office/drawing/2014/main" id="{A1CC9A86-3CB7-0ED7-CD25-C18934B5DA2F}"/>
              </a:ext>
            </a:extLst>
          </p:cNvPr>
          <p:cNvSpPr txBox="1"/>
          <p:nvPr/>
        </p:nvSpPr>
        <p:spPr>
          <a:xfrm>
            <a:off x="1058863" y="1048763"/>
            <a:ext cx="10304659" cy="769441"/>
          </a:xfrm>
          <a:prstGeom prst="rect">
            <a:avLst/>
          </a:prstGeom>
          <a:noFill/>
        </p:spPr>
        <p:txBody>
          <a:bodyPr wrap="square">
            <a:spAutoFit/>
          </a:bodyPr>
          <a:lstStyle/>
          <a:p>
            <a:r>
              <a:rPr lang="en-CA" sz="4400" b="1" dirty="0">
                <a:solidFill>
                  <a:srgbClr val="316094"/>
                </a:solidFill>
              </a:rPr>
              <a:t>What’s next?</a:t>
            </a:r>
          </a:p>
        </p:txBody>
      </p:sp>
    </p:spTree>
    <p:extLst>
      <p:ext uri="{BB962C8B-B14F-4D97-AF65-F5344CB8AC3E}">
        <p14:creationId xmlns:p14="http://schemas.microsoft.com/office/powerpoint/2010/main" val="221134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6950BFC3-D8DA-4A85-94F7-54DA5524770B}">
      <p188:commentRel xmlns="" xmlns:p188="http://schemas.microsoft.com/office/powerpoint/2018/8/main" r:id="rId3"/>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D2FB900-77ED-4558-3383-FB03401742CB}"/>
              </a:ext>
            </a:extLst>
          </p:cNvPr>
          <p:cNvSpPr txBox="1"/>
          <p:nvPr/>
        </p:nvSpPr>
        <p:spPr>
          <a:xfrm>
            <a:off x="4769716" y="1238757"/>
            <a:ext cx="6096000" cy="726267"/>
          </a:xfrm>
          <a:prstGeom prst="rect">
            <a:avLst/>
          </a:prstGeom>
          <a:noFill/>
        </p:spPr>
        <p:txBody>
          <a:bodyPr wrap="square">
            <a:spAutoFit/>
          </a:bodyPr>
          <a:lstStyle/>
          <a:p>
            <a:pPr>
              <a:lnSpc>
                <a:spcPts val="2500"/>
              </a:lnSpc>
            </a:pPr>
            <a:r>
              <a:rPr lang="en-CA" sz="2800" b="1" dirty="0">
                <a:solidFill>
                  <a:srgbClr val="000000"/>
                </a:solidFill>
                <a:effectLst/>
                <a:latin typeface="Calibri" panose="020F0502020204030204" pitchFamily="34" charset="0"/>
                <a:ea typeface="Yu Gothic Light" panose="020B0300000000000000" pitchFamily="34" charset="-128"/>
                <a:cs typeface="Calibri" panose="020F0502020204030204" pitchFamily="34" charset="0"/>
              </a:rPr>
              <a:t>Self-evaluation </a:t>
            </a:r>
          </a:p>
          <a:p>
            <a:pPr>
              <a:lnSpc>
                <a:spcPts val="2500"/>
              </a:lnSpc>
            </a:pPr>
            <a:r>
              <a:rPr lang="en-CA" sz="1800" dirty="0">
                <a:solidFill>
                  <a:srgbClr val="000000"/>
                </a:solidFill>
                <a:effectLst/>
                <a:latin typeface="Calibri" panose="020F0502020204030204" pitchFamily="34" charset="0"/>
                <a:ea typeface="Yu Gothic Light" panose="020B0300000000000000" pitchFamily="34" charset="-128"/>
              </a:rPr>
              <a:t>How well can you do these activities?</a:t>
            </a:r>
          </a:p>
        </p:txBody>
      </p:sp>
      <p:sp>
        <p:nvSpPr>
          <p:cNvPr id="8" name="Rectangle 7">
            <a:extLst>
              <a:ext uri="{FF2B5EF4-FFF2-40B4-BE49-F238E27FC236}">
                <a16:creationId xmlns:a16="http://schemas.microsoft.com/office/drawing/2014/main" id="{68384A62-8C38-5C88-446F-560F639F70F8}"/>
              </a:ext>
            </a:extLst>
          </p:cNvPr>
          <p:cNvSpPr/>
          <p:nvPr/>
        </p:nvSpPr>
        <p:spPr>
          <a:xfrm rot="16200000">
            <a:off x="-1511181" y="1511176"/>
            <a:ext cx="6857999" cy="3835638"/>
          </a:xfrm>
          <a:prstGeom prst="rect">
            <a:avLst/>
          </a:prstGeom>
          <a:solidFill>
            <a:srgbClr val="570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A8E22"/>
              </a:solidFill>
            </a:endParaRPr>
          </a:p>
        </p:txBody>
      </p:sp>
      <p:sp>
        <p:nvSpPr>
          <p:cNvPr id="9" name="Rectangle 8">
            <a:extLst>
              <a:ext uri="{FF2B5EF4-FFF2-40B4-BE49-F238E27FC236}">
                <a16:creationId xmlns:a16="http://schemas.microsoft.com/office/drawing/2014/main" id="{8F4242F0-9CC0-8E7C-A9B4-5750574BA707}"/>
              </a:ext>
            </a:extLst>
          </p:cNvPr>
          <p:cNvSpPr/>
          <p:nvPr/>
        </p:nvSpPr>
        <p:spPr>
          <a:xfrm>
            <a:off x="325432" y="1100452"/>
            <a:ext cx="3872456" cy="707886"/>
          </a:xfrm>
          <a:prstGeom prst="rect">
            <a:avLst/>
          </a:prstGeom>
          <a:noFill/>
        </p:spPr>
        <p:txBody>
          <a:bodyPr wrap="square" lIns="91440" tIns="45720" rIns="91440" bIns="45720">
            <a:spAutoFit/>
          </a:bodyPr>
          <a:lstStyle/>
          <a:p>
            <a:r>
              <a:rPr lang="en-US" sz="4000" b="1" dirty="0">
                <a:solidFill>
                  <a:schemeClr val="bg1"/>
                </a:solidFill>
              </a:rPr>
              <a:t>Self-evaluation</a:t>
            </a:r>
          </a:p>
        </p:txBody>
      </p:sp>
      <p:sp>
        <p:nvSpPr>
          <p:cNvPr id="10" name="Rectangle 9">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pic>
        <p:nvPicPr>
          <p:cNvPr id="13" name="Picture 12" descr="Adapt-Self-evalutn-Unit1.jpg"/>
          <p:cNvPicPr>
            <a:picLocks noChangeAspect="1"/>
          </p:cNvPicPr>
          <p:nvPr/>
        </p:nvPicPr>
        <p:blipFill rotWithShape="1">
          <a:blip r:embed="rId3" cstate="print">
            <a:extLst>
              <a:ext uri="{28A0092B-C50C-407E-A947-70E740481C1C}">
                <a14:useLocalDpi xmlns:a14="http://schemas.microsoft.com/office/drawing/2010/main" val="0"/>
              </a:ext>
            </a:extLst>
          </a:blip>
          <a:srcRect t="19091"/>
          <a:stretch/>
        </p:blipFill>
        <p:spPr>
          <a:xfrm>
            <a:off x="4788253" y="2104654"/>
            <a:ext cx="6631120" cy="2548444"/>
          </a:xfrm>
          <a:prstGeom prst="rect">
            <a:avLst/>
          </a:prstGeom>
        </p:spPr>
      </p:pic>
    </p:spTree>
    <p:extLst>
      <p:ext uri="{BB962C8B-B14F-4D97-AF65-F5344CB8AC3E}">
        <p14:creationId xmlns:p14="http://schemas.microsoft.com/office/powerpoint/2010/main" val="1648418324"/>
      </p:ext>
    </p:extLst>
  </p:cSld>
  <p:clrMapOvr>
    <a:masterClrMapping/>
  </p:clrMapOvr>
  <p:extLst>
    <p:ext uri="{6950BFC3-D8DA-4A85-94F7-54DA5524770B}">
      <p188:commentRel xmlns="" xmlns:p188="http://schemas.microsoft.com/office/powerpoint/2018/8/main" r:id="rId4"/>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384A62-8C38-5C88-446F-560F639F70F8}"/>
              </a:ext>
            </a:extLst>
          </p:cNvPr>
          <p:cNvSpPr/>
          <p:nvPr/>
        </p:nvSpPr>
        <p:spPr>
          <a:xfrm rot="16200000">
            <a:off x="-1511181" y="1511176"/>
            <a:ext cx="6857999" cy="3835638"/>
          </a:xfrm>
          <a:prstGeom prst="rect">
            <a:avLst/>
          </a:prstGeom>
          <a:solidFill>
            <a:srgbClr val="570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A8E22"/>
              </a:solidFill>
            </a:endParaRPr>
          </a:p>
        </p:txBody>
      </p:sp>
      <p:sp>
        <p:nvSpPr>
          <p:cNvPr id="8" name="Rectangle 7">
            <a:extLst>
              <a:ext uri="{FF2B5EF4-FFF2-40B4-BE49-F238E27FC236}">
                <a16:creationId xmlns:a16="http://schemas.microsoft.com/office/drawing/2014/main" id="{8F4242F0-9CC0-8E7C-A9B4-5750574BA707}"/>
              </a:ext>
            </a:extLst>
          </p:cNvPr>
          <p:cNvSpPr/>
          <p:nvPr/>
        </p:nvSpPr>
        <p:spPr>
          <a:xfrm>
            <a:off x="325432" y="1168636"/>
            <a:ext cx="3872456" cy="1938992"/>
          </a:xfrm>
          <a:prstGeom prst="rect">
            <a:avLst/>
          </a:prstGeom>
          <a:noFill/>
        </p:spPr>
        <p:txBody>
          <a:bodyPr wrap="square" lIns="91440" tIns="45720" rIns="91440" bIns="45720">
            <a:spAutoFit/>
          </a:bodyPr>
          <a:lstStyle/>
          <a:p>
            <a:r>
              <a:rPr lang="en-US" sz="4000" b="1" dirty="0">
                <a:solidFill>
                  <a:schemeClr val="bg1"/>
                </a:solidFill>
              </a:rPr>
              <a:t>Adapting to prepare for </a:t>
            </a:r>
          </a:p>
          <a:p>
            <a:r>
              <a:rPr lang="en-US" sz="4000" b="1" dirty="0">
                <a:solidFill>
                  <a:schemeClr val="bg1"/>
                </a:solidFill>
              </a:rPr>
              <a:t>employment</a:t>
            </a:r>
          </a:p>
        </p:txBody>
      </p:sp>
      <p:sp>
        <p:nvSpPr>
          <p:cNvPr id="5" name="Rectangle 4">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535738" y="4324382"/>
            <a:ext cx="4168059" cy="400110"/>
          </a:xfrm>
          <a:prstGeom prst="rect">
            <a:avLst/>
          </a:prstGeom>
          <a:noFill/>
        </p:spPr>
        <p:txBody>
          <a:bodyPr wrap="square" rtlCol="0">
            <a:spAutoFit/>
          </a:bodyPr>
          <a:lstStyle/>
          <a:p>
            <a:pPr lvl="0"/>
            <a:r>
              <a:rPr lang="en-US" sz="2000" dirty="0"/>
              <a:t>Focus on preparing for employment</a:t>
            </a:r>
          </a:p>
        </p:txBody>
      </p:sp>
      <p:sp>
        <p:nvSpPr>
          <p:cNvPr id="12" name="TextBox 11"/>
          <p:cNvSpPr txBox="1"/>
          <p:nvPr/>
        </p:nvSpPr>
        <p:spPr>
          <a:xfrm>
            <a:off x="6535738" y="3245781"/>
            <a:ext cx="4168059" cy="400110"/>
          </a:xfrm>
          <a:prstGeom prst="rect">
            <a:avLst/>
          </a:prstGeom>
          <a:noFill/>
        </p:spPr>
        <p:txBody>
          <a:bodyPr wrap="square" rtlCol="0">
            <a:spAutoFit/>
          </a:bodyPr>
          <a:lstStyle/>
          <a:p>
            <a:pPr lvl="0"/>
            <a:r>
              <a:rPr lang="en-US" sz="2000" dirty="0"/>
              <a:t>Arrange childcare</a:t>
            </a:r>
          </a:p>
        </p:txBody>
      </p:sp>
      <p:sp>
        <p:nvSpPr>
          <p:cNvPr id="28" name="TextBox 27"/>
          <p:cNvSpPr txBox="1"/>
          <p:nvPr/>
        </p:nvSpPr>
        <p:spPr>
          <a:xfrm>
            <a:off x="6535738" y="5374566"/>
            <a:ext cx="4168059" cy="400110"/>
          </a:xfrm>
          <a:prstGeom prst="rect">
            <a:avLst/>
          </a:prstGeom>
          <a:noFill/>
        </p:spPr>
        <p:txBody>
          <a:bodyPr wrap="square" rtlCol="0">
            <a:spAutoFit/>
          </a:bodyPr>
          <a:lstStyle/>
          <a:p>
            <a:pPr lvl="0"/>
            <a:r>
              <a:rPr lang="en-US" sz="2000" dirty="0"/>
              <a:t>Keep going</a:t>
            </a:r>
          </a:p>
        </p:txBody>
      </p:sp>
      <p:sp>
        <p:nvSpPr>
          <p:cNvPr id="29" name="TextBox 28"/>
          <p:cNvSpPr txBox="1"/>
          <p:nvPr/>
        </p:nvSpPr>
        <p:spPr>
          <a:xfrm>
            <a:off x="6535738" y="2218252"/>
            <a:ext cx="4168059" cy="400110"/>
          </a:xfrm>
          <a:prstGeom prst="rect">
            <a:avLst/>
          </a:prstGeom>
          <a:noFill/>
        </p:spPr>
        <p:txBody>
          <a:bodyPr wrap="square" rtlCol="0">
            <a:spAutoFit/>
          </a:bodyPr>
          <a:lstStyle/>
          <a:p>
            <a:pPr lvl="0"/>
            <a:r>
              <a:rPr lang="en-US" sz="2000" dirty="0"/>
              <a:t>Plan your time</a:t>
            </a:r>
          </a:p>
        </p:txBody>
      </p:sp>
      <p:sp>
        <p:nvSpPr>
          <p:cNvPr id="30" name="TextBox 29"/>
          <p:cNvSpPr txBox="1"/>
          <p:nvPr/>
        </p:nvSpPr>
        <p:spPr>
          <a:xfrm>
            <a:off x="6535738" y="1159195"/>
            <a:ext cx="4168059" cy="400110"/>
          </a:xfrm>
          <a:prstGeom prst="rect">
            <a:avLst/>
          </a:prstGeom>
          <a:noFill/>
        </p:spPr>
        <p:txBody>
          <a:bodyPr wrap="square" rtlCol="0">
            <a:spAutoFit/>
          </a:bodyPr>
          <a:lstStyle/>
          <a:p>
            <a:pPr lvl="0"/>
            <a:r>
              <a:rPr lang="en-US" sz="2000" dirty="0"/>
              <a:t>Adjust your day-to-day activities</a:t>
            </a:r>
          </a:p>
        </p:txBody>
      </p:sp>
      <p:sp>
        <p:nvSpPr>
          <p:cNvPr id="32" name="Rounded Rectangle 31"/>
          <p:cNvSpPr/>
          <p:nvPr/>
        </p:nvSpPr>
        <p:spPr>
          <a:xfrm>
            <a:off x="5829300" y="1159161"/>
            <a:ext cx="5015139" cy="451731"/>
          </a:xfrm>
          <a:prstGeom prst="roundRect">
            <a:avLst/>
          </a:prstGeom>
          <a:noFill/>
          <a:ln w="28575" cmpd="sng">
            <a:solidFill>
              <a:srgbClr val="316094">
                <a:alpha val="6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descr="The calendar on a table stacked on top of notebooks"/>
          <p:cNvSpPr/>
          <p:nvPr/>
        </p:nvSpPr>
        <p:spPr>
          <a:xfrm>
            <a:off x="5146675" y="919298"/>
            <a:ext cx="907780" cy="907780"/>
          </a:xfrm>
          <a:prstGeom prst="ellipse">
            <a:avLst/>
          </a:prstGeom>
          <a:blipFill>
            <a:blip r:embed="rId3" cstate="hqprint">
              <a:extLst>
                <a:ext uri="{28A0092B-C50C-407E-A947-70E740481C1C}">
                  <a14:useLocalDpi xmlns:a14="http://schemas.microsoft.com/office/drawing/2010/main" val="0"/>
                </a:ext>
              </a:extLst>
            </a:blip>
            <a:srcRect/>
            <a:stretch>
              <a:fillRect l="-25000" r="-25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txBody>
          <a:bodyPr/>
          <a:lstStyle/>
          <a:p>
            <a:endParaRPr lang="en-CA"/>
          </a:p>
        </p:txBody>
      </p:sp>
      <p:sp>
        <p:nvSpPr>
          <p:cNvPr id="34" name="Rounded Rectangle 33"/>
          <p:cNvSpPr/>
          <p:nvPr/>
        </p:nvSpPr>
        <p:spPr>
          <a:xfrm>
            <a:off x="5829300" y="2223546"/>
            <a:ext cx="5015139" cy="451731"/>
          </a:xfrm>
          <a:prstGeom prst="roundRect">
            <a:avLst/>
          </a:prstGeom>
          <a:noFill/>
          <a:ln w="28575" cmpd="sng">
            <a:solidFill>
              <a:srgbClr val="316094">
                <a:alpha val="6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34"/>
          <p:cNvSpPr/>
          <p:nvPr/>
        </p:nvSpPr>
        <p:spPr>
          <a:xfrm>
            <a:off x="5829300" y="3246334"/>
            <a:ext cx="5015139" cy="451731"/>
          </a:xfrm>
          <a:prstGeom prst="roundRect">
            <a:avLst/>
          </a:prstGeom>
          <a:noFill/>
          <a:ln w="28575" cmpd="sng">
            <a:solidFill>
              <a:srgbClr val="316094">
                <a:alpha val="6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5829300" y="4320259"/>
            <a:ext cx="5015139" cy="451731"/>
          </a:xfrm>
          <a:prstGeom prst="roundRect">
            <a:avLst/>
          </a:prstGeom>
          <a:noFill/>
          <a:ln w="28575" cmpd="sng">
            <a:solidFill>
              <a:srgbClr val="316094">
                <a:alpha val="6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36"/>
          <p:cNvSpPr/>
          <p:nvPr/>
        </p:nvSpPr>
        <p:spPr>
          <a:xfrm>
            <a:off x="5829300" y="5368616"/>
            <a:ext cx="5015139" cy="451731"/>
          </a:xfrm>
          <a:prstGeom prst="roundRect">
            <a:avLst/>
          </a:prstGeom>
          <a:noFill/>
          <a:ln w="28575" cmpd="sng">
            <a:solidFill>
              <a:srgbClr val="316094">
                <a:alpha val="6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descr="Seated person at wood table, holding pencil and writing on lined paper page in open notebook"/>
          <p:cNvSpPr/>
          <p:nvPr/>
        </p:nvSpPr>
        <p:spPr>
          <a:xfrm>
            <a:off x="5146675" y="4081416"/>
            <a:ext cx="905750" cy="905750"/>
          </a:xfrm>
          <a:prstGeom prst="ellipse">
            <a:avLst/>
          </a:prstGeom>
          <a:blipFill>
            <a:blip r:embed="rId4" cstate="hqprint">
              <a:extLst>
                <a:ext uri="{28A0092B-C50C-407E-A947-70E740481C1C}">
                  <a14:useLocalDpi xmlns:a14="http://schemas.microsoft.com/office/drawing/2010/main" val="0"/>
                </a:ext>
              </a:extLst>
            </a:blip>
            <a:srcRect/>
            <a:stretch>
              <a:fillRect l="-24000" r="-24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txBody>
          <a:bodyPr/>
          <a:lstStyle/>
          <a:p>
            <a:endParaRPr lang="en-CA"/>
          </a:p>
        </p:txBody>
      </p:sp>
      <p:sp>
        <p:nvSpPr>
          <p:cNvPr id="39" name="Oval 38" descr="Children playing with blocks"/>
          <p:cNvSpPr/>
          <p:nvPr/>
        </p:nvSpPr>
        <p:spPr>
          <a:xfrm>
            <a:off x="5146675" y="3016009"/>
            <a:ext cx="914274" cy="914274"/>
          </a:xfrm>
          <a:prstGeom prst="ellipse">
            <a:avLst/>
          </a:prstGeom>
          <a:blipFill>
            <a:blip r:embed="rId5" cstate="hqprint">
              <a:extLst>
                <a:ext uri="{28A0092B-C50C-407E-A947-70E740481C1C}">
                  <a14:useLocalDpi xmlns:a14="http://schemas.microsoft.com/office/drawing/2010/main" val="0"/>
                </a:ext>
              </a:extLst>
            </a:blip>
            <a:srcRect/>
            <a:stretch>
              <a:fillRect l="-25000" r="-25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txBody>
          <a:bodyPr/>
          <a:lstStyle/>
          <a:p>
            <a:endParaRPr lang="en-CA"/>
          </a:p>
        </p:txBody>
      </p:sp>
      <p:sp>
        <p:nvSpPr>
          <p:cNvPr id="40" name="Oval 39" descr="Alarm clock on bedside table"/>
          <p:cNvSpPr/>
          <p:nvPr/>
        </p:nvSpPr>
        <p:spPr>
          <a:xfrm>
            <a:off x="5146674" y="1967651"/>
            <a:ext cx="907781" cy="907781"/>
          </a:xfrm>
          <a:prstGeom prst="ellipse">
            <a:avLst/>
          </a:prstGeom>
          <a:blipFill>
            <a:blip r:embed="rId6" cstate="hqprint">
              <a:extLst>
                <a:ext uri="{28A0092B-C50C-407E-A947-70E740481C1C}">
                  <a14:useLocalDpi xmlns:a14="http://schemas.microsoft.com/office/drawing/2010/main" val="0"/>
                </a:ext>
              </a:extLst>
            </a:blip>
            <a:srcRect/>
            <a:stretch>
              <a:fillRect l="-25000" r="-25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txBody>
          <a:bodyPr/>
          <a:lstStyle/>
          <a:p>
            <a:endParaRPr lang="en-CA"/>
          </a:p>
        </p:txBody>
      </p:sp>
      <p:sp>
        <p:nvSpPr>
          <p:cNvPr id="41" name="Oval 40"/>
          <p:cNvSpPr/>
          <p:nvPr/>
        </p:nvSpPr>
        <p:spPr>
          <a:xfrm>
            <a:off x="5146675" y="5104205"/>
            <a:ext cx="914274" cy="914274"/>
          </a:xfrm>
          <a:prstGeom prst="ellipse">
            <a:avLst/>
          </a:prstGeom>
          <a:blipFill rotWithShape="1">
            <a:blip r:embed="rId7"/>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txBody>
          <a:bodyPr/>
          <a:lstStyle/>
          <a:p>
            <a:endParaRPr lang="en-CA"/>
          </a:p>
        </p:txBody>
      </p:sp>
    </p:spTree>
    <p:extLst>
      <p:ext uri="{BB962C8B-B14F-4D97-AF65-F5344CB8AC3E}">
        <p14:creationId xmlns:p14="http://schemas.microsoft.com/office/powerpoint/2010/main" val="3981000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2FB900-77ED-4558-3383-FB03401742CB}"/>
              </a:ext>
            </a:extLst>
          </p:cNvPr>
          <p:cNvSpPr txBox="1"/>
          <p:nvPr/>
        </p:nvSpPr>
        <p:spPr>
          <a:xfrm>
            <a:off x="4769716" y="1383648"/>
            <a:ext cx="6096000" cy="726267"/>
          </a:xfrm>
          <a:prstGeom prst="rect">
            <a:avLst/>
          </a:prstGeom>
          <a:noFill/>
        </p:spPr>
        <p:txBody>
          <a:bodyPr wrap="square">
            <a:spAutoFit/>
          </a:bodyPr>
          <a:lstStyle/>
          <a:p>
            <a:pPr>
              <a:lnSpc>
                <a:spcPts val="2500"/>
              </a:lnSpc>
            </a:pPr>
            <a:r>
              <a:rPr lang="en-CA" sz="2800" b="1" dirty="0">
                <a:solidFill>
                  <a:srgbClr val="000000"/>
                </a:solidFill>
                <a:effectLst/>
                <a:latin typeface="Calibri" panose="020F0502020204030204" pitchFamily="34" charset="0"/>
                <a:ea typeface="Yu Gothic Light" panose="020B0300000000000000" pitchFamily="34" charset="-128"/>
                <a:cs typeface="Calibri" panose="020F0502020204030204" pitchFamily="34" charset="0"/>
              </a:rPr>
              <a:t>Self-evaluation </a:t>
            </a:r>
          </a:p>
          <a:p>
            <a:pPr>
              <a:lnSpc>
                <a:spcPts val="2500"/>
              </a:lnSpc>
            </a:pPr>
            <a:r>
              <a:rPr lang="en-CA" sz="1800" dirty="0">
                <a:solidFill>
                  <a:srgbClr val="000000"/>
                </a:solidFill>
                <a:effectLst/>
                <a:latin typeface="Calibri" panose="020F0502020204030204" pitchFamily="34" charset="0"/>
                <a:ea typeface="Yu Gothic Light" panose="020B0300000000000000" pitchFamily="34" charset="-128"/>
              </a:rPr>
              <a:t>How well can you do these activities?</a:t>
            </a:r>
          </a:p>
        </p:txBody>
      </p:sp>
      <p:sp>
        <p:nvSpPr>
          <p:cNvPr id="7" name="Rectangle 6">
            <a:extLst>
              <a:ext uri="{FF2B5EF4-FFF2-40B4-BE49-F238E27FC236}">
                <a16:creationId xmlns:a16="http://schemas.microsoft.com/office/drawing/2014/main" id="{68384A62-8C38-5C88-446F-560F639F70F8}"/>
              </a:ext>
            </a:extLst>
          </p:cNvPr>
          <p:cNvSpPr/>
          <p:nvPr/>
        </p:nvSpPr>
        <p:spPr>
          <a:xfrm rot="16200000">
            <a:off x="-1511181" y="1511176"/>
            <a:ext cx="6857999" cy="3835638"/>
          </a:xfrm>
          <a:prstGeom prst="rect">
            <a:avLst/>
          </a:prstGeom>
          <a:solidFill>
            <a:srgbClr val="570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A8E22"/>
              </a:solidFill>
            </a:endParaRPr>
          </a:p>
        </p:txBody>
      </p:sp>
      <p:sp>
        <p:nvSpPr>
          <p:cNvPr id="8" name="Rectangle 7">
            <a:extLst>
              <a:ext uri="{FF2B5EF4-FFF2-40B4-BE49-F238E27FC236}">
                <a16:creationId xmlns:a16="http://schemas.microsoft.com/office/drawing/2014/main" id="{8F4242F0-9CC0-8E7C-A9B4-5750574BA707}"/>
              </a:ext>
            </a:extLst>
          </p:cNvPr>
          <p:cNvSpPr/>
          <p:nvPr/>
        </p:nvSpPr>
        <p:spPr>
          <a:xfrm>
            <a:off x="325432" y="1168636"/>
            <a:ext cx="3872456" cy="707886"/>
          </a:xfrm>
          <a:prstGeom prst="rect">
            <a:avLst/>
          </a:prstGeom>
          <a:noFill/>
        </p:spPr>
        <p:txBody>
          <a:bodyPr wrap="square" lIns="91440" tIns="45720" rIns="91440" bIns="45720">
            <a:spAutoFit/>
          </a:bodyPr>
          <a:lstStyle/>
          <a:p>
            <a:r>
              <a:rPr lang="en-US" sz="4000" b="1" dirty="0">
                <a:solidFill>
                  <a:schemeClr val="bg1"/>
                </a:solidFill>
              </a:rPr>
              <a:t>Self-evaluation</a:t>
            </a:r>
          </a:p>
        </p:txBody>
      </p:sp>
      <p:sp>
        <p:nvSpPr>
          <p:cNvPr id="9" name="Rectangle 8">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5B9B9152-8210-A0C3-E165-91BA7A595928}"/>
              </a:ext>
            </a:extLst>
          </p:cNvPr>
          <p:cNvSpPr/>
          <p:nvPr/>
        </p:nvSpPr>
        <p:spPr>
          <a:xfrm>
            <a:off x="335360" y="1941526"/>
            <a:ext cx="3304234" cy="2677656"/>
          </a:xfrm>
          <a:prstGeom prst="rect">
            <a:avLst/>
          </a:prstGeom>
          <a:noFill/>
        </p:spPr>
        <p:txBody>
          <a:bodyPr wrap="square" lIns="91440" tIns="45720" rIns="91440" bIns="45720">
            <a:spAutoFit/>
          </a:bodyPr>
          <a:lstStyle/>
          <a:p>
            <a:pPr>
              <a:lnSpc>
                <a:spcPts val="2880"/>
              </a:lnSpc>
            </a:pPr>
            <a:r>
              <a:rPr lang="en-CA" sz="2000" dirty="0">
                <a:solidFill>
                  <a:schemeClr val="bg1"/>
                </a:solidFill>
                <a:effectLst/>
                <a:ea typeface="Times New Roman" panose="02020603050405020304" pitchFamily="18" charset="0"/>
              </a:rPr>
              <a:t>This will help your instructor target the lesson material to your needs. </a:t>
            </a:r>
            <a:r>
              <a:rPr lang="en-CA" sz="2000" dirty="0">
                <a:solidFill>
                  <a:schemeClr val="bg1"/>
                </a:solidFill>
                <a:ea typeface="Times New Roman" panose="02020603050405020304" pitchFamily="18" charset="0"/>
              </a:rPr>
              <a:t>T</a:t>
            </a:r>
            <a:r>
              <a:rPr lang="en-CA" sz="2000" dirty="0">
                <a:solidFill>
                  <a:schemeClr val="bg1"/>
                </a:solidFill>
                <a:effectLst/>
                <a:ea typeface="Times New Roman" panose="02020603050405020304" pitchFamily="18" charset="0"/>
              </a:rPr>
              <a:t>hat is why you should answer the questions as honestly as you can.</a:t>
            </a:r>
            <a:r>
              <a:rPr lang="en-CA" sz="2400" dirty="0">
                <a:solidFill>
                  <a:srgbClr val="000000"/>
                </a:solidFill>
                <a:effectLst/>
                <a:ea typeface="Times New Roman" panose="02020603050405020304" pitchFamily="18" charset="0"/>
              </a:rPr>
              <a:t> </a:t>
            </a:r>
            <a:endParaRPr lang="en-US" sz="2400" dirty="0">
              <a:solidFill>
                <a:srgbClr val="000000"/>
              </a:solidFill>
              <a:effectLst/>
              <a:ea typeface="Times New Roman" panose="02020603050405020304" pitchFamily="18" charset="0"/>
            </a:endParaRPr>
          </a:p>
          <a:p>
            <a:pPr algn="ctr"/>
            <a:endParaRPr lang="en-US" sz="4800" b="1" cap="none" spc="0" dirty="0">
              <a:ln w="0"/>
              <a:solidFill>
                <a:schemeClr val="bg2"/>
              </a:solidFill>
              <a:effectLst>
                <a:outerShdw blurRad="38100" dist="19050" dir="2700000" algn="tl" rotWithShape="0">
                  <a:schemeClr val="dk1">
                    <a:alpha val="40000"/>
                  </a:schemeClr>
                </a:outerShdw>
              </a:effectLst>
              <a:latin typeface="Century Gothic" panose="020B0502020202020204" pitchFamily="34" charset="0"/>
            </a:endParaRPr>
          </a:p>
        </p:txBody>
      </p:sp>
      <p:pic>
        <p:nvPicPr>
          <p:cNvPr id="2" name="Picture 1" descr="Adapt-Self-evalutn-Unit1.jpg"/>
          <p:cNvPicPr>
            <a:picLocks noChangeAspect="1"/>
          </p:cNvPicPr>
          <p:nvPr/>
        </p:nvPicPr>
        <p:blipFill rotWithShape="1">
          <a:blip r:embed="rId3" cstate="print">
            <a:extLst>
              <a:ext uri="{28A0092B-C50C-407E-A947-70E740481C1C}">
                <a14:useLocalDpi xmlns:a14="http://schemas.microsoft.com/office/drawing/2010/main" val="0"/>
              </a:ext>
            </a:extLst>
          </a:blip>
          <a:srcRect t="19091"/>
          <a:stretch/>
        </p:blipFill>
        <p:spPr>
          <a:xfrm>
            <a:off x="4788253" y="2249545"/>
            <a:ext cx="6631120" cy="2548444"/>
          </a:xfrm>
          <a:prstGeom prst="rect">
            <a:avLst/>
          </a:prstGeom>
        </p:spPr>
      </p:pic>
    </p:spTree>
    <p:extLst>
      <p:ext uri="{BB962C8B-B14F-4D97-AF65-F5344CB8AC3E}">
        <p14:creationId xmlns:p14="http://schemas.microsoft.com/office/powerpoint/2010/main" val="98768218"/>
      </p:ext>
    </p:extLst>
  </p:cSld>
  <p:clrMapOvr>
    <a:masterClrMapping/>
  </p:clrMapOvr>
  <p:extLst>
    <p:ext uri="{6950BFC3-D8DA-4A85-94F7-54DA5524770B}">
      <p188:commentRel xmlns="" xmlns:p188="http://schemas.microsoft.com/office/powerpoint/2018/8/main" r:id="rId4"/>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83DA02-2D12-5D4E-ADF7-9DB84E0E0027}"/>
              </a:ext>
            </a:extLst>
          </p:cNvPr>
          <p:cNvSpPr txBox="1"/>
          <p:nvPr/>
        </p:nvSpPr>
        <p:spPr>
          <a:xfrm>
            <a:off x="1626803" y="1045321"/>
            <a:ext cx="3468370" cy="1254065"/>
          </a:xfrm>
          <a:prstGeom prst="rect">
            <a:avLst/>
          </a:prstGeom>
          <a:noFill/>
        </p:spPr>
        <p:txBody>
          <a:bodyPr wrap="square">
            <a:spAutoFit/>
          </a:bodyPr>
          <a:lstStyle/>
          <a:p>
            <a:pPr marL="0" indent="0">
              <a:buNone/>
            </a:pPr>
            <a:r>
              <a:rPr lang="en-CA" sz="4000" b="1" dirty="0">
                <a:solidFill>
                  <a:srgbClr val="316094"/>
                </a:solidFill>
                <a:cs typeface="Calibri" panose="020F0502020204030204"/>
              </a:rPr>
              <a:t>Elaine’s story</a:t>
            </a:r>
          </a:p>
        </p:txBody>
      </p:sp>
      <p:sp>
        <p:nvSpPr>
          <p:cNvPr id="4" name="TextBox 3">
            <a:extLst>
              <a:ext uri="{FF2B5EF4-FFF2-40B4-BE49-F238E27FC236}">
                <a16:creationId xmlns:a16="http://schemas.microsoft.com/office/drawing/2014/main" id="{C8910ECA-86E8-B5F6-AD96-FE5917F6C80B}"/>
              </a:ext>
            </a:extLst>
          </p:cNvPr>
          <p:cNvSpPr txBox="1"/>
          <p:nvPr/>
        </p:nvSpPr>
        <p:spPr>
          <a:xfrm>
            <a:off x="6911872" y="1045321"/>
            <a:ext cx="3468370" cy="1254065"/>
          </a:xfrm>
          <a:prstGeom prst="rect">
            <a:avLst/>
          </a:prstGeom>
          <a:noFill/>
        </p:spPr>
        <p:txBody>
          <a:bodyPr wrap="square">
            <a:spAutoFit/>
          </a:bodyPr>
          <a:lstStyle/>
          <a:p>
            <a:pPr marL="0" indent="0">
              <a:buNone/>
            </a:pPr>
            <a:r>
              <a:rPr lang="en-CA" sz="4000" b="1" dirty="0">
                <a:solidFill>
                  <a:srgbClr val="316094"/>
                </a:solidFill>
                <a:cs typeface="Calibri" panose="020F0502020204030204"/>
              </a:rPr>
              <a:t>Jenny’s story</a:t>
            </a:r>
          </a:p>
        </p:txBody>
      </p:sp>
      <p:pic>
        <p:nvPicPr>
          <p:cNvPr id="2" name="Picture 1">
            <a:extLst>
              <a:ext uri="{FF2B5EF4-FFF2-40B4-BE49-F238E27FC236}">
                <a16:creationId xmlns:a16="http://schemas.microsoft.com/office/drawing/2014/main" id="{0D0EA676-7097-69E1-D4D6-915CE8C448B1}"/>
              </a:ext>
            </a:extLst>
          </p:cNvPr>
          <p:cNvPicPr>
            <a:picLocks noChangeAspect="1"/>
          </p:cNvPicPr>
          <p:nvPr/>
        </p:nvPicPr>
        <p:blipFill rotWithShape="1">
          <a:blip r:embed="rId3">
            <a:extLst>
              <a:ext uri="{28A0092B-C50C-407E-A947-70E740481C1C}">
                <a14:useLocalDpi xmlns:a14="http://schemas.microsoft.com/office/drawing/2010/main" val="0"/>
              </a:ext>
            </a:extLst>
          </a:blip>
          <a:srcRect b="25162"/>
          <a:stretch/>
        </p:blipFill>
        <p:spPr>
          <a:xfrm>
            <a:off x="886795" y="1801498"/>
            <a:ext cx="4951874" cy="4485461"/>
          </a:xfrm>
          <a:prstGeom prst="rect">
            <a:avLst/>
          </a:prstGeom>
          <a:ln w="3175">
            <a:noFill/>
          </a:ln>
        </p:spPr>
      </p:pic>
      <p:pic>
        <p:nvPicPr>
          <p:cNvPr id="3" name="Picture 2">
            <a:extLst>
              <a:ext uri="{FF2B5EF4-FFF2-40B4-BE49-F238E27FC236}">
                <a16:creationId xmlns:a16="http://schemas.microsoft.com/office/drawing/2014/main" id="{D08CE1B7-1C60-4C18-9670-B2809611B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3332" y="1772441"/>
            <a:ext cx="4205914" cy="4642363"/>
          </a:xfrm>
          <a:prstGeom prst="rect">
            <a:avLst/>
          </a:prstGeom>
          <a:ln w="3175">
            <a:noFill/>
          </a:ln>
        </p:spPr>
      </p:pic>
      <p:sp>
        <p:nvSpPr>
          <p:cNvPr id="6" name="Rectangle 5">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8890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384A62-8C38-5C88-446F-560F639F70F8}"/>
              </a:ext>
            </a:extLst>
          </p:cNvPr>
          <p:cNvSpPr/>
          <p:nvPr/>
        </p:nvSpPr>
        <p:spPr>
          <a:xfrm rot="16200000">
            <a:off x="-1511181" y="1511176"/>
            <a:ext cx="6857999" cy="3835638"/>
          </a:xfrm>
          <a:prstGeom prst="rect">
            <a:avLst/>
          </a:prstGeom>
          <a:solidFill>
            <a:srgbClr val="570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A8E22"/>
              </a:solidFill>
            </a:endParaRPr>
          </a:p>
        </p:txBody>
      </p:sp>
      <p:sp>
        <p:nvSpPr>
          <p:cNvPr id="11" name="Rectangle 10">
            <a:extLst>
              <a:ext uri="{FF2B5EF4-FFF2-40B4-BE49-F238E27FC236}">
                <a16:creationId xmlns:a16="http://schemas.microsoft.com/office/drawing/2014/main" id="{28B1479F-C07C-01FB-96A0-C3F841F521FE}"/>
              </a:ext>
            </a:extLst>
          </p:cNvPr>
          <p:cNvSpPr/>
          <p:nvPr/>
        </p:nvSpPr>
        <p:spPr>
          <a:xfrm>
            <a:off x="0" y="6179338"/>
            <a:ext cx="12192000" cy="678662"/>
          </a:xfrm>
          <a:prstGeom prst="rect">
            <a:avLst/>
          </a:prstGeom>
          <a:solidFill>
            <a:srgbClr val="AB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724471"/>
            <a:ext cx="12192000" cy="0"/>
          </a:xfrm>
          <a:prstGeom prst="line">
            <a:avLst/>
          </a:prstGeom>
          <a:ln w="76200" cmpd="sng">
            <a:solidFill>
              <a:srgbClr val="AB0033">
                <a:alpha val="55000"/>
              </a:srgbClr>
            </a:solidFill>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8F4242F0-9CC0-8E7C-A9B4-5750574BA707}"/>
              </a:ext>
            </a:extLst>
          </p:cNvPr>
          <p:cNvSpPr/>
          <p:nvPr/>
        </p:nvSpPr>
        <p:spPr>
          <a:xfrm>
            <a:off x="325432" y="1168636"/>
            <a:ext cx="3872456" cy="707886"/>
          </a:xfrm>
          <a:prstGeom prst="rect">
            <a:avLst/>
          </a:prstGeom>
          <a:noFill/>
        </p:spPr>
        <p:txBody>
          <a:bodyPr wrap="square" lIns="91440" tIns="45720" rIns="91440" bIns="45720">
            <a:spAutoFit/>
          </a:bodyPr>
          <a:lstStyle/>
          <a:p>
            <a:r>
              <a:rPr lang="en-US" sz="4000" b="1" dirty="0">
                <a:solidFill>
                  <a:schemeClr val="bg1"/>
                </a:solidFill>
              </a:rPr>
              <a:t>Elaine’s story</a:t>
            </a:r>
          </a:p>
        </p:txBody>
      </p:sp>
      <p:pic>
        <p:nvPicPr>
          <p:cNvPr id="3" name="Picture 2" descr="Elaines-stor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3700" y="997217"/>
            <a:ext cx="5321629" cy="5061074"/>
          </a:xfrm>
          <a:prstGeom prst="rect">
            <a:avLst/>
          </a:prstGeom>
        </p:spPr>
      </p:pic>
    </p:spTree>
    <p:extLst>
      <p:ext uri="{BB962C8B-B14F-4D97-AF65-F5344CB8AC3E}">
        <p14:creationId xmlns:p14="http://schemas.microsoft.com/office/powerpoint/2010/main" val="10534354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8"/>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2DD73C7195CB4B9679A0102360115E" ma:contentTypeVersion="13" ma:contentTypeDescription="Create a new document." ma:contentTypeScope="" ma:versionID="deb339d0c658246f4310c448cac8c665">
  <xsd:schema xmlns:xsd="http://www.w3.org/2001/XMLSchema" xmlns:xs="http://www.w3.org/2001/XMLSchema" xmlns:p="http://schemas.microsoft.com/office/2006/metadata/properties" xmlns:ns2="e0ff7233-e4a0-4a23-942e-b8815643f119" xmlns:ns3="8746a6df-154b-404c-8a42-7dc1d7b25b39" targetNamespace="http://schemas.microsoft.com/office/2006/metadata/properties" ma:root="true" ma:fieldsID="4761bf4546cbeecfaaeb1bb314b654cd" ns2:_="" ns3:_="">
    <xsd:import namespace="e0ff7233-e4a0-4a23-942e-b8815643f119"/>
    <xsd:import namespace="8746a6df-154b-404c-8a42-7dc1d7b25b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ff7233-e4a0-4a23-942e-b8815643f1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5199c21-43e2-4070-8e53-beaa8ac237b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46a6df-154b-404c-8a42-7dc1d7b25b3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b9e40f1-008b-4087-8bfa-795f73d28242}" ma:internalName="TaxCatchAll" ma:showField="CatchAllData" ma:web="8746a6df-154b-404c-8a42-7dc1d7b25b3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746a6df-154b-404c-8a42-7dc1d7b25b39" xsi:nil="true"/>
    <lcf76f155ced4ddcb4097134ff3c332f xmlns="e0ff7233-e4a0-4a23-942e-b8815643f11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84B98C4-D804-4B8E-86F2-0B1C58B85492}">
  <ds:schemaRefs>
    <ds:schemaRef ds:uri="http://schemas.microsoft.com/sharepoint/v3/contenttype/forms"/>
  </ds:schemaRefs>
</ds:datastoreItem>
</file>

<file path=customXml/itemProps2.xml><?xml version="1.0" encoding="utf-8"?>
<ds:datastoreItem xmlns:ds="http://schemas.openxmlformats.org/officeDocument/2006/customXml" ds:itemID="{D1CD0FC2-2499-41B7-BEA6-18162C00ACC5}">
  <ds:schemaRefs>
    <ds:schemaRef ds:uri="8746a6df-154b-404c-8a42-7dc1d7b25b39"/>
    <ds:schemaRef ds:uri="e0ff7233-e4a0-4a23-942e-b8815643f1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AAB4436-8268-49E0-A13B-D99F4983247A}">
  <ds:schemaRefs>
    <ds:schemaRef ds:uri="http://purl.org/dc/terms/"/>
    <ds:schemaRef ds:uri="http://schemas.openxmlformats.org/package/2006/metadata/core-properties"/>
    <ds:schemaRef ds:uri="http://purl.org/dc/dcmitype/"/>
    <ds:schemaRef ds:uri="8746a6df-154b-404c-8a42-7dc1d7b25b39"/>
    <ds:schemaRef ds:uri="e0ff7233-e4a0-4a23-942e-b8815643f119"/>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1093</TotalTime>
  <Words>8338</Words>
  <Application>Microsoft Office PowerPoint</Application>
  <PresentationFormat>Widescreen</PresentationFormat>
  <Paragraphs>1207</Paragraphs>
  <Slides>59</Slides>
  <Notes>59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Yu Gothic Light</vt:lpstr>
      <vt:lpstr>Arial</vt:lpstr>
      <vt:lpstr>Calibri</vt:lpstr>
      <vt:lpstr>Calibri Light</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Tamara Jorgic</dc:creator>
  <cp:lastModifiedBy>Heather Paterson</cp:lastModifiedBy>
  <cp:revision>162</cp:revision>
  <cp:lastPrinted>2024-02-15T16:31:35Z</cp:lastPrinted>
  <dcterms:created xsi:type="dcterms:W3CDTF">2023-01-11T21:19:47Z</dcterms:created>
  <dcterms:modified xsi:type="dcterms:W3CDTF">2024-04-25T17:00:16Z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0x010100432DD73C7195CB4B9679A0102360115E</vt:lpwstr>
  </property>
  <property fmtid="{D5CDD505-2E9C-101B-9397-08002B2CF9AE}" pid="3" name="MediaServiceImageTags">
    <vt:lpwstr/>
  </property>
  <property fmtid="{D5CDD505-2E9C-101B-9397-08002B2CF9AE}" pid="4" name="ArticulateGUID">
    <vt:lpwstr>6E7B2587-E878-40A1-8A5F-E91997842E38</vt:lpwstr>
  </property>
  <property fmtid="{D5CDD505-2E9C-101B-9397-08002B2CF9AE}" pid="5" name="ArticulatePath">
    <vt:lpwstr>https://awes15.sharepoint.com/sites/PTPWomensEmploymentReadinessproject/Shared Documents/Development/06 PTP final edits/01 Adaptability/Unit 1/Adaptability - Unit 1 ppt - with Tamara's notes and revisions</vt:lpwstr>
  </property>
</Properties>
</file>